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8" r:id="rId6"/>
    <p:sldId id="267" r:id="rId7"/>
    <p:sldId id="286" r:id="rId8"/>
    <p:sldId id="273" r:id="rId9"/>
    <p:sldId id="287" r:id="rId10"/>
    <p:sldId id="290" r:id="rId11"/>
    <p:sldId id="291" r:id="rId12"/>
    <p:sldId id="293" r:id="rId13"/>
    <p:sldId id="29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>
        <p:scale>
          <a:sx n="75" d="100"/>
          <a:sy n="75" d="100"/>
        </p:scale>
        <p:origin x="177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FF829-7010-4EE1-826C-F24B20948B8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EA34-4D76-4CC7-87DC-8E0397038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32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вася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8EA34-4D76-4CC7-87DC-8E039703853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28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FC2575B9-8313-44B3-AD3A-F2C7AA717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79BD9-45C5-457B-A485-75CA8B389F33}" type="slidenum">
              <a:rPr lang="ru-RU" altLang="ru-RU" b="0"/>
              <a:pPr eaLnBrk="1" hangingPunct="1"/>
              <a:t>2</a:t>
            </a:fld>
            <a:endParaRPr lang="ru-RU" altLang="ru-RU" b="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434F42AF-F520-4088-AACB-BEDD12DEB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17BB5CBF-C768-47A1-9CF7-E303FF6D0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Мама мыла раму</a:t>
            </a:r>
          </a:p>
        </p:txBody>
      </p:sp>
    </p:spTree>
    <p:extLst>
      <p:ext uri="{BB962C8B-B14F-4D97-AF65-F5344CB8AC3E}">
        <p14:creationId xmlns:p14="http://schemas.microsoft.com/office/powerpoint/2010/main" val="355866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8D658009-A768-4477-B3A7-FB945CCD3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FE30A0-D2F8-40B9-9197-D98986A423A1}" type="slidenum">
              <a:rPr lang="ru-RU" altLang="ru-RU" b="0"/>
              <a:pPr eaLnBrk="1" hangingPunct="1"/>
              <a:t>3</a:t>
            </a:fld>
            <a:endParaRPr lang="ru-RU" altLang="ru-RU" b="0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1FA1D1B9-3EFE-435D-8199-B557A467E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ED6BFD2E-A3E3-4B05-8808-562BE8EFA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1</a:t>
            </a: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2</a:t>
            </a: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3</a:t>
            </a:r>
          </a:p>
          <a:p>
            <a:pPr eaLnBrk="1" hangingPunct="1"/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8F449462-1C74-4646-843A-25C76B7D2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8358A8-C618-4A89-8284-26F7F23EED78}" type="slidenum">
              <a:rPr lang="ru-RU" altLang="ru-RU" b="0"/>
              <a:pPr eaLnBrk="1" hangingPunct="1"/>
              <a:t>4</a:t>
            </a:fld>
            <a:endParaRPr lang="ru-RU" altLang="ru-RU" b="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638A094F-F415-46C4-A803-30D62AA5C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4E726041-AA5A-49F5-BBB3-BE800C67B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Пишите письма </a:t>
            </a:r>
          </a:p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Мелким почерком</a:t>
            </a:r>
          </a:p>
        </p:txBody>
      </p:sp>
    </p:spTree>
    <p:extLst>
      <p:ext uri="{BB962C8B-B14F-4D97-AF65-F5344CB8AC3E}">
        <p14:creationId xmlns:p14="http://schemas.microsoft.com/office/powerpoint/2010/main" val="83586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--------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8EA34-4D76-4CC7-87DC-8E03970385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51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900CB609-3FFB-45F9-B025-AE55E74DC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F208E5-B1D4-47F4-9EB8-95AFBCB1106F}" type="slidenum">
              <a:rPr lang="ru-RU" altLang="ru-RU" b="0"/>
              <a:pPr eaLnBrk="1" hangingPunct="1"/>
              <a:t>6</a:t>
            </a:fld>
            <a:endParaRPr lang="ru-RU" altLang="ru-RU" b="0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4BF1C312-8898-46C7-8339-CD6BF9106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582FA48C-CB2B-4BF7-97E9-2F405E113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4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78CD51AE-82A7-4AA7-95F3-53C845654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1E2199-B47E-41FC-95CF-EDDAB83596AD}" type="slidenum">
              <a:rPr lang="ru-RU" altLang="ru-RU" b="0"/>
              <a:pPr eaLnBrk="1" hangingPunct="1"/>
              <a:t>8</a:t>
            </a:fld>
            <a:endParaRPr lang="ru-RU" altLang="ru-RU" b="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C1089A9C-703F-4594-A3CB-483FF8BCD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7D72B26A-088B-4BD5-A0F9-484E9BAE4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5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BF44F-BDA7-42DE-8838-66E11A41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A00AC-15FD-48AE-BB78-E17632305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C264F-88B4-4F66-8D04-E757A159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8752-549C-4552-9FE9-8BD0B78F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3D86E2-8DE0-4273-9A79-4F3FBF36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9B422-1B93-43AF-B8B1-B20F08EA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51FC1C-FE13-4218-924C-4AB081301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4A822-BC18-466B-8CD5-8BE8ADA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ED334-23EC-463E-95CF-7697B402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F8424-CD0F-4919-B953-892D29D5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5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E2B656-A330-4AFB-97C2-08164237E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D472DD-B335-4588-95EB-B6C52FFA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4E1F9-3BAA-44D9-80C2-0F812186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549B9-264C-4C03-B9A5-140AAB1C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8B54C-444A-477D-9D20-261A5DAC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31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D9E17-F5CA-4DC2-9AA1-9A9124EA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415EE-90E9-4741-B3DD-7AB1BE69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8BEAF-3AD8-4F69-8F23-1D5DA1BF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F382E6-3251-4E44-9918-B97B68EF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754CD0-CD79-4ED9-BF49-1E5E5556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A4D5B-349E-4E23-9B58-BC46376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286C5E-BA26-42BD-BFF0-04C69E46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A02132-9352-48DE-A096-B7101EA5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BBF53-1536-4543-B62B-77040C3B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30F74-1B84-4AFB-BE0E-18F1BD6D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91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F6CA5-5388-465F-9635-E74C5DBA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0434A-9723-4FDE-89A6-B792D96A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B2582-E09C-4EBB-93D5-99DDFD664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C8F288-9536-4312-99CC-913ED0CE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C035F1-6789-4040-ADD9-0FB99494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013F0D-FE64-43C5-9F4F-19E45D2D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38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E28C4-5B9E-4A35-BC7F-24D1095C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7F94F-B2C5-4FB4-80F1-248EE53C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B48363-DE7A-4797-9DEB-D1CC80007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3CA3A-21C8-4483-979F-D1A865F58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F3C5E-8254-41B2-BCD1-AEF7F675B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EC12E3-7372-4703-85AE-3AEECD67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D8B408-10CF-4AAA-AAFD-445ECA2F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024056-5AB7-4E97-9569-407F8F1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8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FBECA-A1D1-4E70-A180-7DD0C41D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1DA13A-C177-45FD-9575-67F846E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0257BF-9737-4320-A8D3-63A8D803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4F9D4-660E-4C1F-8B85-56B09A14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9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BA60B2-6999-404C-B5C7-928C22BD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26C109-0092-4E57-B095-549E561B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1DDC00-CD0F-4B40-B01C-E0C5B9F9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7ACF1-F05C-4AFF-ABDA-8F0463E9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18EBC-2669-4115-89BE-2FBBFF67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8DCC20-40B2-4599-92E1-9B8C0F94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7660C-3D78-4CF0-9FFC-A3F62EA2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A89BA2-B4CE-4545-A61F-93E90FCC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82B30-5593-4EF7-A9DA-70EE641D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09EE5-929B-4C5C-83BF-DD11D565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9D8274-5B7C-4619-85A2-6CF981FFB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07CAF-6E17-41D2-A83E-945A3216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209E2A-BED4-4051-8BEA-11B0F9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87EB2-0F83-4B3C-A07C-75E38423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4D1499-1CB4-4FEF-A0E4-F4ECC917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BE46C-A16B-4729-9A80-E11DEC2C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4A1F70-EFDD-4520-BA1F-D8EFEB41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06AF7-8205-4041-B074-0D589369A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051C-DDF9-4499-B53C-C4808E264547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6D4DA-BCBC-48EB-B1B6-A40DB6198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B9F6E-1C20-477D-A2F1-5DE55C295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AEF8D-627D-4E61-9347-A0B22CB2B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45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84889-D87B-4E7E-BDB9-C1C562A20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Обработка массивов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9D6CB3-D899-450A-8D38-048D1675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Продолжение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38953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FFF8A-FE35-441C-A856-15C56BC0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шейкер-сортировка (коктейльная)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0D0D591-BE41-4E60-AACC-B792519723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804" y="2191543"/>
            <a:ext cx="4777296" cy="4235563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±Ð»Ð¾Ðº-ÑÑÐµÐ¼Ð° Ð°Ð»Ð³Ð¾ÑÐ¸ÑÐ¼ ÑÐµÐ¹ÐºÐµÑ ÑÐ¾ÑÑÐ¸ÑÐ¾Ð²ÐºÐ¸">
            <a:extLst>
              <a:ext uri="{FF2B5EF4-FFF2-40B4-BE49-F238E27FC236}">
                <a16:creationId xmlns:a16="http://schemas.microsoft.com/office/drawing/2014/main" id="{FD9FE80B-BD19-4EE3-BFC4-6843D31E3C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7445" y="-185630"/>
            <a:ext cx="3506679" cy="719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77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554895F-87A9-4A32-9AC3-E568AB44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шейкер-сортировки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5A31E6-BD0F-4C80-9E0E-0A83F6FD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От последней перестановки до конца (начала) массива находятся отсортированные элементы. Учитывая данный факт, просмотр осуществляется не до конца (начала) массива, а до конкретной позиции. Границы сортируемой части массива сдвигаются на 1 позицию на каждой итерации.</a:t>
            </a:r>
          </a:p>
          <a:p>
            <a:r>
              <a:rPr lang="ru-RU" dirty="0"/>
              <a:t>Массив просматривается поочередно справа налево и слева направо.</a:t>
            </a:r>
          </a:p>
          <a:p>
            <a:r>
              <a:rPr lang="ru-RU" dirty="0"/>
              <a:t>Просмотр массива осуществляется до тех пор, пока все элементы не встанут в порядке возрастания (убывания).</a:t>
            </a:r>
          </a:p>
          <a:p>
            <a:r>
              <a:rPr lang="ru-RU" dirty="0"/>
              <a:t>Количество просмотров элементов массива определяется моментом упорядочивания его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14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5FCE92-2848-46F0-BF82-25A54A36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58536"/>
          </a:xfrm>
        </p:spPr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3E462E2-6287-4AC4-BB2E-046D7F13E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875" y="-10915"/>
            <a:ext cx="4758430" cy="6659812"/>
          </a:xfrm>
          <a:prstGeom prst="rect">
            <a:avLst/>
          </a:prstGeo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D69CC689-AEA7-43CD-9C6D-644046C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761" y="2057398"/>
            <a:ext cx="4891595" cy="47162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sort_insert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j, temp;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[j-1] &lt; temp) &amp;&amp; j)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 - 1];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 - 1] = temp;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j--;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86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D20C7C8-6E69-4A07-91B9-412DE2C4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сортировки вставками состоит из n-1 прохода (размерность массива n):</a:t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78E2F8-8B82-444C-AEC3-6F35A779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взятие очередного i-</a:t>
            </a:r>
            <a:r>
              <a:rPr lang="ru-RU" dirty="0" err="1"/>
              <a:t>го</a:t>
            </a:r>
            <a:r>
              <a:rPr lang="ru-RU" dirty="0"/>
              <a:t> неотсортированного элемента и сохранением его в дополнительной переменной;</a:t>
            </a:r>
          </a:p>
          <a:p>
            <a:r>
              <a:rPr lang="ru-RU" dirty="0"/>
              <a:t>поиск позиции j в отсортированной части массива, в которой присутствие взятого элемента не нарушит упорядоченности элементов;</a:t>
            </a:r>
          </a:p>
          <a:p>
            <a:r>
              <a:rPr lang="ru-RU" dirty="0"/>
              <a:t>сдвиг элементов массива от (i-1)-го до j-</a:t>
            </a:r>
            <a:r>
              <a:rPr lang="ru-RU" dirty="0" err="1"/>
              <a:t>го</a:t>
            </a:r>
            <a:r>
              <a:rPr lang="ru-RU" dirty="0"/>
              <a:t> вправо, чтобы освободить найденную позицию вставки;</a:t>
            </a:r>
          </a:p>
          <a:p>
            <a:r>
              <a:rPr lang="ru-RU" dirty="0"/>
              <a:t>вставка взятого элемента в найденную позицию.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60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>
            <a:extLst>
              <a:ext uri="{FF2B5EF4-FFF2-40B4-BE49-F238E27FC236}">
                <a16:creationId xmlns:a16="http://schemas.microsoft.com/office/drawing/2014/main" id="{ECEAA13D-1BB1-4B48-B967-7A5D6269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9D44BB-A6B4-48A3-8D1F-89020132A27B}" type="slidenum">
              <a:rPr lang="ru-RU" altLang="ru-RU" b="0"/>
              <a:pPr eaLnBrk="1" hangingPunct="1"/>
              <a:t>2</a:t>
            </a:fld>
            <a:endParaRPr lang="ru-RU" altLang="ru-RU" b="0"/>
          </a:p>
        </p:txBody>
      </p:sp>
      <p:sp>
        <p:nvSpPr>
          <p:cNvPr id="5123" name="Line 2">
            <a:extLst>
              <a:ext uri="{FF2B5EF4-FFF2-40B4-BE49-F238E27FC236}">
                <a16:creationId xmlns:a16="http://schemas.microsoft.com/office/drawing/2014/main" id="{E4F44152-C126-4A81-9AC2-26A50EA0E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8E6E0FC-910A-460F-BEF0-C1E784F81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EDCB089C-F592-4C77-89DD-04F224795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Массивы</a:t>
            </a:r>
          </a:p>
        </p:txBody>
      </p:sp>
      <p:sp>
        <p:nvSpPr>
          <p:cNvPr id="415749" name="Text Box 5">
            <a:extLst>
              <a:ext uri="{FF2B5EF4-FFF2-40B4-BE49-F238E27FC236}">
                <a16:creationId xmlns:a16="http://schemas.microsoft.com/office/drawing/2014/main" id="{EF1B1B0E-D3D8-497A-A762-8E081F8E0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06" y="960438"/>
            <a:ext cx="9859933" cy="341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4492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dirty="0">
                <a:solidFill>
                  <a:srgbClr val="3333FF"/>
                </a:solidFill>
              </a:rPr>
              <a:t>Массив</a:t>
            </a:r>
            <a:r>
              <a:rPr lang="ru-RU" altLang="ru-RU" sz="2600" b="0" dirty="0"/>
              <a:t> – это группа однотипных элементов, имеющих общее имя и расположенных в памяти рядом.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600" dirty="0">
                <a:solidFill>
                  <a:srgbClr val="3333FF"/>
                </a:solidFill>
              </a:rPr>
              <a:t>Особенности: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altLang="ru-RU" sz="2600" b="0" dirty="0"/>
              <a:t>все элементы имеют </a:t>
            </a:r>
            <a:r>
              <a:rPr lang="ru-RU" altLang="ru-RU" sz="2600" dirty="0"/>
              <a:t>один тип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altLang="ru-RU" sz="2600" b="0" dirty="0"/>
              <a:t>весь массив имеет </a:t>
            </a:r>
            <a:r>
              <a:rPr lang="ru-RU" altLang="ru-RU" sz="2600" dirty="0"/>
              <a:t>одно имя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altLang="ru-RU" sz="2600" b="0" dirty="0"/>
              <a:t>все элементы расположены в памяти </a:t>
            </a:r>
            <a:r>
              <a:rPr lang="ru-RU" altLang="ru-RU" sz="2600" dirty="0"/>
              <a:t>рядом</a:t>
            </a:r>
          </a:p>
          <a:p>
            <a:pPr eaLnBrk="1" hangingPunct="1">
              <a:spcBef>
                <a:spcPct val="50000"/>
              </a:spcBef>
            </a:pPr>
            <a:endParaRPr lang="ru-RU" altLang="ru-RU" sz="2600" b="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F3560212-7FA4-4319-A9F7-C6FB2705C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828" y="4593066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A621F8C-90E0-40ED-83C5-7CFE0D8DF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828" y="4227060"/>
            <a:ext cx="1126322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6AD1221-A913-4BF3-98A4-98951521D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51" y="4593066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65FA1CE3-BA34-4A96-8042-0F0121682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151" y="4227060"/>
            <a:ext cx="1126322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15C34738-DBA7-4DD3-9FE7-92223BB6D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473" y="4593066"/>
            <a:ext cx="1124727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-7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7F253955-F87B-463C-9EE1-0C635BB88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473" y="4227060"/>
            <a:ext cx="1124727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544A954D-3459-402E-914A-1638B31D0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199" y="4593066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dirty="0">
                <a:solidFill>
                  <a:srgbClr val="000000"/>
                </a:solidFill>
              </a:rPr>
              <a:t>0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0985653-D6DB-4D5C-9700-73646F91D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199" y="4227060"/>
            <a:ext cx="1126322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B338111-DAE5-4ACB-82CC-F46D8323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521" y="4227060"/>
            <a:ext cx="1127917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37131702-BDAF-46CD-BDBE-07B3B73E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233" y="5939479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79E2831B-C493-4726-B8FA-47B6FE63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233" y="5572595"/>
            <a:ext cx="1126322" cy="366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a[0]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D917B9E8-F538-4FA5-9EB8-BCE92447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555" y="5939479"/>
            <a:ext cx="1127917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7822816A-60CE-4116-B615-1DFD22FE5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555" y="5572595"/>
            <a:ext cx="1127917" cy="366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a[1]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21B7F038-1169-4C48-9617-7B29B5E22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473" y="5939479"/>
            <a:ext cx="1123131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-7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DB988E8-D2A1-45AC-827E-834CF2442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473" y="5572595"/>
            <a:ext cx="1123131" cy="366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a[2]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6807BDF-87E9-44A0-AB10-751DB44AB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604" y="5939479"/>
            <a:ext cx="1127917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CAF3E97-62BD-4397-9435-B20E6F0F4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604" y="5572595"/>
            <a:ext cx="1127917" cy="366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a[3]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FEB9B7FB-01F5-47E9-9DBD-2DE017BF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521" y="5939479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9999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E839705B-8537-4C58-8069-327E72C81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521" y="5572595"/>
            <a:ext cx="1126322" cy="366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a[4]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C6E9876A-6364-42ED-8D9D-74F6801F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828" y="3982178"/>
            <a:ext cx="5631610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Пять простых переменных</a:t>
            </a:r>
            <a:r>
              <a:rPr kumimoji="0" lang="en-US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 стеке):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DB43D317-8A65-446D-8776-684CC438E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233" y="5327713"/>
            <a:ext cx="5631610" cy="2703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Массив из пяти элементов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8614A86B-7775-46A5-90DD-15A200EF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911" y="5939479"/>
            <a:ext cx="902972" cy="26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49395DE3-D881-4BF4-9734-C7E1EC5D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521" y="4593066"/>
            <a:ext cx="1126322" cy="2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dirty="0">
                <a:solidFill>
                  <a:srgbClr val="000000"/>
                </a:solidFill>
              </a:rPr>
              <a:t>9999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6" name="Rectangle 54">
            <a:extLst>
              <a:ext uri="{FF2B5EF4-FFF2-40B4-BE49-F238E27FC236}">
                <a16:creationId xmlns:a16="http://schemas.microsoft.com/office/drawing/2014/main" id="{318C73CE-3CF9-4057-ACD7-610F2BFF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9" y="101917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>
                <a:latin typeface="Arial" charset="0"/>
              </a:rPr>
              <a:t>A</a:t>
            </a:r>
            <a:endParaRPr lang="ru-RU" sz="3200" dirty="0">
              <a:latin typeface="Arial" charset="0"/>
            </a:endParaRPr>
          </a:p>
        </p:txBody>
      </p:sp>
      <p:sp>
        <p:nvSpPr>
          <p:cNvPr id="6146" name="Номер слайда 3">
            <a:extLst>
              <a:ext uri="{FF2B5EF4-FFF2-40B4-BE49-F238E27FC236}">
                <a16:creationId xmlns:a16="http://schemas.microsoft.com/office/drawing/2014/main" id="{45486DC9-C3F3-4AA2-9CC0-5290BE88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4B7F12-379C-4AE5-8B95-6DB963CAFF87}" type="slidenum">
              <a:rPr lang="ru-RU" altLang="ru-RU" b="0"/>
              <a:pPr eaLnBrk="1" hangingPunct="1"/>
              <a:t>3</a:t>
            </a:fld>
            <a:endParaRPr lang="ru-RU" altLang="ru-RU" b="0"/>
          </a:p>
        </p:txBody>
      </p:sp>
      <p:sp>
        <p:nvSpPr>
          <p:cNvPr id="6147" name="Line 2">
            <a:extLst>
              <a:ext uri="{FF2B5EF4-FFF2-40B4-BE49-F238E27FC236}">
                <a16:creationId xmlns:a16="http://schemas.microsoft.com/office/drawing/2014/main" id="{9432EF0E-EF91-4B52-97F7-DF26BCD77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E2F084CC-AEF5-40E5-B31B-21FEE4E9C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 b="0">
              <a:latin typeface="Times New Roman" panose="02020603050405020304" pitchFamily="18" charset="0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AB3E26B2-2EF3-41BA-A9F8-194D68F7B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Массивы</a:t>
            </a:r>
          </a:p>
        </p:txBody>
      </p:sp>
      <p:graphicFrame>
        <p:nvGraphicFramePr>
          <p:cNvPr id="8257" name="Group 65">
            <a:extLst>
              <a:ext uri="{FF2B5EF4-FFF2-40B4-BE49-F238E27FC236}">
                <a16:creationId xmlns:a16="http://schemas.microsoft.com/office/drawing/2014/main" id="{D6DD4BBF-DE2A-4214-89A9-FA8AADF98768}"/>
              </a:ext>
            </a:extLst>
          </p:cNvPr>
          <p:cNvGraphicFramePr>
            <a:graphicFrameLocks noGrp="1"/>
          </p:cNvGraphicFramePr>
          <p:nvPr/>
        </p:nvGraphicFramePr>
        <p:xfrm>
          <a:off x="2752725" y="2051050"/>
          <a:ext cx="6096000" cy="5207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>
            <a:extLst>
              <a:ext uri="{FF2B5EF4-FFF2-40B4-BE49-F238E27FC236}">
                <a16:creationId xmlns:a16="http://schemas.microsoft.com/office/drawing/2014/main" id="{B29011E1-6332-4160-B5F2-3094E4F554D7}"/>
              </a:ext>
            </a:extLst>
          </p:cNvPr>
          <p:cNvGraphicFramePr>
            <a:graphicFrameLocks noGrp="1"/>
          </p:cNvGraphicFramePr>
          <p:nvPr/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>
            <a:extLst>
              <a:ext uri="{FF2B5EF4-FFF2-40B4-BE49-F238E27FC236}">
                <a16:creationId xmlns:a16="http://schemas.microsoft.com/office/drawing/2014/main" id="{CF069757-9D98-45F6-B76D-1B392DE24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1" y="1512888"/>
            <a:ext cx="6880225" cy="15668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47" name="Rectangle 55">
            <a:extLst>
              <a:ext uri="{FF2B5EF4-FFF2-40B4-BE49-F238E27FC236}">
                <a16:creationId xmlns:a16="http://schemas.microsoft.com/office/drawing/2014/main" id="{027E8CB5-E3B9-4E9A-B0A5-EE3F5A41C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812" y="1020615"/>
            <a:ext cx="129821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/>
              <a:t>массив</a:t>
            </a:r>
          </a:p>
        </p:txBody>
      </p:sp>
      <p:sp>
        <p:nvSpPr>
          <p:cNvPr id="8250" name="Rectangle 58">
            <a:extLst>
              <a:ext uri="{FF2B5EF4-FFF2-40B4-BE49-F238E27FC236}">
                <a16:creationId xmlns:a16="http://schemas.microsoft.com/office/drawing/2014/main" id="{4B4EED06-D176-461B-A128-361601D95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>
                <a:latin typeface="Arial" charset="0"/>
              </a:rPr>
              <a:t>2</a:t>
            </a:r>
          </a:p>
        </p:txBody>
      </p:sp>
      <p:sp>
        <p:nvSpPr>
          <p:cNvPr id="8248" name="Rectangle 56">
            <a:extLst>
              <a:ext uri="{FF2B5EF4-FFF2-40B4-BE49-F238E27FC236}">
                <a16:creationId xmlns:a16="http://schemas.microsoft.com/office/drawing/2014/main" id="{88392824-EBB8-4FA4-BFC2-1627EC86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>
                <a:latin typeface="Arial" charset="0"/>
              </a:rPr>
              <a:t>15</a:t>
            </a:r>
          </a:p>
        </p:txBody>
      </p:sp>
      <p:sp>
        <p:nvSpPr>
          <p:cNvPr id="8251" name="AutoShape 59">
            <a:extLst>
              <a:ext uri="{FF2B5EF4-FFF2-40B4-BE49-F238E27FC236}">
                <a16:creationId xmlns:a16="http://schemas.microsoft.com/office/drawing/2014/main" id="{190BA577-42D9-42B6-ACC0-9705F8DC6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531814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Arial" charset="0"/>
              </a:rPr>
              <a:t>НОМЕР </a:t>
            </a:r>
            <a:br>
              <a:rPr lang="ru-RU" dirty="0">
                <a:latin typeface="Arial" charset="0"/>
              </a:rPr>
            </a:br>
            <a:r>
              <a:rPr lang="ru-RU" dirty="0">
                <a:latin typeface="Arial" charset="0"/>
              </a:rPr>
              <a:t>элемента массива</a:t>
            </a:r>
          </a:p>
          <a:p>
            <a:pPr algn="ctr">
              <a:defRPr/>
            </a:pPr>
            <a:r>
              <a:rPr lang="ru-RU" dirty="0">
                <a:latin typeface="Arial" charset="0"/>
              </a:rPr>
              <a:t>(ИНДЕКС)</a:t>
            </a:r>
          </a:p>
        </p:txBody>
      </p:sp>
      <p:sp>
        <p:nvSpPr>
          <p:cNvPr id="8252" name="AutoShape 60">
            <a:extLst>
              <a:ext uri="{FF2B5EF4-FFF2-40B4-BE49-F238E27FC236}">
                <a16:creationId xmlns:a16="http://schemas.microsoft.com/office/drawing/2014/main" id="{181E2AB4-9C83-44EB-BC98-B8DF6D1E9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A[</a:t>
            </a:r>
            <a:r>
              <a:rPr lang="ru-RU" sz="2400">
                <a:latin typeface="Courier New" pitchFamily="49" charset="0"/>
              </a:rPr>
              <a:t>0</a:t>
            </a:r>
            <a:r>
              <a:rPr lang="en-US" sz="2400">
                <a:latin typeface="Courier New" pitchFamily="49" charset="0"/>
              </a:rPr>
              <a:t>]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8253" name="AutoShape 61">
            <a:extLst>
              <a:ext uri="{FF2B5EF4-FFF2-40B4-BE49-F238E27FC236}">
                <a16:creationId xmlns:a16="http://schemas.microsoft.com/office/drawing/2014/main" id="{CF8DBD56-DEBA-487C-A7CF-16C63608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A[</a:t>
            </a:r>
            <a:r>
              <a:rPr lang="ru-RU" sz="2400">
                <a:latin typeface="Courier New" pitchFamily="49" charset="0"/>
              </a:rPr>
              <a:t>1</a:t>
            </a:r>
            <a:r>
              <a:rPr lang="en-US" sz="2400">
                <a:latin typeface="Courier New" pitchFamily="49" charset="0"/>
              </a:rPr>
              <a:t>]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8254" name="AutoShape 62">
            <a:extLst>
              <a:ext uri="{FF2B5EF4-FFF2-40B4-BE49-F238E27FC236}">
                <a16:creationId xmlns:a16="http://schemas.microsoft.com/office/drawing/2014/main" id="{E85BCCB2-0E3A-4BAD-B30C-20DB0573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A[</a:t>
            </a:r>
            <a:r>
              <a:rPr lang="ru-RU" sz="2400">
                <a:latin typeface="Courier New" pitchFamily="49" charset="0"/>
              </a:rPr>
              <a:t>2</a:t>
            </a:r>
            <a:r>
              <a:rPr lang="en-US" sz="2400">
                <a:latin typeface="Courier New" pitchFamily="49" charset="0"/>
              </a:rPr>
              <a:t>]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8255" name="AutoShape 63">
            <a:extLst>
              <a:ext uri="{FF2B5EF4-FFF2-40B4-BE49-F238E27FC236}">
                <a16:creationId xmlns:a16="http://schemas.microsoft.com/office/drawing/2014/main" id="{E0352645-8130-4AF3-B9C5-77FBD79A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A[</a:t>
            </a:r>
            <a:r>
              <a:rPr lang="ru-RU" sz="2400">
                <a:latin typeface="Courier New" pitchFamily="49" charset="0"/>
              </a:rPr>
              <a:t>3</a:t>
            </a:r>
            <a:r>
              <a:rPr lang="en-US" sz="2400">
                <a:latin typeface="Courier New" pitchFamily="49" charset="0"/>
              </a:rPr>
              <a:t>]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8256" name="AutoShape 64">
            <a:extLst>
              <a:ext uri="{FF2B5EF4-FFF2-40B4-BE49-F238E27FC236}">
                <a16:creationId xmlns:a16="http://schemas.microsoft.com/office/drawing/2014/main" id="{B1834CC9-A89C-4DBA-A8C3-671A746D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A[</a:t>
            </a:r>
            <a:r>
              <a:rPr lang="ru-RU" sz="2400">
                <a:latin typeface="Courier New" pitchFamily="49" charset="0"/>
              </a:rPr>
              <a:t>4</a:t>
            </a:r>
            <a:r>
              <a:rPr lang="en-US" sz="2400">
                <a:latin typeface="Courier New" pitchFamily="49" charset="0"/>
              </a:rPr>
              <a:t>]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8249" name="AutoShape 57">
            <a:extLst>
              <a:ext uri="{FF2B5EF4-FFF2-40B4-BE49-F238E27FC236}">
                <a16:creationId xmlns:a16="http://schemas.microsoft.com/office/drawing/2014/main" id="{61DE54F4-C629-4AEF-801E-2920D7E66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3228975"/>
            <a:ext cx="2352675" cy="714375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Arial" charset="0"/>
              </a:rPr>
              <a:t>ЗНАЧЕНИЕ</a:t>
            </a:r>
            <a:r>
              <a:rPr lang="ru-RU" dirty="0">
                <a:latin typeface="Arial" charset="0"/>
              </a:rPr>
              <a:t> элемента массива</a:t>
            </a:r>
          </a:p>
        </p:txBody>
      </p:sp>
      <p:sp>
        <p:nvSpPr>
          <p:cNvPr id="8258" name="Rectangle 66">
            <a:extLst>
              <a:ext uri="{FF2B5EF4-FFF2-40B4-BE49-F238E27FC236}">
                <a16:creationId xmlns:a16="http://schemas.microsoft.com/office/drawing/2014/main" id="{E6D561F9-992D-4FE3-AFED-97CB81167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4000">
                <a:latin typeface="Courier New" panose="02070309020205020404" pitchFamily="49" charset="0"/>
              </a:rPr>
              <a:t>A[2]</a:t>
            </a:r>
            <a:endParaRPr lang="ru-RU" altLang="ru-RU" sz="4000">
              <a:latin typeface="Courier New" panose="02070309020205020404" pitchFamily="49" charset="0"/>
            </a:endParaRPr>
          </a:p>
        </p:txBody>
      </p:sp>
      <p:sp>
        <p:nvSpPr>
          <p:cNvPr id="8259" name="AutoShape 67">
            <a:extLst>
              <a:ext uri="{FF2B5EF4-FFF2-40B4-BE49-F238E27FC236}">
                <a16:creationId xmlns:a16="http://schemas.microsoft.com/office/drawing/2014/main" id="{7FC3493B-56F3-4FC4-BA8D-9A9A8D8C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4029075"/>
            <a:ext cx="2840038" cy="801688"/>
          </a:xfrm>
          <a:prstGeom prst="wedgeRoundRectCallout">
            <a:avLst>
              <a:gd name="adj1" fmla="val -91866"/>
              <a:gd name="adj2" fmla="val 3019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НОМЕР (ИНДЕКС) </a:t>
            </a:r>
            <a:br>
              <a:rPr lang="ru-RU">
                <a:latin typeface="Arial" charset="0"/>
              </a:rPr>
            </a:br>
            <a:r>
              <a:rPr lang="ru-RU">
                <a:latin typeface="Arial" charset="0"/>
              </a:rPr>
              <a:t>элемента массива</a:t>
            </a:r>
            <a:r>
              <a:rPr lang="en-US">
                <a:latin typeface="Arial" charset="0"/>
              </a:rPr>
              <a:t>: 2</a:t>
            </a:r>
            <a:endParaRPr lang="ru-RU">
              <a:latin typeface="Arial" charset="0"/>
            </a:endParaRPr>
          </a:p>
        </p:txBody>
      </p:sp>
      <p:sp>
        <p:nvSpPr>
          <p:cNvPr id="8260" name="AutoShape 68">
            <a:extLst>
              <a:ext uri="{FF2B5EF4-FFF2-40B4-BE49-F238E27FC236}">
                <a16:creationId xmlns:a16="http://schemas.microsoft.com/office/drawing/2014/main" id="{3E3E9002-4ED9-4E69-8A18-D533DE3D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4254501"/>
            <a:ext cx="2941638" cy="714375"/>
          </a:xfrm>
          <a:prstGeom prst="wedgeRoundRectCallout">
            <a:avLst>
              <a:gd name="adj1" fmla="val 61227"/>
              <a:gd name="adj2" fmla="val 52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ЗНАЧЕНИЕ</a:t>
            </a:r>
            <a:r>
              <a:rPr lang="ru-RU">
                <a:latin typeface="Arial" charset="0"/>
              </a:rPr>
              <a:t> </a:t>
            </a:r>
            <a:br>
              <a:rPr lang="en-US">
                <a:latin typeface="Arial" charset="0"/>
              </a:rPr>
            </a:br>
            <a:r>
              <a:rPr lang="ru-RU">
                <a:latin typeface="Arial" charset="0"/>
              </a:rPr>
              <a:t>элемента массива</a:t>
            </a:r>
            <a:r>
              <a:rPr lang="en-US">
                <a:latin typeface="Arial" charset="0"/>
              </a:rPr>
              <a:t>: 1</a:t>
            </a:r>
            <a:r>
              <a:rPr lang="ru-RU">
                <a:latin typeface="Arial" charset="0"/>
              </a:rPr>
              <a:t>5</a:t>
            </a:r>
            <a:r>
              <a:rPr lang="en-US">
                <a:latin typeface="Arial" charset="0"/>
              </a:rPr>
              <a:t> </a:t>
            </a:r>
            <a:endParaRPr lang="ru-RU">
              <a:latin typeface="Arial" charset="0"/>
            </a:endParaRPr>
          </a:p>
        </p:txBody>
      </p:sp>
      <p:sp>
        <p:nvSpPr>
          <p:cNvPr id="8261" name="Oval 69">
            <a:extLst>
              <a:ext uri="{FF2B5EF4-FFF2-40B4-BE49-F238E27FC236}">
                <a16:creationId xmlns:a16="http://schemas.microsoft.com/office/drawing/2014/main" id="{454CDCE3-C1EB-4CEC-8859-32AC6115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62" name="Oval 70">
            <a:extLst>
              <a:ext uri="{FF2B5EF4-FFF2-40B4-BE49-F238E27FC236}">
                <a16:creationId xmlns:a16="http://schemas.microsoft.com/office/drawing/2014/main" id="{857572A1-74B0-457A-BD2C-6DC2F2C9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4" y="4354514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70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nimBg="1"/>
      <p:bldP spid="8245" grpId="0" animBg="1"/>
      <p:bldP spid="8245" grpId="1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Line 2">
            <a:extLst>
              <a:ext uri="{FF2B5EF4-FFF2-40B4-BE49-F238E27FC236}">
                <a16:creationId xmlns:a16="http://schemas.microsoft.com/office/drawing/2014/main" id="{EAB5BD8F-A984-42BA-A390-0AF572473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3CA8470E-AD66-482B-AEC6-229BE544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Массивы</a:t>
            </a:r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59D49B82-2FA9-4AB1-BBD2-E50CCAA4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2" y="812126"/>
            <a:ext cx="24463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dirty="0">
                <a:solidFill>
                  <a:srgbClr val="3333FF"/>
                </a:solidFill>
              </a:rPr>
              <a:t>Объявление: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86AEA972-9712-4CF7-8E2E-47AC0D11B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1243013"/>
            <a:ext cx="7727950" cy="7239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#define N 5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 err="1">
                <a:latin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</a:rPr>
              <a:t> A[N],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;</a:t>
            </a: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45E3CE4E-21BA-4112-B277-D5D0C58CB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6" y="2478088"/>
            <a:ext cx="6208713" cy="1731962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sz="1900" dirty="0">
                <a:latin typeface="Courier New" pitchFamily="49" charset="0"/>
              </a:rPr>
              <a:t>("</a:t>
            </a:r>
            <a:r>
              <a:rPr lang="ru-RU" sz="1900" dirty="0">
                <a:latin typeface="Courier New" pitchFamily="49" charset="0"/>
              </a:rPr>
              <a:t>Введите 5 элементов </a:t>
            </a:r>
            <a:r>
              <a:rPr lang="ru-RU" sz="1900" dirty="0" err="1">
                <a:latin typeface="Courier New" pitchFamily="49" charset="0"/>
              </a:rPr>
              <a:t>массива:\</a:t>
            </a:r>
            <a:r>
              <a:rPr lang="en-US" sz="1900" dirty="0">
                <a:latin typeface="Courier New" pitchFamily="49" charset="0"/>
              </a:rPr>
              <a:t>n");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for(</a:t>
            </a:r>
            <a:r>
              <a:rPr lang="en-US" sz="1900" dirty="0">
                <a:latin typeface="Arial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=0;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&lt;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N;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++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) {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("A[%d] = ",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scanf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("%d", &amp;</a:t>
            </a:r>
            <a:r>
              <a:rPr lang="en-US" sz="1900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A[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]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  }</a:t>
            </a:r>
            <a:endParaRPr lang="es-ES" sz="1900" dirty="0">
              <a:latin typeface="Courier New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25D17BAE-BBA7-41B0-BF18-353655177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2527301"/>
            <a:ext cx="11303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A[</a:t>
            </a:r>
            <a:r>
              <a:rPr lang="ru-RU" altLang="ru-RU" sz="1900">
                <a:latin typeface="Courier New" panose="02070309020205020404" pitchFamily="49" charset="0"/>
              </a:rPr>
              <a:t>0</a:t>
            </a:r>
            <a:r>
              <a:rPr lang="en-US" altLang="ru-RU" sz="1900">
                <a:latin typeface="Courier New" panose="02070309020205020404" pitchFamily="49" charset="0"/>
              </a:rPr>
              <a:t>]</a:t>
            </a:r>
            <a:r>
              <a:rPr lang="en-US" altLang="ru-RU"/>
              <a:t> </a:t>
            </a:r>
            <a:r>
              <a:rPr lang="en-US" altLang="ru-RU" sz="1900">
                <a:latin typeface="Courier New" panose="02070309020205020404" pitchFamily="49" charset="0"/>
              </a:rPr>
              <a:t>=</a:t>
            </a:r>
            <a:r>
              <a:rPr lang="en-US" altLang="ru-RU" sz="1900"/>
              <a:t> </a:t>
            </a:r>
            <a:endParaRPr lang="en-U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A[</a:t>
            </a:r>
            <a:r>
              <a:rPr lang="ru-RU" altLang="ru-RU" sz="1900">
                <a:latin typeface="Courier New" panose="02070309020205020404" pitchFamily="49" charset="0"/>
              </a:rPr>
              <a:t>1</a:t>
            </a:r>
            <a:r>
              <a:rPr lang="en-US" altLang="ru-RU" sz="1900">
                <a:latin typeface="Courier New" panose="02070309020205020404" pitchFamily="49" charset="0"/>
              </a:rPr>
              <a:t>]</a:t>
            </a:r>
            <a:r>
              <a:rPr lang="en-US" altLang="ru-RU"/>
              <a:t> </a:t>
            </a:r>
            <a:r>
              <a:rPr lang="en-US" altLang="ru-RU" sz="1900">
                <a:latin typeface="Courier New" panose="02070309020205020404" pitchFamily="49" charset="0"/>
              </a:rPr>
              <a:t>=</a:t>
            </a:r>
            <a:r>
              <a:rPr lang="en-US" altLang="ru-RU" sz="1900"/>
              <a:t> 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A[</a:t>
            </a:r>
            <a:r>
              <a:rPr lang="ru-RU" altLang="ru-RU" sz="1900">
                <a:latin typeface="Courier New" panose="02070309020205020404" pitchFamily="49" charset="0"/>
              </a:rPr>
              <a:t>2</a:t>
            </a:r>
            <a:r>
              <a:rPr lang="en-US" altLang="ru-RU" sz="1900">
                <a:latin typeface="Courier New" panose="02070309020205020404" pitchFamily="49" charset="0"/>
              </a:rPr>
              <a:t>]</a:t>
            </a:r>
            <a:r>
              <a:rPr lang="en-US" altLang="ru-RU"/>
              <a:t> </a:t>
            </a:r>
            <a:r>
              <a:rPr lang="en-US" altLang="ru-RU" sz="1900">
                <a:latin typeface="Courier New" panose="02070309020205020404" pitchFamily="49" charset="0"/>
              </a:rPr>
              <a:t>=</a:t>
            </a:r>
            <a:r>
              <a:rPr lang="en-US" altLang="ru-RU" sz="1900"/>
              <a:t> </a:t>
            </a:r>
            <a:endParaRPr lang="en-U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A[</a:t>
            </a:r>
            <a:r>
              <a:rPr lang="ru-RU" altLang="ru-RU" sz="1900">
                <a:latin typeface="Courier New" panose="02070309020205020404" pitchFamily="49" charset="0"/>
              </a:rPr>
              <a:t>3</a:t>
            </a:r>
            <a:r>
              <a:rPr lang="en-US" altLang="ru-RU" sz="1900">
                <a:latin typeface="Courier New" panose="02070309020205020404" pitchFamily="49" charset="0"/>
              </a:rPr>
              <a:t>]</a:t>
            </a:r>
            <a:r>
              <a:rPr lang="en-US" altLang="ru-RU"/>
              <a:t> </a:t>
            </a:r>
            <a:r>
              <a:rPr lang="en-US" altLang="ru-RU" sz="1900">
                <a:latin typeface="Courier New" panose="02070309020205020404" pitchFamily="49" charset="0"/>
              </a:rPr>
              <a:t>=</a:t>
            </a:r>
            <a:r>
              <a:rPr lang="en-US" altLang="ru-RU" sz="1900"/>
              <a:t> 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A[</a:t>
            </a:r>
            <a:r>
              <a:rPr lang="ru-RU" altLang="ru-RU" sz="1900">
                <a:latin typeface="Courier New" panose="02070309020205020404" pitchFamily="49" charset="0"/>
              </a:rPr>
              <a:t>4</a:t>
            </a:r>
            <a:r>
              <a:rPr lang="en-US" altLang="ru-RU" sz="1900">
                <a:latin typeface="Courier New" panose="02070309020205020404" pitchFamily="49" charset="0"/>
              </a:rPr>
              <a:t>]</a:t>
            </a:r>
            <a:r>
              <a:rPr lang="en-US" altLang="ru-RU"/>
              <a:t> </a:t>
            </a:r>
            <a:r>
              <a:rPr lang="en-US" altLang="ru-RU" sz="1900">
                <a:latin typeface="Courier New" panose="02070309020205020404" pitchFamily="49" charset="0"/>
              </a:rPr>
              <a:t>=</a:t>
            </a:r>
            <a:r>
              <a:rPr lang="en-US" altLang="ru-RU" sz="1900"/>
              <a:t> 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17F34DC-71CD-4F43-864C-C56B234F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663" y="2527301"/>
            <a:ext cx="576262" cy="173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190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solidFill>
                  <a:srgbClr val="FF0000"/>
                </a:solidFill>
                <a:latin typeface="Courier New" panose="02070309020205020404" pitchFamily="49" charset="0"/>
              </a:rPr>
              <a:t>34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solidFill>
                  <a:srgbClr val="FF0000"/>
                </a:solidFill>
                <a:latin typeface="Courier New" panose="02070309020205020404" pitchFamily="49" charset="0"/>
              </a:rPr>
              <a:t>56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17806" name="Rectangle 14">
            <a:extLst>
              <a:ext uri="{FF2B5EF4-FFF2-40B4-BE49-F238E27FC236}">
                <a16:creationId xmlns:a16="http://schemas.microsoft.com/office/drawing/2014/main" id="{D1B82633-39E0-4E79-964D-418ED668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4621213"/>
            <a:ext cx="6243638" cy="38690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1900">
                <a:latin typeface="Courier New" pitchFamily="49" charset="0"/>
              </a:rPr>
              <a:t>for(</a:t>
            </a:r>
            <a:r>
              <a:rPr lang="en-US" sz="1900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i=0;</a:t>
            </a:r>
            <a:r>
              <a:rPr lang="en-US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i</a:t>
            </a:r>
            <a:r>
              <a:rPr lang="en-US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&lt;</a:t>
            </a:r>
            <a:r>
              <a:rPr lang="en-US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N; i++</a:t>
            </a:r>
            <a:r>
              <a:rPr lang="en-US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) A[i]</a:t>
            </a:r>
            <a:r>
              <a:rPr lang="en-US" sz="1900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=</a:t>
            </a:r>
            <a:r>
              <a:rPr lang="en-US">
                <a:latin typeface="Arial" charset="0"/>
              </a:rPr>
              <a:t> </a:t>
            </a:r>
            <a:r>
              <a:rPr lang="en-US" sz="1900">
                <a:latin typeface="Courier New" pitchFamily="49" charset="0"/>
              </a:rPr>
              <a:t>A[i]*2;</a:t>
            </a:r>
            <a:endParaRPr lang="es-ES" sz="1900">
              <a:latin typeface="Courier New" pitchFamily="49" charset="0"/>
            </a:endParaRPr>
          </a:p>
        </p:txBody>
      </p:sp>
      <p:sp>
        <p:nvSpPr>
          <p:cNvPr id="417807" name="Rectangle 15">
            <a:extLst>
              <a:ext uri="{FF2B5EF4-FFF2-40B4-BE49-F238E27FC236}">
                <a16:creationId xmlns:a16="http://schemas.microsoft.com/office/drawing/2014/main" id="{6DC7D0E5-9C17-44B6-A491-11A68F4D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6" y="5514976"/>
            <a:ext cx="3624263" cy="101553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sz="1900" dirty="0">
                <a:latin typeface="Courier New" pitchFamily="49" charset="0"/>
              </a:rPr>
              <a:t>("</a:t>
            </a:r>
            <a:r>
              <a:rPr lang="ru-RU" sz="1900" dirty="0">
                <a:latin typeface="Courier New" pitchFamily="49" charset="0"/>
              </a:rPr>
              <a:t>Результат</a:t>
            </a:r>
            <a:r>
              <a:rPr lang="en-US" sz="1900" dirty="0">
                <a:latin typeface="Courier New" pitchFamily="49" charset="0"/>
              </a:rPr>
              <a:t>:\n");</a:t>
            </a:r>
          </a:p>
          <a:p>
            <a:pPr>
              <a:spcBef>
                <a:spcPct val="15000"/>
              </a:spcBef>
              <a:defRPr/>
            </a:pPr>
            <a:r>
              <a:rPr lang="en-US" sz="1900" dirty="0">
                <a:latin typeface="Courier New" pitchFamily="49" charset="0"/>
              </a:rPr>
              <a:t>for(</a:t>
            </a:r>
            <a:r>
              <a:rPr lang="en-US" sz="1900" dirty="0">
                <a:latin typeface="Arial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=0;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&lt;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N; 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++</a:t>
            </a:r>
            <a:r>
              <a:rPr lang="en-US" dirty="0">
                <a:latin typeface="Arial" charset="0"/>
              </a:rPr>
              <a:t> </a:t>
            </a:r>
            <a:r>
              <a:rPr lang="en-US" sz="1900" dirty="0">
                <a:latin typeface="Courier New" pitchFamily="49" charset="0"/>
              </a:rPr>
              <a:t>) </a:t>
            </a:r>
            <a:br>
              <a:rPr lang="en-US" sz="1900" dirty="0">
                <a:latin typeface="Courier New" pitchFamily="49" charset="0"/>
              </a:rPr>
            </a:b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printf</a:t>
            </a:r>
            <a:r>
              <a:rPr lang="en-US" sz="1900" dirty="0">
                <a:latin typeface="Courier New" pitchFamily="49" charset="0"/>
              </a:rPr>
              <a:t>("%4d", A[</a:t>
            </a:r>
            <a:r>
              <a:rPr lang="en-US" sz="1900" dirty="0" err="1">
                <a:latin typeface="Courier New" pitchFamily="49" charset="0"/>
              </a:rPr>
              <a:t>i</a:t>
            </a:r>
            <a:r>
              <a:rPr lang="en-US" sz="1900" dirty="0">
                <a:latin typeface="Courier New" pitchFamily="49" charset="0"/>
              </a:rPr>
              <a:t>]);</a:t>
            </a:r>
            <a:endParaRPr lang="es-ES" sz="1900" dirty="0">
              <a:latin typeface="Courier New" pitchFamily="49" charset="0"/>
            </a:endParaRPr>
          </a:p>
        </p:txBody>
      </p:sp>
      <p:sp>
        <p:nvSpPr>
          <p:cNvPr id="417808" name="Rectangle 16">
            <a:extLst>
              <a:ext uri="{FF2B5EF4-FFF2-40B4-BE49-F238E27FC236}">
                <a16:creationId xmlns:a16="http://schemas.microsoft.com/office/drawing/2014/main" id="{97B2C4B5-A6F2-4654-86D7-D331147F8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5727700"/>
            <a:ext cx="3741738" cy="72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ru-RU" altLang="ru-RU" sz="1900">
                <a:latin typeface="Courier New" panose="02070309020205020404" pitchFamily="49" charset="0"/>
              </a:rPr>
              <a:t>Результат</a:t>
            </a:r>
            <a:r>
              <a:rPr lang="en-US" altLang="ru-RU" sz="190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ru-RU" sz="1900">
                <a:latin typeface="Courier New" panose="02070309020205020404" pitchFamily="49" charset="0"/>
              </a:rPr>
              <a:t>  1</a:t>
            </a:r>
            <a:r>
              <a:rPr lang="ru-RU" altLang="ru-RU" sz="1900">
                <a:latin typeface="Courier New" panose="02070309020205020404" pitchFamily="49" charset="0"/>
              </a:rPr>
              <a:t>0  24  68 112  26</a:t>
            </a:r>
            <a:endParaRPr lang="es-ES" altLang="ru-RU" sz="19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8C478F8-9CAB-5373-8894-67E474FD3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2" y="2030832"/>
            <a:ext cx="40465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dirty="0">
                <a:solidFill>
                  <a:srgbClr val="3333FF"/>
                </a:solidFill>
              </a:rPr>
              <a:t>Ввод с клавиатуры: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85A188C-2B32-3DF7-B863-7860D8FE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2" y="4259186"/>
            <a:ext cx="39274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dirty="0">
                <a:solidFill>
                  <a:srgbClr val="3333FF"/>
                </a:solidFill>
              </a:rPr>
              <a:t>Поэлементные операции: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84A733D-E3C4-39CB-D98E-C9869B415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1" y="5046102"/>
            <a:ext cx="25479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dirty="0">
                <a:solidFill>
                  <a:srgbClr val="3333FF"/>
                </a:solidFill>
              </a:rPr>
              <a:t>Вывод на экран:</a:t>
            </a:r>
          </a:p>
        </p:txBody>
      </p:sp>
    </p:spTree>
    <p:extLst>
      <p:ext uri="{BB962C8B-B14F-4D97-AF65-F5344CB8AC3E}">
        <p14:creationId xmlns:p14="http://schemas.microsoft.com/office/powerpoint/2010/main" val="31150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77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7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7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7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7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7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7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7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7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7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77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7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7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17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7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17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178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17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78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7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7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7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17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 build="p" bldLvl="2"/>
      <p:bldP spid="417797" grpId="0" build="p" animBg="1"/>
      <p:bldP spid="417798" grpId="0" build="p" animBg="1"/>
      <p:bldP spid="417799" grpId="0" build="p"/>
      <p:bldP spid="417800" grpId="0" build="p"/>
      <p:bldP spid="417806" grpId="0" build="p" animBg="1"/>
      <p:bldP spid="417807" grpId="0" build="p" animBg="1"/>
      <p:bldP spid="417808" grpId="0" build="p"/>
      <p:bldP spid="10" grpId="0" build="p" bldLvl="2"/>
      <p:bldP spid="11" grpId="0" build="p" bldLvl="2"/>
      <p:bldP spid="1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4A1BD-567F-414D-9533-0553F0F4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458DAA-FC41-4E99-8068-68CE218BA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0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3">
            <a:extLst>
              <a:ext uri="{FF2B5EF4-FFF2-40B4-BE49-F238E27FC236}">
                <a16:creationId xmlns:a16="http://schemas.microsoft.com/office/drawing/2014/main" id="{3BDB37F2-D984-4956-BDD3-E8A6A6BF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1F3465-A267-45FC-B692-6618E6E231B9}" type="slidenum">
              <a:rPr lang="ru-RU" altLang="ru-RU" b="0"/>
              <a:pPr eaLnBrk="1" hangingPunct="1"/>
              <a:t>6</a:t>
            </a:fld>
            <a:endParaRPr lang="ru-RU" altLang="ru-RU" b="0"/>
          </a:p>
        </p:txBody>
      </p:sp>
      <p:sp>
        <p:nvSpPr>
          <p:cNvPr id="15363" name="Line 2">
            <a:extLst>
              <a:ext uri="{FF2B5EF4-FFF2-40B4-BE49-F238E27FC236}">
                <a16:creationId xmlns:a16="http://schemas.microsoft.com/office/drawing/2014/main" id="{ED998407-71DC-43FA-8CE1-6674708C4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C97A521F-0291-4BC4-A722-469C947B6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Максимальный элемент</a:t>
            </a:r>
          </a:p>
        </p:txBody>
      </p:sp>
      <p:sp>
        <p:nvSpPr>
          <p:cNvPr id="382980" name="Rectangle 4">
            <a:extLst>
              <a:ext uri="{FF2B5EF4-FFF2-40B4-BE49-F238E27FC236}">
                <a16:creationId xmlns:a16="http://schemas.microsoft.com/office/drawing/2014/main" id="{D10F98C8-2E1F-40B4-95F3-64BAADC0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1493838"/>
            <a:ext cx="8459788" cy="298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max = A[0];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пока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A[0]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– максимальный </a:t>
            </a: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ru-RU" sz="2400" dirty="0">
                <a:latin typeface="Courier New" pitchFamily="49" charset="0"/>
              </a:rPr>
              <a:t>0</a:t>
            </a:r>
            <a:r>
              <a:rPr lang="en-US" sz="2400" dirty="0">
                <a:latin typeface="Courier New" pitchFamily="49" charset="0"/>
              </a:rPr>
              <a:t>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Courier New" pitchFamily="49" charset="0"/>
              </a:rPr>
              <a:t>(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ru-RU" sz="2400" dirty="0">
                <a:latin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pitchFamily="49" charset="0"/>
              </a:rPr>
              <a:t>&lt;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pitchFamily="49" charset="0"/>
              </a:rPr>
              <a:t>N;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pitchFamily="49" charset="0"/>
              </a:rPr>
              <a:t>)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проверяем остальные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if (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pitchFamily="49" charset="0"/>
              </a:rPr>
              <a:t>A[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 max   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Courier New" pitchFamily="49" charset="0"/>
              </a:rPr>
              <a:t>) {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нашли новый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max = A[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        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запомнить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A[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] 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ru-RU" sz="2400" dirty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     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запомнить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}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82981" name="Text Box 5">
            <a:extLst>
              <a:ext uri="{FF2B5EF4-FFF2-40B4-BE49-F238E27FC236}">
                <a16:creationId xmlns:a16="http://schemas.microsoft.com/office/drawing/2014/main" id="{A49A3833-F877-4570-B2F6-5F5A3B576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942975"/>
            <a:ext cx="842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Дополнение: </a:t>
            </a:r>
            <a:r>
              <a:rPr lang="ru-RU" altLang="ru-RU" sz="2400" b="0"/>
              <a:t>как найти номер максимального элемента?</a:t>
            </a:r>
          </a:p>
        </p:txBody>
      </p:sp>
      <p:sp>
        <p:nvSpPr>
          <p:cNvPr id="382986" name="Text Box 10">
            <a:extLst>
              <a:ext uri="{FF2B5EF4-FFF2-40B4-BE49-F238E27FC236}">
                <a16:creationId xmlns:a16="http://schemas.microsoft.com/office/drawing/2014/main" id="{C421D07A-45A9-40A8-91A9-9D112B1CF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5357813"/>
            <a:ext cx="8221662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charset="0"/>
              </a:rPr>
              <a:t>По номеру элемента 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всегда можно найти его значение </a:t>
            </a:r>
            <a:r>
              <a:rPr lang="en-US" sz="2400" dirty="0">
                <a:latin typeface="Courier New" pitchFamily="49" charset="0"/>
              </a:rPr>
              <a:t>A[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</a:t>
            </a:r>
            <a:r>
              <a:rPr lang="en-US" sz="2400" dirty="0">
                <a:latin typeface="Arial" charset="0"/>
              </a:rPr>
              <a:t>. </a:t>
            </a:r>
            <a:r>
              <a:rPr lang="ru-RU" sz="2400" dirty="0">
                <a:latin typeface="Arial" charset="0"/>
              </a:rPr>
              <a:t>Поэтому везде меняем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на </a:t>
            </a:r>
            <a:r>
              <a:rPr lang="en-US" sz="2400" dirty="0">
                <a:latin typeface="Courier New" pitchFamily="49" charset="0"/>
              </a:rPr>
              <a:t>A[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убираем переменную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64EA09F9-D217-4309-937E-41DCF4D2C797}"/>
              </a:ext>
            </a:extLst>
          </p:cNvPr>
          <p:cNvGrpSpPr>
            <a:grpSpLocks/>
          </p:cNvGrpSpPr>
          <p:nvPr/>
        </p:nvGrpSpPr>
        <p:grpSpPr bwMode="auto">
          <a:xfrm>
            <a:off x="2046288" y="1546226"/>
            <a:ext cx="2176462" cy="296863"/>
            <a:chOff x="1218" y="2544"/>
            <a:chExt cx="906" cy="293"/>
          </a:xfrm>
        </p:grpSpPr>
        <p:sp>
          <p:nvSpPr>
            <p:cNvPr id="15374" name="AutoShape 12">
              <a:extLst>
                <a:ext uri="{FF2B5EF4-FFF2-40B4-BE49-F238E27FC236}">
                  <a16:creationId xmlns:a16="http://schemas.microsoft.com/office/drawing/2014/main" id="{FFEA5B39-5252-4971-8D2E-FDAFB563F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544"/>
              <a:ext cx="906" cy="293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19050">
              <a:solidFill>
                <a:srgbClr val="EAEAEA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41CA51F2-EA08-4FAB-A91E-81F794ECB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9" y="2558"/>
              <a:ext cx="882" cy="262"/>
            </a:xfrm>
            <a:prstGeom prst="line">
              <a:avLst/>
            </a:prstGeom>
            <a:noFill/>
            <a:ln w="19050">
              <a:solidFill>
                <a:srgbClr val="EAEAEA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90313C12-C1F2-4EF3-863B-96431C9044C8}"/>
              </a:ext>
            </a:extLst>
          </p:cNvPr>
          <p:cNvGrpSpPr>
            <a:grpSpLocks/>
          </p:cNvGrpSpPr>
          <p:nvPr/>
        </p:nvGrpSpPr>
        <p:grpSpPr bwMode="auto">
          <a:xfrm>
            <a:off x="2825750" y="3295651"/>
            <a:ext cx="2235200" cy="296863"/>
            <a:chOff x="1218" y="2544"/>
            <a:chExt cx="906" cy="293"/>
          </a:xfrm>
        </p:grpSpPr>
        <p:sp>
          <p:nvSpPr>
            <p:cNvPr id="15372" name="AutoShape 16">
              <a:extLst>
                <a:ext uri="{FF2B5EF4-FFF2-40B4-BE49-F238E27FC236}">
                  <a16:creationId xmlns:a16="http://schemas.microsoft.com/office/drawing/2014/main" id="{8CF7FB03-24CF-4DBD-9267-37B6CBE58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544"/>
              <a:ext cx="906" cy="293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19050">
              <a:solidFill>
                <a:srgbClr val="EAEAEA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373" name="Line 17">
              <a:extLst>
                <a:ext uri="{FF2B5EF4-FFF2-40B4-BE49-F238E27FC236}">
                  <a16:creationId xmlns:a16="http://schemas.microsoft.com/office/drawing/2014/main" id="{1E2E253F-7428-43B2-9375-8D4B75B6D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9" y="2558"/>
              <a:ext cx="882" cy="262"/>
            </a:xfrm>
            <a:prstGeom prst="line">
              <a:avLst/>
            </a:prstGeom>
            <a:noFill/>
            <a:ln w="19050">
              <a:solidFill>
                <a:srgbClr val="EAEAEA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382994" name="AutoShape 18">
            <a:extLst>
              <a:ext uri="{FF2B5EF4-FFF2-40B4-BE49-F238E27FC236}">
                <a16:creationId xmlns:a16="http://schemas.microsoft.com/office/drawing/2014/main" id="{0F383C5C-BABB-4D3F-AC87-A6C785A1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4" y="2851150"/>
            <a:ext cx="1374775" cy="279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18000" tIns="46800" rIns="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dirty="0">
                <a:latin typeface="Courier New" panose="02070309020205020404" pitchFamily="49" charset="0"/>
              </a:rPr>
              <a:t>A[iMax]</a:t>
            </a:r>
            <a:endParaRPr lang="ru-RU" altLang="ru-RU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29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2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build="p" animBg="1"/>
      <p:bldP spid="382981" grpId="0" build="p"/>
      <p:bldP spid="3829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28339-41E1-4761-B16F-9AE64EF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1012"/>
            <a:ext cx="10515600" cy="815975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Сортировка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3EDF2-B436-4F91-81CC-51F2BC2B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90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>
            <a:extLst>
              <a:ext uri="{FF2B5EF4-FFF2-40B4-BE49-F238E27FC236}">
                <a16:creationId xmlns:a16="http://schemas.microsoft.com/office/drawing/2014/main" id="{C2B2BFF3-2F69-4B58-9432-21170C64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84C730-921A-4F9D-ACDC-83313E161FD3}" type="slidenum">
              <a:rPr lang="ru-RU" altLang="ru-RU" b="0"/>
              <a:pPr eaLnBrk="1" hangingPunct="1"/>
              <a:t>8</a:t>
            </a:fld>
            <a:endParaRPr lang="ru-RU" altLang="ru-RU" b="0"/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EB5FD5EF-3AC5-4F00-9C9D-F6FEB6884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D7EB9AF1-89B2-4888-847A-C346E41E8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/>
              <a:t>Сортировка</a:t>
            </a:r>
          </a:p>
        </p:txBody>
      </p:sp>
      <p:sp>
        <p:nvSpPr>
          <p:cNvPr id="393220" name="Text Box 4">
            <a:extLst>
              <a:ext uri="{FF2B5EF4-FFF2-40B4-BE49-F238E27FC236}">
                <a16:creationId xmlns:a16="http://schemas.microsoft.com/office/drawing/2014/main" id="{59543AA1-7CB6-4E5B-8280-15FDD213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849314"/>
            <a:ext cx="8420100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7063" indent="-27146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5225" indent="-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Сортировка </a:t>
            </a:r>
            <a:r>
              <a:rPr lang="ru-RU" altLang="ru-RU" sz="2400" b="0"/>
              <a:t>– это расстановка элементов массива в заданном порядке (по возрастанию, убыванию, последней цифре, сумме делителей, …).</a:t>
            </a:r>
            <a:r>
              <a:rPr lang="ru-RU" altLang="ru-RU" sz="2400">
                <a:solidFill>
                  <a:srgbClr val="3333FF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Задача: </a:t>
            </a:r>
            <a:r>
              <a:rPr lang="ru-RU" altLang="ru-RU" sz="2400" b="0"/>
              <a:t>переставить элементы массива в порядке возрастания.</a:t>
            </a:r>
          </a:p>
          <a:p>
            <a:pPr eaLnBrk="1" hangingPunct="1">
              <a:spcBef>
                <a:spcPct val="15000"/>
              </a:spcBef>
            </a:pPr>
            <a:r>
              <a:rPr lang="ru-RU" altLang="ru-RU" sz="2400">
                <a:solidFill>
                  <a:srgbClr val="3333FF"/>
                </a:solidFill>
              </a:rPr>
              <a:t>Алгоритмы: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000" b="0"/>
              <a:t>простые и понятные, но неэффективные для больших массивов</a:t>
            </a:r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метод пузырька</a:t>
            </a:r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метод выбора</a:t>
            </a:r>
          </a:p>
          <a:p>
            <a:pPr lvl="1" eaLnBrk="1" hangingPunct="1">
              <a:spcBef>
                <a:spcPct val="35000"/>
              </a:spcBef>
              <a:buFontTx/>
              <a:buChar char="•"/>
            </a:pPr>
            <a:r>
              <a:rPr lang="ru-RU" altLang="ru-RU" sz="2000" b="0"/>
              <a:t>сложные, но эффективные</a:t>
            </a:r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«быстрая сортировка»</a:t>
            </a:r>
            <a:r>
              <a:rPr lang="en-US" altLang="ru-RU" sz="2000"/>
              <a:t> (</a:t>
            </a:r>
            <a:r>
              <a:rPr lang="en-US" altLang="ru-RU" sz="2000" i="1"/>
              <a:t>Quick Sort</a:t>
            </a:r>
            <a:r>
              <a:rPr lang="en-US" altLang="ru-RU" sz="2000"/>
              <a:t>)</a:t>
            </a:r>
            <a:endParaRPr lang="ru-RU" altLang="ru-RU" sz="2000"/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сортировка «кучей» (</a:t>
            </a:r>
            <a:r>
              <a:rPr lang="en-US" altLang="ru-RU" sz="2000" i="1"/>
              <a:t>Heap Sort</a:t>
            </a:r>
            <a:r>
              <a:rPr lang="ru-RU" altLang="ru-RU" sz="2000"/>
              <a:t>)</a:t>
            </a:r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сортировка слиянием</a:t>
            </a:r>
          </a:p>
          <a:p>
            <a:pPr lvl="2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ru-RU" altLang="ru-RU" sz="2000"/>
              <a:t>пирамидальная сортировка</a:t>
            </a:r>
            <a:endParaRPr lang="en-US" altLang="ru-RU" sz="2000"/>
          </a:p>
        </p:txBody>
      </p:sp>
      <p:sp>
        <p:nvSpPr>
          <p:cNvPr id="393223" name="AutoShape 7">
            <a:extLst>
              <a:ext uri="{FF2B5EF4-FFF2-40B4-BE49-F238E27FC236}">
                <a16:creationId xmlns:a16="http://schemas.microsoft.com/office/drawing/2014/main" id="{CF3945BE-EF57-43E3-9C30-CA24AFDC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9" y="2665414"/>
            <a:ext cx="2262187" cy="573087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Arial" charset="0"/>
              </a:rPr>
              <a:t>сложность </a:t>
            </a:r>
            <a:r>
              <a:rPr lang="en-US" sz="2000" dirty="0">
                <a:latin typeface="Times New Roman" pitchFamily="18" charset="0"/>
              </a:rPr>
              <a:t>O(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i="1" baseline="30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</a:endParaRPr>
          </a:p>
        </p:txBody>
      </p:sp>
      <p:sp>
        <p:nvSpPr>
          <p:cNvPr id="393224" name="AutoShape 8">
            <a:extLst>
              <a:ext uri="{FF2B5EF4-FFF2-40B4-BE49-F238E27FC236}">
                <a16:creationId xmlns:a16="http://schemas.microsoft.com/office/drawing/2014/main" id="{C224DF81-7C53-4CCE-8DB8-E18A7BA1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9" y="4024313"/>
            <a:ext cx="2771775" cy="444500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latin typeface="Arial" charset="0"/>
              </a:rPr>
              <a:t>сложность </a:t>
            </a:r>
            <a:r>
              <a:rPr lang="en-US" sz="2000">
                <a:latin typeface="Times New Roman" pitchFamily="18" charset="0"/>
              </a:rPr>
              <a:t>O(</a:t>
            </a:r>
            <a:r>
              <a:rPr lang="en-US" sz="2000" i="1">
                <a:latin typeface="Times New Roman" pitchFamily="18" charset="0"/>
              </a:rPr>
              <a:t>N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endParaRPr lang="ru-RU" sz="2000">
              <a:latin typeface="Times New Roman" pitchFamily="18" charset="0"/>
            </a:endParaRP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B9AB7EA7-9439-430D-B8F2-BB1155AE37B5}"/>
              </a:ext>
            </a:extLst>
          </p:cNvPr>
          <p:cNvGrpSpPr>
            <a:grpSpLocks/>
          </p:cNvGrpSpPr>
          <p:nvPr/>
        </p:nvGrpSpPr>
        <p:grpSpPr bwMode="auto">
          <a:xfrm>
            <a:off x="7439025" y="4740276"/>
            <a:ext cx="2986088" cy="1966913"/>
            <a:chOff x="3726" y="2986"/>
            <a:chExt cx="1881" cy="1239"/>
          </a:xfrm>
        </p:grpSpPr>
        <p:sp>
          <p:nvSpPr>
            <p:cNvPr id="30736" name="Line 9">
              <a:extLst>
                <a:ext uri="{FF2B5EF4-FFF2-40B4-BE49-F238E27FC236}">
                  <a16:creationId xmlns:a16="http://schemas.microsoft.com/office/drawing/2014/main" id="{97DE43FF-02E3-479E-9026-6FC0E6277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0737" name="Line 11">
              <a:extLst>
                <a:ext uri="{FF2B5EF4-FFF2-40B4-BE49-F238E27FC236}">
                  <a16:creationId xmlns:a16="http://schemas.microsoft.com/office/drawing/2014/main" id="{CB1D0282-88BE-4E80-B8A7-D8A67B3FB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0738" name="Rectangle 12">
              <a:extLst>
                <a:ext uri="{FF2B5EF4-FFF2-40B4-BE49-F238E27FC236}">
                  <a16:creationId xmlns:a16="http://schemas.microsoft.com/office/drawing/2014/main" id="{3DE9AE9F-257A-46B6-AA9B-F2F80B3D6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1400"/>
                <a:t>время</a:t>
              </a:r>
            </a:p>
          </p:txBody>
        </p:sp>
        <p:sp>
          <p:nvSpPr>
            <p:cNvPr id="30739" name="Rectangle 13">
              <a:extLst>
                <a:ext uri="{FF2B5EF4-FFF2-40B4-BE49-F238E27FC236}">
                  <a16:creationId xmlns:a16="http://schemas.microsoft.com/office/drawing/2014/main" id="{B21FCD46-FF7D-45B9-A86F-81CCD585E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/>
                <a:t>N</a:t>
              </a:r>
              <a:endParaRPr lang="ru-RU" altLang="ru-RU" sz="1400"/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ABCFD351-DB39-4FB2-BFC8-6040433D6387}"/>
              </a:ext>
            </a:extLst>
          </p:cNvPr>
          <p:cNvGrpSpPr>
            <a:grpSpLocks/>
          </p:cNvGrpSpPr>
          <p:nvPr/>
        </p:nvGrpSpPr>
        <p:grpSpPr bwMode="auto">
          <a:xfrm>
            <a:off x="8194675" y="4692650"/>
            <a:ext cx="1962150" cy="1708150"/>
            <a:chOff x="4202" y="2956"/>
            <a:chExt cx="1236" cy="1076"/>
          </a:xfrm>
        </p:grpSpPr>
        <p:sp>
          <p:nvSpPr>
            <p:cNvPr id="30734" name="Freeform 14">
              <a:extLst>
                <a:ext uri="{FF2B5EF4-FFF2-40B4-BE49-F238E27FC236}">
                  <a16:creationId xmlns:a16="http://schemas.microsoft.com/office/drawing/2014/main" id="{7065645C-775E-42FC-BC2D-257502AE3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735" name="Rectangle 22">
              <a:extLst>
                <a:ext uri="{FF2B5EF4-FFF2-40B4-BE49-F238E27FC236}">
                  <a16:creationId xmlns:a16="http://schemas.microsoft.com/office/drawing/2014/main" id="{BE0238A5-CABA-4988-AB93-F7F426CAD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>
                  <a:latin typeface="Times New Roman" panose="02020603050405020304" pitchFamily="18" charset="0"/>
                </a:rPr>
                <a:t>O(</a:t>
              </a:r>
              <a:r>
                <a:rPr lang="en-US" altLang="ru-RU" i="1">
                  <a:latin typeface="Times New Roman" panose="02020603050405020304" pitchFamily="18" charset="0"/>
                </a:rPr>
                <a:t>N</a:t>
              </a:r>
              <a:r>
                <a:rPr lang="en-US" altLang="ru-RU" i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ru-RU">
                  <a:latin typeface="Times New Roman" panose="02020603050405020304" pitchFamily="18" charset="0"/>
                </a:rPr>
                <a:t>)</a:t>
              </a:r>
              <a:endParaRPr lang="ru-RU" altLang="ru-RU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3A00ABD6-D281-4507-9A11-A46F67596284}"/>
              </a:ext>
            </a:extLst>
          </p:cNvPr>
          <p:cNvGrpSpPr>
            <a:grpSpLocks/>
          </p:cNvGrpSpPr>
          <p:nvPr/>
        </p:nvGrpSpPr>
        <p:grpSpPr bwMode="auto">
          <a:xfrm>
            <a:off x="8216900" y="5429250"/>
            <a:ext cx="2203450" cy="971550"/>
            <a:chOff x="4216" y="3420"/>
            <a:chExt cx="1388" cy="612"/>
          </a:xfrm>
        </p:grpSpPr>
        <p:sp>
          <p:nvSpPr>
            <p:cNvPr id="30731" name="Freeform 18">
              <a:extLst>
                <a:ext uri="{FF2B5EF4-FFF2-40B4-BE49-F238E27FC236}">
                  <a16:creationId xmlns:a16="http://schemas.microsoft.com/office/drawing/2014/main" id="{313547B0-3209-458C-A2B8-035675ADF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21 w 1376"/>
                <a:gd name="T3" fmla="*/ 194 h 254"/>
                <a:gd name="T4" fmla="*/ 1023 w 1376"/>
                <a:gd name="T5" fmla="*/ 112 h 254"/>
                <a:gd name="T6" fmla="*/ 1320 w 1376"/>
                <a:gd name="T7" fmla="*/ 56 h 254"/>
                <a:gd name="T8" fmla="*/ 1595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732" name="Rectangle 20">
              <a:extLst>
                <a:ext uri="{FF2B5EF4-FFF2-40B4-BE49-F238E27FC236}">
                  <a16:creationId xmlns:a16="http://schemas.microsoft.com/office/drawing/2014/main" id="{178C78AB-5C84-47EF-B17B-E5D8D8B35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>
                  <a:latin typeface="Times New Roman" panose="02020603050405020304" pitchFamily="18" charset="0"/>
                </a:rPr>
                <a:t>O(</a:t>
              </a:r>
              <a:r>
                <a:rPr lang="en-US" altLang="ru-RU" i="1">
                  <a:latin typeface="Times New Roman" panose="02020603050405020304" pitchFamily="18" charset="0"/>
                </a:rPr>
                <a:t>N</a:t>
              </a:r>
              <a:r>
                <a:rPr lang="en-US" altLang="ru-RU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ru-RU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ru-RU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ru-RU">
                  <a:latin typeface="Times New Roman" panose="02020603050405020304" pitchFamily="18" charset="0"/>
                </a:rPr>
                <a:t>)</a:t>
              </a:r>
              <a:endParaRPr lang="ru-RU" altLang="ru-RU">
                <a:latin typeface="Times New Roman" panose="02020603050405020304" pitchFamily="18" charset="0"/>
              </a:endParaRPr>
            </a:p>
          </p:txBody>
        </p:sp>
        <p:sp>
          <p:nvSpPr>
            <p:cNvPr id="30733" name="Freeform 23">
              <a:extLst>
                <a:ext uri="{FF2B5EF4-FFF2-40B4-BE49-F238E27FC236}">
                  <a16:creationId xmlns:a16="http://schemas.microsoft.com/office/drawing/2014/main" id="{2EF40E3F-93AD-46EE-93B8-9AB5EE9C5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17511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3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3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3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3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6213BE-5DEE-43DC-AA7A-E03FE35ADA53}"/>
              </a:ext>
            </a:extLst>
          </p:cNvPr>
          <p:cNvSpPr/>
          <p:nvPr/>
        </p:nvSpPr>
        <p:spPr>
          <a:xfrm>
            <a:off x="1500325" y="335846"/>
            <a:ext cx="933043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sort_buble_flag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*</a:t>
            </a:r>
            <a:r>
              <a:rPr lang="en-US" dirty="0" err="1"/>
              <a:t>ptrarr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c, flag;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j = 0; j &lt; n - 2;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flag = 0;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 - 1; </a:t>
            </a:r>
            <a:r>
              <a:rPr lang="en-US" dirty="0" err="1"/>
              <a:t>i</a:t>
            </a:r>
            <a:r>
              <a:rPr lang="en-US" dirty="0"/>
              <a:t> &gt; j;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{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	if (</a:t>
            </a:r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		c = </a:t>
            </a:r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- 1]; </a:t>
            </a:r>
            <a:endParaRPr lang="ru-RU" dirty="0"/>
          </a:p>
          <a:p>
            <a:pPr lvl="8"/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endParaRPr lang="ru-RU" dirty="0"/>
          </a:p>
          <a:p>
            <a:pPr lvl="8"/>
            <a:r>
              <a:rPr lang="en-US" dirty="0" err="1"/>
              <a:t>ptrarr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c;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		</a:t>
            </a:r>
            <a:r>
              <a:rPr lang="en-US" dirty="0">
                <a:solidFill>
                  <a:srgbClr val="00B0F0"/>
                </a:solidFill>
              </a:rPr>
              <a:t>flag = 1;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	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(!flag) break;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return </a:t>
            </a:r>
            <a:r>
              <a:rPr lang="en-US" dirty="0" err="1"/>
              <a:t>ptrarr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35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947</Words>
  <Application>Microsoft Office PowerPoint</Application>
  <PresentationFormat>Широкоэкранный</PresentationFormat>
  <Paragraphs>184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Тема Office</vt:lpstr>
      <vt:lpstr>Обработка массивов</vt:lpstr>
      <vt:lpstr>Презентация PowerPoint</vt:lpstr>
      <vt:lpstr>Презентация PowerPoint</vt:lpstr>
      <vt:lpstr>Презентация PowerPoint</vt:lpstr>
      <vt:lpstr>Поиск</vt:lpstr>
      <vt:lpstr>Презентация PowerPoint</vt:lpstr>
      <vt:lpstr>Сортировка</vt:lpstr>
      <vt:lpstr>Презентация PowerPoint</vt:lpstr>
      <vt:lpstr>Презентация PowerPoint</vt:lpstr>
      <vt:lpstr>шейкер-сортировка (коктейльная)</vt:lpstr>
      <vt:lpstr>Принципы шейкер-сортировки</vt:lpstr>
      <vt:lpstr>Сортировка вставками</vt:lpstr>
      <vt:lpstr>Алгоритм сортировки вставками состоит из n-1 прохода (размерность массива n):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массивов</dc:title>
  <dc:creator>Ольга</dc:creator>
  <cp:lastModifiedBy>Konstantin M.</cp:lastModifiedBy>
  <cp:revision>19</cp:revision>
  <dcterms:created xsi:type="dcterms:W3CDTF">2018-11-30T10:27:48Z</dcterms:created>
  <dcterms:modified xsi:type="dcterms:W3CDTF">2024-10-24T15:54:09Z</dcterms:modified>
</cp:coreProperties>
</file>