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65" r:id="rId5"/>
    <p:sldId id="266" r:id="rId6"/>
    <p:sldId id="267" r:id="rId7"/>
    <p:sldId id="268" r:id="rId8"/>
    <p:sldId id="263" r:id="rId9"/>
    <p:sldId id="270" r:id="rId10"/>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0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72.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6340" y="2449830"/>
            <a:ext cx="9799320" cy="1958340"/>
          </a:xfrm>
        </p:spPr>
        <p:txBody>
          <a:bodyPr>
            <a:normAutofit/>
          </a:bodyPr>
          <a:p>
            <a:r>
              <a:rPr lang="en-US" altLang="zh-CN"/>
              <a:t>Minimum viable NPU driver for </a:t>
            </a:r>
            <a:r>
              <a:rPr lang="en-US" altLang="zh-CN"/>
              <a:t>Arm TrustZone</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our advantages:</a:t>
            </a:r>
            <a:endParaRPr lang="en-US" altLang="zh-CN"/>
          </a:p>
        </p:txBody>
      </p:sp>
      <p:sp>
        <p:nvSpPr>
          <p:cNvPr id="3" name="内容占位符 2"/>
          <p:cNvSpPr>
            <a:spLocks noGrp="1"/>
          </p:cNvSpPr>
          <p:nvPr>
            <p:ph idx="1"/>
          </p:nvPr>
        </p:nvSpPr>
        <p:spPr/>
        <p:txBody>
          <a:bodyPr>
            <a:normAutofit fontScale="90000" lnSpcReduction="10000"/>
          </a:bodyPr>
          <a:p>
            <a:r>
              <a:rPr lang="en-US" altLang="zh-CN"/>
              <a:t>Drag the whole driver  into secure world we can achieve minimum communication (parameters and instruction sending) with normal world compared to other secure NPU implementations(sNPU,TNPU). </a:t>
            </a:r>
            <a:endParaRPr lang="en-US" altLang="zh-CN"/>
          </a:p>
          <a:p>
            <a:r>
              <a:rPr lang="en-US" altLang="zh-CN"/>
              <a:t>Through record and replay it has a small code base compared to the whole ML framework, NPU compiler , NPU runtime and NPU driver.(just like GPUReplay)</a:t>
            </a:r>
            <a:endParaRPr lang="en-US" altLang="zh-CN"/>
          </a:p>
          <a:p>
            <a:r>
              <a:rPr lang="en-US" altLang="zh-CN"/>
              <a:t>It can achieve similar performance compared to the original one.(just like GPUReplay)(significant performance decrease is unacceptable due to the requirment of the ML tasks), but maybe the parallism and synchronization problem must be solved since NPU will distribute different layers’ operations of one single task to many cores at a single time.</a:t>
            </a:r>
            <a:endParaRPr lang="en-US" altLang="zh-CN"/>
          </a:p>
          <a:p>
            <a:r>
              <a:rPr lang="en-US" altLang="zh-CN"/>
              <a:t>It has more simple structures and more easily portable to different TEE and NPU implementations.</a:t>
            </a:r>
            <a:endParaRPr lang="en-US" altLang="zh-CN"/>
          </a:p>
          <a:p>
            <a:r>
              <a:rPr lang="en-US" altLang="zh-CN"/>
              <a:t>Doesn’t required (many) modifications to the kernel, driver , framework, runtime etc.(other implementation has changed and add many components)</a:t>
            </a:r>
            <a:endParaRPr lang="en-US" altLang="zh-CN"/>
          </a:p>
          <a:p>
            <a:endParaRPr lang="en-US" altLang="zh-CN"/>
          </a:p>
        </p:txBody>
      </p:sp>
      <p:pic>
        <p:nvPicPr>
          <p:cNvPr id="4" name="图片 3"/>
          <p:cNvPicPr>
            <a:picLocks noChangeAspect="1"/>
          </p:cNvPicPr>
          <p:nvPr/>
        </p:nvPicPr>
        <p:blipFill>
          <a:blip r:embed="rId1"/>
          <a:stretch>
            <a:fillRect/>
          </a:stretch>
        </p:blipFill>
        <p:spPr>
          <a:xfrm>
            <a:off x="1525905" y="5919470"/>
            <a:ext cx="6294120" cy="66294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security requirement:</a:t>
            </a:r>
            <a:endParaRPr lang="en-US" altLang="zh-CN"/>
          </a:p>
        </p:txBody>
      </p:sp>
      <p:sp>
        <p:nvSpPr>
          <p:cNvPr id="3" name="内容占位符 2"/>
          <p:cNvSpPr>
            <a:spLocks noGrp="1"/>
          </p:cNvSpPr>
          <p:nvPr>
            <p:ph idx="1"/>
          </p:nvPr>
        </p:nvSpPr>
        <p:spPr/>
        <p:txBody>
          <a:bodyPr>
            <a:normAutofit/>
          </a:bodyPr>
          <a:p>
            <a:r>
              <a:rPr lang="en-US" altLang="zh-CN"/>
              <a:t>confidentiality:protect parameter, code and data leakage.</a:t>
            </a:r>
            <a:endParaRPr lang="en-US" altLang="zh-CN"/>
          </a:p>
          <a:p>
            <a:pPr lvl="1"/>
            <a:r>
              <a:rPr lang="en-US" altLang="zh-CN"/>
              <a:t>through encryption</a:t>
            </a:r>
            <a:endParaRPr lang="en-US" altLang="zh-CN"/>
          </a:p>
          <a:p>
            <a:pPr lvl="1"/>
            <a:r>
              <a:rPr lang="en-US" altLang="zh-CN"/>
              <a:t>through TEE memory access isolation </a:t>
            </a:r>
            <a:endParaRPr lang="en-US" altLang="zh-CN"/>
          </a:p>
          <a:p>
            <a:r>
              <a:rPr lang="en-US" altLang="zh-CN"/>
              <a:t>Integrity</a:t>
            </a:r>
            <a:endParaRPr lang="en-US" altLang="zh-CN"/>
          </a:p>
          <a:p>
            <a:pPr lvl="1"/>
            <a:r>
              <a:rPr lang="en-US" altLang="zh-CN"/>
              <a:t>for instruction and code from normal world through HASH &amp; MAC</a:t>
            </a:r>
            <a:endParaRPr lang="en-US" altLang="zh-CN"/>
          </a:p>
          <a:p>
            <a:pPr lvl="1"/>
            <a:r>
              <a:rPr lang="en-US" altLang="zh-CN"/>
              <a:t>for interactive templates/recordings through HASH &amp; MAC</a:t>
            </a:r>
            <a:endParaRPr lang="en-US" altLang="zh-CN"/>
          </a:p>
          <a:p>
            <a:pPr lvl="1"/>
            <a:r>
              <a:rPr lang="en-US" altLang="zh-CN"/>
              <a:t>for  boot code through chain of trust</a:t>
            </a:r>
            <a:endParaRPr lang="en-US" altLang="zh-CN"/>
          </a:p>
          <a:p>
            <a:pPr lvl="1"/>
            <a:r>
              <a:rPr lang="en-US" altLang="zh-CN"/>
              <a:t>use a counter to protect replay attack</a:t>
            </a:r>
            <a:endParaRPr lang="en-US" altLang="zh-CN"/>
          </a:p>
          <a:p>
            <a:pPr lvl="0"/>
            <a:r>
              <a:rPr lang="en-US" altLang="zh-CN"/>
              <a:t>availibility 	</a:t>
            </a:r>
            <a:endParaRPr lang="en-US" altLang="zh-CN"/>
          </a:p>
          <a:p>
            <a:pPr lvl="1"/>
            <a:r>
              <a:rPr lang="en-US" altLang="zh-CN" sz="1600"/>
              <a:t>not required I think, since TEE itself doesn’t provide this. </a:t>
            </a:r>
            <a:endParaRPr lang="en-US" altLang="zh-CN"/>
          </a:p>
          <a:p>
            <a:pPr marL="457200" lvl="1" indent="0">
              <a:buNone/>
            </a:pP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performance requirement</a:t>
            </a:r>
            <a:endParaRPr lang="en-US" altLang="zh-CN"/>
          </a:p>
        </p:txBody>
      </p:sp>
      <p:sp>
        <p:nvSpPr>
          <p:cNvPr id="3" name="内容占位符 2"/>
          <p:cNvSpPr>
            <a:spLocks noGrp="1"/>
          </p:cNvSpPr>
          <p:nvPr>
            <p:ph idx="1"/>
          </p:nvPr>
        </p:nvSpPr>
        <p:spPr/>
        <p:txBody>
          <a:bodyPr>
            <a:normAutofit fontScale="50000"/>
          </a:bodyPr>
          <a:p>
            <a:r>
              <a:rPr lang="en-US" altLang="zh-CN"/>
              <a:t>similar performance to the origin one</a:t>
            </a:r>
            <a:endParaRPr lang="en-US" altLang="zh-CN"/>
          </a:p>
          <a:p>
            <a:pPr lvl="1"/>
            <a:r>
              <a:rPr lang="en-US" altLang="zh-CN"/>
              <a:t>we can’t add much to the critical path of NPU execution</a:t>
            </a:r>
            <a:endParaRPr lang="en-US" altLang="zh-CN"/>
          </a:p>
          <a:p>
            <a:pPr lvl="2"/>
            <a:r>
              <a:rPr lang="en-US" altLang="zh-CN"/>
              <a:t>TEE itself has little cost </a:t>
            </a:r>
            <a:endParaRPr lang="en-US" altLang="zh-CN"/>
          </a:p>
          <a:p>
            <a:pPr lvl="2"/>
            <a:r>
              <a:rPr lang="en-US" altLang="zh-CN"/>
              <a:t>replay has little cost</a:t>
            </a:r>
            <a:endParaRPr lang="en-US" altLang="zh-CN"/>
          </a:p>
          <a:p>
            <a:pPr lvl="2"/>
            <a:r>
              <a:rPr lang="en-US" altLang="zh-CN"/>
              <a:t>maybe encryption, decryption, and authendication has, but as the NPU task execution is in parallel and it can execute many tasks in parallel, so it won’t affect much part of the critical path, may be only the beginning part will be affected. </a:t>
            </a:r>
            <a:endParaRPr lang="en-US" altLang="zh-CN"/>
          </a:p>
          <a:p>
            <a:pPr lvl="1"/>
            <a:r>
              <a:rPr lang="en-US" altLang="zh-CN"/>
              <a:t>we need to resolve synchronization and commnication in NPU task execution.</a:t>
            </a:r>
            <a:endParaRPr lang="en-US" altLang="zh-CN"/>
          </a:p>
          <a:p>
            <a:pPr lvl="2"/>
            <a:r>
              <a:rPr lang="en-US" altLang="zh-CN"/>
              <a:t>I don’t know if it has already implemented in NPU itself or in the driver. if in driver , then it must be handled in the replay template execution.</a:t>
            </a:r>
            <a:endParaRPr lang="en-US" altLang="zh-CN"/>
          </a:p>
          <a:p>
            <a:pPr lvl="0"/>
            <a:r>
              <a:rPr lang="en-US" altLang="zh-CN"/>
              <a:t>high resouse utilization</a:t>
            </a:r>
            <a:endParaRPr lang="en-US" altLang="zh-CN"/>
          </a:p>
          <a:p>
            <a:pPr lvl="0"/>
            <a:r>
              <a:rPr lang="en-US" altLang="zh-CN"/>
              <a:t>question:</a:t>
            </a:r>
            <a:endParaRPr lang="en-US" altLang="zh-CN"/>
          </a:p>
          <a:p>
            <a:pPr lvl="0"/>
            <a:r>
              <a:rPr lang="en-US" altLang="zh-CN"/>
              <a:t>how to protect user prompt with NPU execution inside TEE.</a:t>
            </a:r>
            <a:endParaRPr lang="en-US" altLang="zh-CN"/>
          </a:p>
          <a:p>
            <a:pPr lvl="0"/>
            <a:r>
              <a:rPr lang="en-US" altLang="zh-CN"/>
              <a:t>end to end execution</a:t>
            </a:r>
            <a:endParaRPr lang="en-US" altLang="zh-CN"/>
          </a:p>
          <a:p>
            <a:pPr lvl="0"/>
            <a:r>
              <a:rPr lang="en-US" altLang="zh-CN"/>
              <a:t>transformer weight parameters leakage</a:t>
            </a:r>
            <a:endParaRPr lang="en-US" altLang="zh-CN"/>
          </a:p>
          <a:p>
            <a:pPr lvl="0"/>
            <a:endParaRPr lang="en-US" altLang="zh-CN"/>
          </a:p>
          <a:p>
            <a:pPr lvl="1"/>
            <a:r>
              <a:rPr lang="en-US" altLang="zh-CN" sz="1600"/>
              <a:t>allow parallism of tasks and operations</a:t>
            </a:r>
            <a:endParaRPr lang="en-US" altLang="zh-CN"/>
          </a:p>
          <a:p>
            <a:pPr lvl="1"/>
            <a:endParaRPr lang="en-US" altLang="zh-CN"/>
          </a:p>
          <a:p>
            <a:pPr marL="914400" lvl="2" indent="0">
              <a:buNone/>
            </a:pP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function requirment</a:t>
            </a:r>
            <a:endParaRPr lang="en-US" altLang="zh-CN"/>
          </a:p>
        </p:txBody>
      </p:sp>
      <p:sp>
        <p:nvSpPr>
          <p:cNvPr id="3" name="内容占位符 2"/>
          <p:cNvSpPr>
            <a:spLocks noGrp="1"/>
          </p:cNvSpPr>
          <p:nvPr>
            <p:ph idx="1"/>
          </p:nvPr>
        </p:nvSpPr>
        <p:spPr/>
        <p:txBody>
          <a:bodyPr/>
          <a:p>
            <a:r>
              <a:rPr lang="en-US" altLang="zh-CN"/>
              <a:t>achieve the original function </a:t>
            </a:r>
            <a:endParaRPr lang="en-US" altLang="zh-CN"/>
          </a:p>
          <a:p>
            <a:pPr lvl="1"/>
            <a:r>
              <a:rPr lang="en-US" altLang="zh-CN"/>
              <a:t>since NPU  operation is simple and more constrained compared to CPU and GPU, I think it’s not hard to achieve this.</a:t>
            </a: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a:t>
            </a:r>
            <a:endParaRPr lang="en-US" altLang="zh-CN"/>
          </a:p>
        </p:txBody>
      </p:sp>
      <p:sp>
        <p:nvSpPr>
          <p:cNvPr id="3" name="内容占位符 2"/>
          <p:cNvSpPr>
            <a:spLocks noGrp="1"/>
          </p:cNvSpPr>
          <p:nvPr>
            <p:ph idx="1"/>
          </p:nvPr>
        </p:nvSpPr>
        <p:spPr/>
        <p:txBody>
          <a:bodyPr/>
          <a:p>
            <a:r>
              <a:rPr lang="en-US" altLang="zh-CN"/>
              <a:t>what should be draged into TEE? the driver or the whole stack(framework, runtime, driver) just like GR.</a:t>
            </a:r>
            <a:endParaRPr lang="en-US" altLang="zh-CN"/>
          </a:p>
          <a:p>
            <a:pPr marL="0" indent="0">
              <a:buNone/>
            </a:pPr>
            <a:endParaRPr lang="en-US" altLang="zh-CN"/>
          </a:p>
          <a:p>
            <a:endParaRPr lang="en-US" altLang="zh-CN"/>
          </a:p>
        </p:txBody>
      </p:sp>
      <p:pic>
        <p:nvPicPr>
          <p:cNvPr id="4" name="图片 3"/>
          <p:cNvPicPr>
            <a:picLocks noChangeAspect="1"/>
          </p:cNvPicPr>
          <p:nvPr/>
        </p:nvPicPr>
        <p:blipFill>
          <a:blip r:embed="rId1"/>
          <a:stretch>
            <a:fillRect/>
          </a:stretch>
        </p:blipFill>
        <p:spPr>
          <a:xfrm>
            <a:off x="282575" y="3223260"/>
            <a:ext cx="3710305" cy="3317875"/>
          </a:xfrm>
          <a:prstGeom prst="rect">
            <a:avLst/>
          </a:prstGeom>
        </p:spPr>
      </p:pic>
      <p:pic>
        <p:nvPicPr>
          <p:cNvPr id="5" name="图片 4"/>
          <p:cNvPicPr>
            <a:picLocks noChangeAspect="1"/>
          </p:cNvPicPr>
          <p:nvPr/>
        </p:nvPicPr>
        <p:blipFill>
          <a:blip r:embed="rId2"/>
          <a:stretch>
            <a:fillRect/>
          </a:stretch>
        </p:blipFill>
        <p:spPr>
          <a:xfrm>
            <a:off x="4396740" y="3173095"/>
            <a:ext cx="3192780" cy="3368040"/>
          </a:xfrm>
          <a:prstGeom prst="rect">
            <a:avLst/>
          </a:prstGeom>
        </p:spPr>
      </p:pic>
      <p:pic>
        <p:nvPicPr>
          <p:cNvPr id="6" name="图片 5"/>
          <p:cNvPicPr>
            <a:picLocks noChangeAspect="1"/>
          </p:cNvPicPr>
          <p:nvPr/>
        </p:nvPicPr>
        <p:blipFill>
          <a:blip r:embed="rId3"/>
          <a:stretch>
            <a:fillRect/>
          </a:stretch>
        </p:blipFill>
        <p:spPr>
          <a:xfrm>
            <a:off x="7993380" y="3089910"/>
            <a:ext cx="3322320" cy="363474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a:t>
            </a:r>
            <a:endParaRPr lang="en-US" altLang="zh-CN"/>
          </a:p>
        </p:txBody>
      </p:sp>
      <p:sp>
        <p:nvSpPr>
          <p:cNvPr id="3" name="内容占位符 2"/>
          <p:cNvSpPr>
            <a:spLocks noGrp="1"/>
          </p:cNvSpPr>
          <p:nvPr>
            <p:ph idx="1"/>
          </p:nvPr>
        </p:nvSpPr>
        <p:spPr>
          <a:xfrm>
            <a:off x="549980" y="1490400"/>
            <a:ext cx="10969200" cy="4759200"/>
          </a:xfrm>
        </p:spPr>
        <p:txBody>
          <a:bodyPr>
            <a:normAutofit fontScale="70000"/>
          </a:bodyPr>
          <a:p>
            <a:r>
              <a:rPr lang="en-US" altLang="zh-CN"/>
              <a:t>It’s inevitable for TEE to communicate with normal world,how to ensure the integrity of code and parameters, using hash before sending to TEE? what if the system is corrupt and the code can be modified before hash generation?</a:t>
            </a:r>
            <a:endParaRPr lang="en-US" altLang="zh-CN"/>
          </a:p>
          <a:p>
            <a:pPr lvl="1"/>
            <a:r>
              <a:rPr lang="en-US" altLang="zh-CN"/>
              <a:t>the trained model is compiled offline and can we take specific parameters dirctly through TEE. maybe put the app in TEE directly</a:t>
            </a:r>
            <a:endParaRPr lang="en-US" altLang="zh-CN"/>
          </a:p>
          <a:p>
            <a:pPr lvl="0"/>
            <a:r>
              <a:rPr lang="en-US" altLang="zh-CN"/>
              <a:t>the synchronous problem(GR and Driverlet),will it significantly decrease the performance of TEE?</a:t>
            </a:r>
            <a:endParaRPr lang="en-US" altLang="zh-CN"/>
          </a:p>
          <a:p>
            <a:pPr lvl="0"/>
            <a:r>
              <a:rPr lang="en-US" altLang="zh-CN"/>
              <a:t>memory dump in GPU is ok, but NPU requires much more memory, will the dump takes too much time?</a:t>
            </a:r>
            <a:endParaRPr lang="en-US" altLang="zh-CN"/>
          </a:p>
          <a:p>
            <a:pPr lvl="1"/>
            <a:endParaRPr lang="en-US" altLang="zh-CN"/>
          </a:p>
          <a:p>
            <a:r>
              <a:rPr lang="en-US" altLang="zh-CN"/>
              <a:t>sNPU can combine secure and insecure operations together in NPU execution, using fine grained isolation based on secure and unsecure bits, but our NPU may be hard to achieve this due to the unavoidable synchronization and communication between two worlds’ drivers. So  I wonder if we can just implement a full secure world driver that just execute secure world tasks? </a:t>
            </a:r>
            <a:endParaRPr lang="en-US" altLang="zh-CN"/>
          </a:p>
          <a:p>
            <a:r>
              <a:rPr lang="en-US" altLang="zh-CN"/>
              <a:t>like other secure NPU implementation, can we just exclude the side channel attack and any attack that requirs physical attachment to the system.</a:t>
            </a:r>
            <a:endParaRPr lang="en-US" altLang="zh-CN"/>
          </a:p>
          <a:p>
            <a:r>
              <a:rPr lang="en-US" altLang="zh-CN"/>
              <a:t>like GPUReplay, should we test in different NPU implementations? </a:t>
            </a:r>
            <a:endParaRPr lang="en-US" altLang="zh-CN"/>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what to do next</a:t>
            </a:r>
            <a:endParaRPr lang="en-US" altLang="zh-CN"/>
          </a:p>
        </p:txBody>
      </p:sp>
      <p:sp>
        <p:nvSpPr>
          <p:cNvPr id="3" name="内容占位符 2"/>
          <p:cNvSpPr>
            <a:spLocks noGrp="1"/>
          </p:cNvSpPr>
          <p:nvPr>
            <p:ph idx="1"/>
          </p:nvPr>
        </p:nvSpPr>
        <p:spPr/>
        <p:txBody>
          <a:bodyPr/>
          <a:p>
            <a:r>
              <a:rPr lang="en-US" altLang="zh-CN"/>
              <a:t>read documentations?</a:t>
            </a:r>
            <a:endParaRPr lang="en-US" altLang="zh-CN"/>
          </a:p>
          <a:p>
            <a:pPr lvl="1"/>
            <a:r>
              <a:rPr lang="en-US" altLang="zh-CN"/>
              <a:t>NPU</a:t>
            </a:r>
            <a:endParaRPr lang="en-US" altLang="zh-CN"/>
          </a:p>
          <a:p>
            <a:pPr lvl="1"/>
            <a:r>
              <a:rPr lang="en-US" altLang="zh-CN"/>
              <a:t>OP-TEE</a:t>
            </a:r>
            <a:endParaRPr lang="en-US" altLang="zh-CN"/>
          </a:p>
          <a:p>
            <a:pPr lvl="0"/>
            <a:r>
              <a:rPr lang="en-US" altLang="zh-CN"/>
              <a:t>learn record &amp; replay?</a:t>
            </a:r>
            <a:endParaRPr lang="en-US" altLang="zh-CN"/>
          </a:p>
          <a:p>
            <a:pPr lvl="1"/>
            <a:r>
              <a:rPr lang="en-US" altLang="zh-CN"/>
              <a:t>read GPUReplay code</a:t>
            </a:r>
            <a:endParaRPr lang="en-US" altLang="zh-CN"/>
          </a:p>
          <a:p>
            <a:pPr lvl="0"/>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commondata" val="eyJoZGlkIjoiM2MxZGY5NDU4Y2ZjYTc3MTRkOTkyOWUxZTg1NWY1Ym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3694</Words>
  <Application>WPS 演示</Application>
  <PresentationFormat>宽屏</PresentationFormat>
  <Paragraphs>75</Paragraphs>
  <Slides>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宋体</vt:lpstr>
      <vt:lpstr>Wingdings</vt:lpstr>
      <vt:lpstr>Wingdings</vt:lpstr>
      <vt:lpstr>微软雅黑</vt:lpstr>
      <vt:lpstr>Arial Unicode MS</vt:lpstr>
      <vt:lpstr>Calibri</vt:lpstr>
      <vt:lpstr>WPS</vt:lpstr>
      <vt:lpstr>Minimum viable NPU driver for Arm TrustZone</vt:lpstr>
      <vt:lpstr>our advantages:</vt:lpstr>
      <vt:lpstr>security requirement:</vt:lpstr>
      <vt:lpstr>performance requirement</vt:lpstr>
      <vt:lpstr>function requirment</vt:lpstr>
      <vt:lpstr>question</vt:lpstr>
      <vt:lpstr>question:</vt:lpstr>
      <vt:lpstr>what to do next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道不远人</cp:lastModifiedBy>
  <cp:revision>292</cp:revision>
  <dcterms:created xsi:type="dcterms:W3CDTF">2019-06-19T02:08:00Z</dcterms:created>
  <dcterms:modified xsi:type="dcterms:W3CDTF">2024-10-30T09:44:52Z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DFEEBCA358A74E1D9268CEF9383AB34A_11</vt:lpwstr>
  </property>
</Properties>
</file>