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60" r:id="rId4"/>
    <p:sldId id="286" r:id="rId5"/>
    <p:sldId id="295" r:id="rId6"/>
    <p:sldId id="265" r:id="rId8"/>
    <p:sldId id="262" r:id="rId9"/>
    <p:sldId id="277" r:id="rId10"/>
    <p:sldId id="278" r:id="rId11"/>
    <p:sldId id="287" r:id="rId12"/>
    <p:sldId id="292" r:id="rId13"/>
    <p:sldId id="293" r:id="rId14"/>
    <p:sldId id="294" r:id="rId15"/>
    <p:sldId id="290" r:id="rId16"/>
    <p:sldId id="281" r:id="rId17"/>
    <p:sldId id="284" r:id="rId18"/>
    <p:sldId id="285" r:id="rId19"/>
    <p:sldId id="280" r:id="rId20"/>
    <p:sldId id="276" r:id="rId21"/>
    <p:sldId id="270" r:id="rId22"/>
    <p:sldId id="272" r:id="rId23"/>
    <p:sldId id="273" r:id="rId24"/>
    <p:sldId id="264" r:id="rId25"/>
    <p:sldId id="259" r:id="rId26"/>
    <p:sldId id="26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54607460" name="道不远人" initials="道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commentAuthors" Target="commentAuthors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5.png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tags" Target="../tags/tag91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7.png"/><Relationship Id="rId1" Type="http://schemas.openxmlformats.org/officeDocument/2006/relationships/tags" Target="../tags/tag9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0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6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image" Target="../media/image13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17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7.xml"/><Relationship Id="rId3" Type="http://schemas.openxmlformats.org/officeDocument/2006/relationships/image" Target="../media/image18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0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2.png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8.15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356995" y="3877945"/>
            <a:ext cx="9483090" cy="40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 sz="2000" b="1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Smart</a:t>
            </a:r>
            <a:r>
              <a:rPr lang="en-US" altLang="zh-CN"/>
              <a:t>Zone IEEE Transactions on Computers 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892935"/>
            <a:ext cx="10968990" cy="39528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2540" y="154940"/>
            <a:ext cx="9769475" cy="65487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0"/>
            <a:ext cx="7599680" cy="6851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和</a:t>
            </a:r>
            <a:r>
              <a:rPr lang="en-US" altLang="zh-CN"/>
              <a:t>SmartZone</a:t>
            </a:r>
            <a:r>
              <a:rPr lang="zh-CN" altLang="en-US"/>
              <a:t>比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我们侧重点主要是</a:t>
            </a:r>
            <a:r>
              <a:rPr lang="en-US" altLang="zh-CN"/>
              <a:t>NPU</a:t>
            </a:r>
            <a:r>
              <a:rPr lang="zh-CN" altLang="en-US"/>
              <a:t>＋量化</a:t>
            </a:r>
            <a:r>
              <a:rPr lang="zh-CN" altLang="en-US"/>
              <a:t>推理</a:t>
            </a:r>
            <a:endParaRPr lang="zh-CN" altLang="en-US"/>
          </a:p>
          <a:p>
            <a:pPr lvl="1"/>
            <a:r>
              <a:rPr lang="zh-CN" altLang="en-US"/>
              <a:t>侧重于解决</a:t>
            </a:r>
            <a:r>
              <a:rPr lang="en-US" altLang="zh-CN"/>
              <a:t>Transformer</a:t>
            </a:r>
            <a:r>
              <a:rPr lang="zh-CN" altLang="en-US"/>
              <a:t>架构的</a:t>
            </a:r>
            <a:r>
              <a:rPr lang="en-US" altLang="zh-CN"/>
              <a:t>NPU</a:t>
            </a:r>
            <a:r>
              <a:rPr lang="zh-CN" altLang="en-US"/>
              <a:t>支持问题，主要解决</a:t>
            </a:r>
            <a:r>
              <a:rPr lang="en-US" altLang="zh-CN"/>
              <a:t>TEE</a:t>
            </a:r>
            <a:r>
              <a:rPr lang="zh-CN" altLang="en-US"/>
              <a:t>内</a:t>
            </a:r>
            <a:r>
              <a:rPr lang="en-US" altLang="zh-CN"/>
              <a:t>NPU</a:t>
            </a:r>
            <a:r>
              <a:rPr lang="zh-CN" altLang="en-US"/>
              <a:t>加速产生的</a:t>
            </a:r>
            <a:r>
              <a:rPr lang="zh-CN" altLang="en-US"/>
              <a:t>问题</a:t>
            </a:r>
            <a:endParaRPr lang="zh-CN" altLang="en-US"/>
          </a:p>
          <a:p>
            <a:pPr lvl="2"/>
            <a:r>
              <a:rPr lang="en-US" altLang="zh-CN"/>
              <a:t>SDK</a:t>
            </a:r>
            <a:r>
              <a:rPr lang="zh-CN" altLang="en-US"/>
              <a:t>，</a:t>
            </a:r>
            <a:r>
              <a:rPr lang="en-US" altLang="zh-CN"/>
              <a:t>RnR</a:t>
            </a:r>
            <a:r>
              <a:rPr lang="zh-CN" altLang="en-US"/>
              <a:t>，</a:t>
            </a:r>
            <a:r>
              <a:rPr lang="en-US" altLang="zh-CN"/>
              <a:t>INT8</a:t>
            </a:r>
            <a:r>
              <a:rPr lang="zh-CN" altLang="en-US"/>
              <a:t>量化</a:t>
            </a:r>
            <a:r>
              <a:rPr lang="zh-CN" altLang="en-US"/>
              <a:t>推理</a:t>
            </a:r>
            <a:endParaRPr lang="zh-CN" altLang="en-US"/>
          </a:p>
          <a:p>
            <a:pPr lvl="0"/>
            <a:r>
              <a:rPr lang="zh-CN" altLang="en-US"/>
              <a:t>内存问题也许可以</a:t>
            </a:r>
            <a:r>
              <a:rPr lang="zh-CN" altLang="en-US"/>
              <a:t>延续以往的工作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Tiny-Transformer</a:t>
            </a:r>
            <a:r>
              <a:rPr lang="en-US" altLang="zh-CN"/>
              <a:t>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Lite-</a:t>
            </a:r>
            <a:r>
              <a:rPr lang="en-US" altLang="zh-CN"/>
              <a:t>Transformer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</a:rPr>
              <a:t>DeiT-Tiny</a:t>
            </a:r>
            <a:r>
              <a:rPr lang="zh-CN" altLang="en-US">
                <a:highlight>
                  <a:srgbClr val="FFFF00"/>
                </a:highlight>
              </a:rPr>
              <a:t>（</a:t>
            </a:r>
            <a:r>
              <a:rPr lang="en-US" altLang="zh-CN">
                <a:highlight>
                  <a:srgbClr val="FFFF00"/>
                </a:highlight>
              </a:rPr>
              <a:t>Vision</a:t>
            </a:r>
            <a:r>
              <a:rPr lang="zh-CN" altLang="en-US">
                <a:highlight>
                  <a:srgbClr val="FFFF00"/>
                </a:highlight>
              </a:rPr>
              <a:t>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BERT-Tiny</a:t>
            </a:r>
            <a:r>
              <a:rPr lang="zh-CN" altLang="en-US">
                <a:highlight>
                  <a:srgbClr val="FFFF00"/>
                </a:highlight>
              </a:rPr>
              <a:t>（</a:t>
            </a:r>
            <a:r>
              <a:rPr lang="en-US" altLang="zh-CN">
                <a:highlight>
                  <a:srgbClr val="FFFF00"/>
                </a:highlight>
              </a:rPr>
              <a:t>NLP</a:t>
            </a:r>
            <a:r>
              <a:rPr lang="zh-CN" altLang="en-US">
                <a:highlight>
                  <a:srgbClr val="FFFF00"/>
                </a:highlight>
              </a:rPr>
              <a:t>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>
                <a:highlight>
                  <a:srgbClr val="FFFF00"/>
                </a:highlight>
              </a:rPr>
              <a:t>KWT-1</a:t>
            </a:r>
            <a:r>
              <a:rPr lang="zh-CN" altLang="en-US">
                <a:highlight>
                  <a:srgbClr val="FFFF00"/>
                </a:highlight>
              </a:rPr>
              <a:t>（</a:t>
            </a:r>
            <a:r>
              <a:rPr lang="en-US" altLang="zh-CN">
                <a:highlight>
                  <a:srgbClr val="FFFF00"/>
                </a:highlight>
              </a:rPr>
              <a:t>Speech</a:t>
            </a:r>
            <a:r>
              <a:rPr lang="zh-CN" altLang="en-US">
                <a:highlight>
                  <a:srgbClr val="FFFF00"/>
                </a:highlight>
              </a:rPr>
              <a:t>）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MobileCLIP-S</a:t>
            </a:r>
            <a:r>
              <a:rPr lang="zh-CN" altLang="en-US"/>
              <a:t>（</a:t>
            </a:r>
            <a:r>
              <a:rPr lang="en-US" altLang="zh-CN"/>
              <a:t>Multi-Modal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14375" y="560705"/>
            <a:ext cx="11581130" cy="753110"/>
          </a:xfrm>
        </p:spPr>
        <p:txBody>
          <a:bodyPr>
            <a:normAutofit fontScale="90000"/>
          </a:bodyPr>
          <a:p>
            <a:r>
              <a:rPr lang="en-US" altLang="zh-CN" sz="2665"/>
              <a:t>ASCEND310B ViT-Tiny</a:t>
            </a:r>
            <a:r>
              <a:rPr lang="zh-CN" altLang="en-US" sz="2665"/>
              <a:t>：</a:t>
            </a:r>
            <a:r>
              <a:rPr lang="en-US" altLang="zh-CN" sz="2665"/>
              <a:t>too strong for Scheduling(even for fp16)</a:t>
            </a:r>
            <a:endParaRPr lang="en-US" altLang="zh-CN" sz="2665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0235" y="1913890"/>
            <a:ext cx="10968990" cy="596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" y="2645410"/>
            <a:ext cx="10970260" cy="9048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70915" y="5822315"/>
            <a:ext cx="10518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所有的算子，直接全部下放到了</a:t>
            </a:r>
            <a:r>
              <a:rPr lang="en-US" altLang="zh-CN"/>
              <a:t>NPU</a:t>
            </a:r>
            <a:r>
              <a:rPr lang="zh-CN" altLang="en-US"/>
              <a:t>（</a:t>
            </a:r>
            <a:r>
              <a:rPr lang="en-US" altLang="zh-CN"/>
              <a:t>AI_CORE and AI_VECTOR_CORE</a:t>
            </a:r>
            <a:r>
              <a:rPr lang="zh-CN" altLang="en-US"/>
              <a:t>）上，没有任何</a:t>
            </a:r>
            <a:r>
              <a:rPr lang="en-US" altLang="zh-CN"/>
              <a:t>CPU</a:t>
            </a:r>
            <a:r>
              <a:rPr lang="zh-CN" altLang="en-US"/>
              <a:t>上</a:t>
            </a:r>
            <a:r>
              <a:rPr lang="zh-CN" altLang="en-US"/>
              <a:t>算子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0685" y="6340475"/>
            <a:ext cx="1108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如果在实现里不处理</a:t>
            </a:r>
            <a:r>
              <a:rPr lang="en-US" altLang="zh-CN"/>
              <a:t>Scheduling</a:t>
            </a:r>
            <a:r>
              <a:rPr lang="zh-CN" altLang="en-US"/>
              <a:t>，可能会</a:t>
            </a:r>
            <a:r>
              <a:rPr lang="en-US" altLang="zh-CN"/>
              <a:t>incomplete,</a:t>
            </a:r>
            <a:r>
              <a:rPr lang="zh-CN" altLang="en-US"/>
              <a:t>还是说可以直接写</a:t>
            </a:r>
            <a:r>
              <a:rPr lang="en-US" altLang="zh-CN"/>
              <a:t>NPU</a:t>
            </a:r>
            <a:r>
              <a:rPr lang="zh-CN" altLang="en-US"/>
              <a:t>不用</a:t>
            </a:r>
            <a:r>
              <a:rPr lang="en-US" altLang="zh-CN"/>
              <a:t>CPU</a:t>
            </a:r>
            <a:r>
              <a:rPr lang="zh-CN" altLang="en-US"/>
              <a:t>来调度是个</a:t>
            </a:r>
            <a:r>
              <a:rPr lang="zh-CN" altLang="en-US"/>
              <a:t>趋势？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35" y="3655060"/>
            <a:ext cx="10808335" cy="20802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ASCEND Tiny </a:t>
            </a:r>
            <a:r>
              <a:rPr lang="en-US" altLang="zh-CN"/>
              <a:t>BERT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969770"/>
            <a:ext cx="10968990" cy="8293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3161665"/>
            <a:ext cx="11621135" cy="21101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273120"/>
            <a:ext cx="10969200" cy="705600"/>
          </a:xfrm>
        </p:spPr>
        <p:txBody>
          <a:bodyPr/>
          <a:p>
            <a:r>
              <a:rPr lang="en-US" altLang="zh-CN"/>
              <a:t>ASCEND310B .om </a:t>
            </a:r>
            <a:r>
              <a:rPr lang="en-US" altLang="zh-CN"/>
              <a:t>Topology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01055" y="978535"/>
            <a:ext cx="5581015" cy="57207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411605" y="1713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可以直接在</a:t>
            </a:r>
            <a:r>
              <a:rPr lang="en-US" altLang="zh-CN"/>
              <a:t>Netron</a:t>
            </a:r>
            <a:r>
              <a:rPr lang="zh-CN" altLang="en-US"/>
              <a:t>上看到输入输出</a:t>
            </a:r>
            <a:r>
              <a:rPr lang="en-US" altLang="zh-CN"/>
              <a:t>/</a:t>
            </a:r>
            <a:r>
              <a:rPr lang="zh-CN" altLang="en-US"/>
              <a:t>算子等计算图</a:t>
            </a:r>
            <a:r>
              <a:rPr lang="zh-CN" altLang="en-US"/>
              <a:t>的各种</a:t>
            </a:r>
            <a:r>
              <a:rPr lang="zh-CN" altLang="en-US"/>
              <a:t>信息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Transformer</a:t>
            </a:r>
            <a:r>
              <a:rPr lang="zh-CN" altLang="en-US"/>
              <a:t>＋</a:t>
            </a:r>
            <a:r>
              <a:rPr lang="en-US" altLang="zh-CN"/>
              <a:t>RnR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可能比</a:t>
            </a:r>
            <a:r>
              <a:rPr lang="en-US" altLang="zh-CN"/>
              <a:t>GPUReplay</a:t>
            </a:r>
            <a:r>
              <a:rPr lang="zh-CN" altLang="en-US"/>
              <a:t>难的</a:t>
            </a:r>
            <a:r>
              <a:rPr lang="zh-CN" altLang="en-US"/>
              <a:t>点</a:t>
            </a:r>
            <a:endParaRPr lang="zh-CN" altLang="en-US"/>
          </a:p>
          <a:p>
            <a:pPr lvl="1"/>
            <a:r>
              <a:rPr lang="zh-CN" altLang="en-US"/>
              <a:t>控制流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算子融合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算子识别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各种</a:t>
            </a:r>
            <a:r>
              <a:rPr lang="zh-CN" altLang="en-US"/>
              <a:t>编译优化</a:t>
            </a:r>
            <a:endParaRPr lang="zh-CN" altLang="en-US"/>
          </a:p>
          <a:p>
            <a:pPr lvl="1"/>
            <a:r>
              <a:rPr lang="zh-CN" altLang="en-US"/>
              <a:t>调度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DNN</a:t>
            </a:r>
            <a:r>
              <a:rPr lang="zh-CN" altLang="en-US"/>
              <a:t>逆向：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如何把编译器生成的模型反编译成</a:t>
            </a:r>
            <a:r>
              <a:rPr lang="en-US" altLang="zh-CN"/>
              <a:t>ONNX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15" y="2399665"/>
            <a:ext cx="5982970" cy="1565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915" y="4632960"/>
            <a:ext cx="5981700" cy="16167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0" y="2331720"/>
            <a:ext cx="5956300" cy="18884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目前</a:t>
            </a:r>
            <a:r>
              <a:rPr lang="en-US" altLang="zh-CN"/>
              <a:t>Ethos U65 NPU</a:t>
            </a:r>
            <a:r>
              <a:rPr lang="zh-CN" altLang="en-US"/>
              <a:t>的</a:t>
            </a:r>
            <a:r>
              <a:rPr lang="zh-CN" altLang="en-US"/>
              <a:t>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17925" y="1490400"/>
            <a:ext cx="10969200" cy="4759200"/>
          </a:xfrm>
        </p:spPr>
        <p:txBody>
          <a:bodyPr/>
          <a:p>
            <a:r>
              <a:rPr lang="zh-CN" altLang="en-US"/>
              <a:t>全开源导致对于</a:t>
            </a:r>
            <a:r>
              <a:rPr lang="en-US" altLang="zh-CN"/>
              <a:t>TEE</a:t>
            </a:r>
            <a:r>
              <a:rPr lang="zh-CN" altLang="en-US"/>
              <a:t>＋</a:t>
            </a:r>
            <a:r>
              <a:rPr lang="en-US" altLang="zh-CN"/>
              <a:t>NPU</a:t>
            </a:r>
            <a:r>
              <a:rPr lang="zh-CN" altLang="en-US"/>
              <a:t>直接做成了一个工程</a:t>
            </a:r>
            <a:r>
              <a:rPr lang="zh-CN" altLang="en-US"/>
              <a:t>问题</a:t>
            </a:r>
            <a:endParaRPr lang="zh-CN" altLang="en-US"/>
          </a:p>
          <a:p>
            <a:pPr lvl="1"/>
            <a:r>
              <a:rPr lang="zh-CN" altLang="en-US"/>
              <a:t>根据</a:t>
            </a:r>
            <a:r>
              <a:rPr lang="en-US" altLang="zh-CN"/>
              <a:t>Vela</a:t>
            </a:r>
            <a:r>
              <a:rPr lang="zh-CN" altLang="en-US"/>
              <a:t>的输出结果＋</a:t>
            </a:r>
            <a:r>
              <a:rPr lang="en-US" altLang="zh-CN"/>
              <a:t>NXP EiQ</a:t>
            </a:r>
            <a:r>
              <a:rPr lang="zh-CN" altLang="en-US"/>
              <a:t>软件＋</a:t>
            </a:r>
            <a:r>
              <a:rPr lang="en-US" altLang="zh-CN"/>
              <a:t>Darknetz</a:t>
            </a:r>
            <a:r>
              <a:rPr lang="zh-CN" altLang="en-US"/>
              <a:t>等开源</a:t>
            </a:r>
            <a:r>
              <a:rPr lang="en-US" altLang="zh-CN"/>
              <a:t>TEE</a:t>
            </a:r>
            <a:r>
              <a:rPr lang="zh-CN" altLang="en-US"/>
              <a:t>算子实现＋</a:t>
            </a:r>
            <a:r>
              <a:rPr lang="en-US" altLang="zh-CN"/>
              <a:t>RnR</a:t>
            </a:r>
            <a:r>
              <a:rPr lang="zh-CN" altLang="en-US"/>
              <a:t>能直接跑</a:t>
            </a:r>
            <a:r>
              <a:rPr lang="en-US" altLang="zh-CN"/>
              <a:t>CNN</a:t>
            </a:r>
            <a:endParaRPr lang="en-US" altLang="zh-CN"/>
          </a:p>
          <a:p>
            <a:pPr lvl="0"/>
            <a:r>
              <a:rPr lang="zh-CN" altLang="en-US"/>
              <a:t>对于</a:t>
            </a:r>
            <a:r>
              <a:rPr lang="en-US" altLang="zh-CN"/>
              <a:t>CNN</a:t>
            </a:r>
            <a:r>
              <a:rPr lang="zh-CN" altLang="en-US"/>
              <a:t>，很少</a:t>
            </a:r>
            <a:r>
              <a:rPr lang="zh-CN" altLang="en-US"/>
              <a:t>有</a:t>
            </a:r>
            <a:r>
              <a:rPr lang="en-US" altLang="zh-CN"/>
              <a:t>run</a:t>
            </a:r>
            <a:r>
              <a:rPr lang="zh-CN" altLang="en-US"/>
              <a:t>在</a:t>
            </a:r>
            <a:r>
              <a:rPr lang="en-US" altLang="zh-CN"/>
              <a:t>CPU</a:t>
            </a:r>
            <a:r>
              <a:rPr lang="zh-CN" altLang="en-US"/>
              <a:t>上的</a:t>
            </a:r>
            <a:r>
              <a:rPr lang="en-US" altLang="zh-CN"/>
              <a:t>Scheduling</a:t>
            </a:r>
            <a:endParaRPr lang="en-US" altLang="zh-CN"/>
          </a:p>
          <a:p>
            <a:pPr lvl="0"/>
            <a:r>
              <a:rPr lang="zh-CN" altLang="en-US"/>
              <a:t>对于</a:t>
            </a:r>
            <a:r>
              <a:rPr lang="en-US" altLang="zh-CN"/>
              <a:t>Transformer</a:t>
            </a:r>
            <a:r>
              <a:rPr lang="zh-CN" altLang="en-US"/>
              <a:t>架构，</a:t>
            </a:r>
            <a:r>
              <a:rPr lang="en-US" altLang="zh-CN"/>
              <a:t>NPU</a:t>
            </a:r>
            <a:r>
              <a:rPr lang="zh-CN" altLang="en-US"/>
              <a:t>的加速效果又太差了，绝大部分算子跑在</a:t>
            </a:r>
            <a:r>
              <a:rPr lang="en-US" altLang="zh-CN"/>
              <a:t>CPU</a:t>
            </a:r>
            <a:r>
              <a:rPr lang="zh-CN" altLang="en-US"/>
              <a:t>上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429000"/>
            <a:ext cx="9363075" cy="1876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DNN Reverse </a:t>
            </a:r>
            <a:r>
              <a:rPr lang="en-US" altLang="zh-CN"/>
              <a:t>Engineering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73325" y="2700655"/>
            <a:ext cx="7553325" cy="1933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02640" y="2009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也只局限于这种最简单的</a:t>
            </a:r>
            <a:r>
              <a:rPr lang="en-US" altLang="zh-CN"/>
              <a:t>CNN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有没有可能把复杂的</a:t>
            </a:r>
            <a:r>
              <a:rPr lang="en-US" altLang="zh-CN"/>
              <a:t>RnR</a:t>
            </a:r>
            <a:r>
              <a:rPr lang="zh-CN" altLang="en-US"/>
              <a:t>的某一部分用</a:t>
            </a:r>
            <a:r>
              <a:rPr lang="en-US" altLang="zh-CN"/>
              <a:t>ML</a:t>
            </a:r>
            <a:r>
              <a:rPr lang="zh-CN" altLang="en-US"/>
              <a:t>的方法</a:t>
            </a:r>
            <a:r>
              <a:rPr lang="zh-CN" altLang="en-US"/>
              <a:t>解决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ToD</a:t>
            </a:r>
            <a:r>
              <a:rPr lang="en-US" altLang="zh-CN"/>
              <a:t>o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ASCEND310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No itrustee kernel source </a:t>
            </a:r>
            <a:r>
              <a:rPr lang="en-US" altLang="zh-CN"/>
              <a:t>code</a:t>
            </a:r>
            <a:endParaRPr lang="en-US" altLang="zh-CN"/>
          </a:p>
          <a:p>
            <a:pPr lvl="1"/>
            <a:r>
              <a:rPr lang="en-US" altLang="zh-CN"/>
              <a:t>can’t do RnR </a:t>
            </a:r>
            <a:r>
              <a:rPr lang="en-US" altLang="zh-CN"/>
              <a:t>inside TEE</a:t>
            </a:r>
            <a:endParaRPr lang="en-US" altLang="zh-CN"/>
          </a:p>
          <a:p>
            <a:pPr lvl="0"/>
            <a:r>
              <a:rPr lang="en-US" altLang="zh-CN"/>
              <a:t>Too Powerful for NPU CPU </a:t>
            </a:r>
            <a:r>
              <a:rPr lang="en-US" altLang="zh-CN"/>
              <a:t>Scheduling</a:t>
            </a:r>
            <a:endParaRPr lang="en-US" altLang="zh-CN"/>
          </a:p>
          <a:p>
            <a:pPr lvl="0"/>
            <a:r>
              <a:rPr lang="zh-CN" altLang="en-US"/>
              <a:t>如果是做快速启动＋轻量软件栈（</a:t>
            </a:r>
            <a:r>
              <a:rPr lang="en-US" altLang="zh-CN"/>
              <a:t>GPUReplay</a:t>
            </a:r>
            <a:r>
              <a:rPr lang="zh-CN" altLang="en-US"/>
              <a:t>的核心</a:t>
            </a:r>
            <a:r>
              <a:rPr lang="en-US" altLang="zh-CN"/>
              <a:t>idea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GPU</a:t>
            </a:r>
            <a:r>
              <a:rPr lang="zh-CN" altLang="en-US"/>
              <a:t>和</a:t>
            </a:r>
            <a:r>
              <a:rPr lang="en-US" altLang="zh-CN"/>
              <a:t>NPU</a:t>
            </a:r>
            <a:r>
              <a:rPr lang="zh-CN" altLang="en-US"/>
              <a:t>一样，都存在算子回退到</a:t>
            </a:r>
            <a:r>
              <a:rPr lang="en-US" altLang="zh-CN"/>
              <a:t>CPU</a:t>
            </a:r>
            <a:r>
              <a:rPr lang="zh-CN" altLang="en-US"/>
              <a:t>上，只是一般来说，</a:t>
            </a:r>
            <a:r>
              <a:rPr lang="en-US" altLang="zh-CN"/>
              <a:t>NPU</a:t>
            </a:r>
            <a:r>
              <a:rPr lang="zh-CN" altLang="en-US"/>
              <a:t>需要回退的比例</a:t>
            </a:r>
            <a:r>
              <a:rPr lang="zh-CN" altLang="en-US"/>
              <a:t>更大</a:t>
            </a:r>
            <a:endParaRPr lang="zh-CN" altLang="en-US"/>
          </a:p>
          <a:p>
            <a:pPr lvl="1"/>
            <a:r>
              <a:rPr lang="en-US" altLang="zh-CN"/>
              <a:t>NPU RnR</a:t>
            </a:r>
            <a:r>
              <a:rPr lang="zh-CN" altLang="en-US"/>
              <a:t>＋</a:t>
            </a:r>
            <a:r>
              <a:rPr lang="en-US" altLang="zh-CN"/>
              <a:t>CPU</a:t>
            </a:r>
            <a:r>
              <a:rPr lang="zh-CN" altLang="en-US"/>
              <a:t>算子能完整实现推理，但是</a:t>
            </a:r>
            <a:r>
              <a:rPr lang="en-US" altLang="zh-CN"/>
              <a:t>OPi AIPro20T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算子一部分是由</a:t>
            </a:r>
            <a:r>
              <a:rPr lang="en-US" altLang="zh-CN"/>
              <a:t>AICPU</a:t>
            </a:r>
            <a:r>
              <a:rPr lang="zh-CN" altLang="en-US"/>
              <a:t>执行的，一部分是由</a:t>
            </a:r>
            <a:r>
              <a:rPr lang="en-US" altLang="zh-CN"/>
              <a:t>Control CPU</a:t>
            </a:r>
            <a:r>
              <a:rPr lang="zh-CN" altLang="en-US"/>
              <a:t>执行的。能像</a:t>
            </a:r>
            <a:r>
              <a:rPr lang="en-US" altLang="zh-CN"/>
              <a:t>RnR NPU</a:t>
            </a:r>
            <a:r>
              <a:rPr lang="zh-CN" altLang="en-US"/>
              <a:t>算子一样也</a:t>
            </a:r>
            <a:r>
              <a:rPr lang="en-US" altLang="zh-CN"/>
              <a:t>RnR AICPU</a:t>
            </a:r>
            <a:r>
              <a:rPr lang="zh-CN" altLang="en-US"/>
              <a:t>的算子</a:t>
            </a:r>
            <a:r>
              <a:rPr lang="zh-CN" altLang="en-US"/>
              <a:t>吗？</a:t>
            </a:r>
            <a:endParaRPr lang="zh-CN" altLang="en-US"/>
          </a:p>
          <a:p>
            <a:pPr lvl="1"/>
            <a:r>
              <a:rPr lang="zh-CN" altLang="en-US"/>
              <a:t>问题：</a:t>
            </a:r>
            <a:r>
              <a:rPr lang="en-US" altLang="zh-CN"/>
              <a:t>Performance</a:t>
            </a:r>
            <a:r>
              <a:rPr lang="zh-CN" altLang="en-US"/>
              <a:t>呢？</a:t>
            </a:r>
            <a:endParaRPr lang="zh-CN" altLang="en-US"/>
          </a:p>
          <a:p>
            <a:pPr lvl="2"/>
            <a:r>
              <a:rPr lang="en-US" altLang="zh-CN">
                <a:sym typeface="+mn-ea"/>
              </a:rPr>
              <a:t>Transformer based model inference</a:t>
            </a:r>
            <a:r>
              <a:rPr lang="zh-CN" altLang="en-US">
                <a:sym typeface="+mn-ea"/>
              </a:rPr>
              <a:t>能快过</a:t>
            </a:r>
            <a:r>
              <a:rPr lang="en-US" altLang="zh-CN">
                <a:sym typeface="+mn-ea"/>
              </a:rPr>
              <a:t>CANN</a:t>
            </a:r>
            <a:r>
              <a:rPr lang="zh-CN" altLang="en-US">
                <a:sym typeface="+mn-ea"/>
              </a:rPr>
              <a:t>吗？</a:t>
            </a:r>
            <a:endParaRPr lang="zh-CN" altLang="en-US"/>
          </a:p>
          <a:p>
            <a:pPr lvl="3"/>
            <a:r>
              <a:rPr lang="en-US" altLang="zh-CN">
                <a:sym typeface="+mn-ea"/>
              </a:rPr>
              <a:t>GPUReplay</a:t>
            </a:r>
            <a:r>
              <a:rPr lang="zh-CN" altLang="en-US">
                <a:sym typeface="+mn-ea"/>
              </a:rPr>
              <a:t>提到过</a:t>
            </a:r>
            <a:r>
              <a:rPr lang="en-US" altLang="zh-CN">
                <a:sym typeface="+mn-ea"/>
              </a:rPr>
              <a:t>Model</a:t>
            </a:r>
            <a:r>
              <a:rPr lang="zh-CN" altLang="en-US">
                <a:sym typeface="+mn-ea"/>
              </a:rPr>
              <a:t>越大，</a:t>
            </a:r>
            <a:r>
              <a:rPr lang="en-US" altLang="zh-CN">
                <a:sym typeface="+mn-ea"/>
              </a:rPr>
              <a:t>performance</a:t>
            </a:r>
            <a:r>
              <a:rPr lang="zh-CN" altLang="en-US">
                <a:sym typeface="+mn-ea"/>
              </a:rPr>
              <a:t>相对就越差</a:t>
            </a:r>
            <a:endParaRPr lang="zh-CN" altLang="en-US" sz="1400"/>
          </a:p>
          <a:p>
            <a:pPr lvl="3"/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RWKV</a:t>
            </a:r>
            <a:r>
              <a:rPr lang="zh-CN" altLang="en-US"/>
              <a:t>？</a:t>
            </a:r>
            <a:r>
              <a:rPr lang="en-US" altLang="zh-CN"/>
              <a:t>Attention free</a:t>
            </a:r>
            <a:r>
              <a:rPr lang="zh-CN" altLang="en-US"/>
              <a:t>＋</a:t>
            </a:r>
            <a:r>
              <a:rPr lang="en-US" altLang="zh-CN"/>
              <a:t>RNN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736725"/>
            <a:ext cx="10968990" cy="2178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22325" y="46380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ToD</a:t>
            </a:r>
            <a:r>
              <a:rPr lang="en-US" altLang="zh-CN"/>
              <a:t>o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p>
            <a:r>
              <a:rPr lang="zh-CN" altLang="en-US"/>
              <a:t>关于</a:t>
            </a:r>
            <a:r>
              <a:rPr lang="en-US" altLang="zh-CN"/>
              <a:t>NPU GPU CPU</a:t>
            </a:r>
            <a:r>
              <a:rPr lang="zh-CN" altLang="en-US"/>
              <a:t>的</a:t>
            </a:r>
            <a:r>
              <a:rPr lang="zh-CN" altLang="en-US"/>
              <a:t>调度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Nvidia Jetson</a:t>
            </a:r>
            <a:r>
              <a:rPr lang="zh-CN" altLang="en-US"/>
              <a:t>已经存在了</a:t>
            </a:r>
            <a:endParaRPr lang="zh-CN" altLang="en-US"/>
          </a:p>
          <a:p>
            <a:pPr lvl="1"/>
            <a:r>
              <a:rPr lang="zh-CN" altLang="en-US"/>
              <a:t>如果不能在</a:t>
            </a:r>
            <a:r>
              <a:rPr lang="en-US" altLang="zh-CN"/>
              <a:t>DLA</a:t>
            </a:r>
            <a:r>
              <a:rPr lang="zh-CN" altLang="en-US"/>
              <a:t>（主要支持传统</a:t>
            </a:r>
            <a:r>
              <a:rPr lang="en-US" altLang="zh-CN"/>
              <a:t>CNN</a:t>
            </a:r>
            <a:r>
              <a:rPr lang="zh-CN" altLang="en-US"/>
              <a:t>）上算会回退到</a:t>
            </a:r>
            <a:r>
              <a:rPr lang="en-US" altLang="zh-CN"/>
              <a:t>GPU</a:t>
            </a:r>
            <a:r>
              <a:rPr lang="zh-CN" altLang="en-US"/>
              <a:t>上</a:t>
            </a:r>
            <a:endParaRPr lang="zh-CN" altLang="en-US"/>
          </a:p>
          <a:p>
            <a:pPr lvl="1"/>
            <a:r>
              <a:rPr lang="zh-CN" altLang="en-US"/>
              <a:t>可以把一个模型推理算子</a:t>
            </a:r>
            <a:r>
              <a:rPr lang="zh-CN" altLang="en-US"/>
              <a:t>用</a:t>
            </a:r>
            <a:r>
              <a:rPr lang="en-US" altLang="zh-CN"/>
              <a:t>ONNX Runtime</a:t>
            </a:r>
            <a:r>
              <a:rPr lang="zh-CN" altLang="en-US"/>
              <a:t>放到</a:t>
            </a:r>
            <a:r>
              <a:rPr lang="en-US" altLang="zh-CN"/>
              <a:t>DLA / GPU /CPU</a:t>
            </a:r>
            <a:r>
              <a:rPr lang="zh-CN" altLang="en-US"/>
              <a:t>上</a:t>
            </a:r>
            <a:endParaRPr lang="zh-CN" altLang="en-US"/>
          </a:p>
          <a:p>
            <a:pPr lvl="2"/>
            <a:r>
              <a:rPr lang="zh-CN" altLang="en-US"/>
              <a:t>使用</a:t>
            </a:r>
            <a:r>
              <a:rPr lang="en-US" altLang="zh-CN"/>
              <a:t>TensorRT</a:t>
            </a:r>
            <a:r>
              <a:rPr lang="zh-CN" altLang="en-US"/>
              <a:t>的话如果不支持</a:t>
            </a:r>
            <a:r>
              <a:rPr lang="en-US" altLang="zh-CN"/>
              <a:t>GPU</a:t>
            </a:r>
            <a:r>
              <a:rPr lang="zh-CN" altLang="en-US"/>
              <a:t>会直接报错，不会调度到</a:t>
            </a:r>
            <a:r>
              <a:rPr lang="en-US" altLang="zh-CN"/>
              <a:t>CPU</a:t>
            </a:r>
            <a:r>
              <a:rPr lang="zh-CN" altLang="en-US"/>
              <a:t>上</a:t>
            </a:r>
            <a:r>
              <a:rPr lang="en-US" altLang="zh-CN"/>
              <a:t>	</a:t>
            </a:r>
            <a:endParaRPr lang="en-US" altLang="zh-CN"/>
          </a:p>
          <a:p>
            <a:pPr lvl="0"/>
            <a:r>
              <a:rPr lang="zh-CN" altLang="en-US"/>
              <a:t>有开源可修改的</a:t>
            </a:r>
            <a:r>
              <a:rPr lang="en-US" altLang="zh-CN"/>
              <a:t>OP-TEE</a:t>
            </a:r>
            <a:r>
              <a:rPr lang="zh-CN" altLang="en-US"/>
              <a:t>，但是</a:t>
            </a:r>
            <a:r>
              <a:rPr lang="en-US" altLang="zh-CN"/>
              <a:t>Nvidia</a:t>
            </a:r>
            <a:r>
              <a:rPr lang="zh-CN" altLang="en-US"/>
              <a:t>这个栈的复杂程度＋闭源，实现应该非常</a:t>
            </a:r>
            <a:r>
              <a:rPr lang="zh-CN" altLang="en-US"/>
              <a:t>困难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en-US" altLang="zh-CN" sz="2220"/>
              <a:t>Ethos U65 ViT-Tiny</a:t>
            </a:r>
            <a:r>
              <a:rPr lang="zh-CN" altLang="en-US" sz="2220"/>
              <a:t>：</a:t>
            </a:r>
            <a:r>
              <a:rPr lang="en-US" altLang="zh-CN" sz="2220"/>
              <a:t> too weak even for full integer quantization</a:t>
            </a:r>
            <a:endParaRPr lang="en-US" altLang="zh-CN" sz="2220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4555" y="1490345"/>
            <a:ext cx="2618105" cy="4759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315" y="1405255"/>
            <a:ext cx="3811270" cy="49295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0845" y="1616710"/>
            <a:ext cx="3546475" cy="450723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3390" y="6426200"/>
            <a:ext cx="9916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目测支持率百分之</a:t>
            </a:r>
            <a:r>
              <a:rPr lang="en-US" altLang="zh-CN"/>
              <a:t>20</a:t>
            </a:r>
            <a:r>
              <a:rPr lang="zh-CN" altLang="en-US"/>
              <a:t>左右，加速效果很差，需要更强大的</a:t>
            </a:r>
            <a:r>
              <a:rPr lang="en-US" altLang="zh-CN"/>
              <a:t>NPU</a:t>
            </a:r>
            <a:endParaRPr lang="en-US" altLang="zh-CN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16200000">
            <a:off x="2971800" y="-1927225"/>
            <a:ext cx="6369685" cy="1158049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3615690" y="1159510"/>
            <a:ext cx="120015" cy="210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5525135" y="1958975"/>
            <a:ext cx="160020" cy="2901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6774815" y="2838450"/>
            <a:ext cx="139700" cy="2305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7414895" y="2338705"/>
            <a:ext cx="129540" cy="2501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8214360" y="2868930"/>
            <a:ext cx="90170" cy="240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主流开发板</a:t>
            </a:r>
            <a:r>
              <a:rPr lang="en-US" altLang="zh-CN"/>
              <a:t>NPU</a:t>
            </a:r>
            <a:r>
              <a:rPr lang="zh-CN" altLang="en-US"/>
              <a:t>软件栈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闭源（</a:t>
            </a:r>
            <a:r>
              <a:rPr lang="en-US" altLang="zh-CN"/>
              <a:t>SDK/Compiler/firmware/microcode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en-US" altLang="zh-CN"/>
              <a:t>ASCEND</a:t>
            </a:r>
            <a:r>
              <a:rPr lang="zh-CN" altLang="en-US"/>
              <a:t>（计划开源）</a:t>
            </a:r>
            <a:r>
              <a:rPr lang="en-US" altLang="zh-CN"/>
              <a:t> </a:t>
            </a:r>
            <a:endParaRPr lang="en-US" altLang="zh-CN"/>
          </a:p>
          <a:p>
            <a:pPr lvl="1"/>
            <a:r>
              <a:rPr lang="zh-CN" altLang="en-US"/>
              <a:t>瑞芯微</a:t>
            </a:r>
            <a:r>
              <a:rPr lang="en-US" altLang="zh-CN"/>
              <a:t> RK3588</a:t>
            </a:r>
            <a:endParaRPr lang="en-US" altLang="zh-CN"/>
          </a:p>
          <a:p>
            <a:pPr lvl="1"/>
            <a:r>
              <a:rPr lang="zh-CN" altLang="en-US"/>
              <a:t>全志</a:t>
            </a:r>
            <a:r>
              <a:rPr lang="en-US" altLang="zh-CN"/>
              <a:t> V853</a:t>
            </a:r>
            <a:r>
              <a:rPr lang="zh-CN" altLang="en-US"/>
              <a:t>：用的开源的</a:t>
            </a:r>
            <a:r>
              <a:rPr lang="en-US" altLang="zh-CN"/>
              <a:t>NVDLA</a:t>
            </a:r>
            <a:r>
              <a:rPr lang="zh-CN" altLang="en-US"/>
              <a:t>架构</a:t>
            </a:r>
            <a:endParaRPr lang="en-US" altLang="zh-CN"/>
          </a:p>
          <a:p>
            <a:pPr lvl="1"/>
            <a:r>
              <a:rPr lang="en-US" altLang="zh-CN"/>
              <a:t>NVIDIA Jetson </a:t>
            </a:r>
            <a:r>
              <a:rPr lang="zh-CN" altLang="en-US"/>
              <a:t>：</a:t>
            </a:r>
            <a:r>
              <a:rPr lang="en-US" altLang="zh-CN"/>
              <a:t>NVDLA</a:t>
            </a:r>
            <a:r>
              <a:rPr lang="zh-CN" altLang="en-US"/>
              <a:t>的架构和编译器是开源的，</a:t>
            </a:r>
            <a:r>
              <a:rPr lang="en-US" altLang="zh-CN"/>
              <a:t>TensorRT</a:t>
            </a:r>
            <a:r>
              <a:rPr lang="zh-CN" altLang="en-US"/>
              <a:t>部分开源，</a:t>
            </a:r>
            <a:r>
              <a:rPr lang="en-US" altLang="zh-CN"/>
              <a:t>CUDA</a:t>
            </a:r>
            <a:r>
              <a:rPr lang="zh-CN" altLang="en-US"/>
              <a:t>和上面的库是闭源的</a:t>
            </a:r>
            <a:endParaRPr lang="en-US" altLang="zh-CN"/>
          </a:p>
          <a:p>
            <a:pPr lvl="1"/>
            <a:r>
              <a:rPr lang="en-US" altLang="zh-CN"/>
              <a:t>Raspberry Pi + Coral Edge TPU </a:t>
            </a:r>
            <a:r>
              <a:rPr lang="zh-CN" altLang="en-US"/>
              <a:t>：编译器闭源，</a:t>
            </a:r>
            <a:r>
              <a:rPr lang="en-US" altLang="zh-CN"/>
              <a:t>TFLite</a:t>
            </a:r>
            <a:r>
              <a:rPr lang="zh-CN" altLang="en-US"/>
              <a:t>的</a:t>
            </a:r>
            <a:r>
              <a:rPr lang="en-US" altLang="zh-CN"/>
              <a:t>delegate</a:t>
            </a:r>
            <a:r>
              <a:rPr lang="zh-CN" altLang="en-US"/>
              <a:t>是开源的</a:t>
            </a:r>
            <a:endParaRPr lang="en-US" altLang="zh-CN"/>
          </a:p>
          <a:p>
            <a:pPr lvl="1"/>
            <a:r>
              <a:rPr lang="en-US" altLang="zh-CN"/>
              <a:t>Amlogic A311D</a:t>
            </a:r>
            <a:endParaRPr lang="zh-CN" altLang="en-US"/>
          </a:p>
          <a:p>
            <a:pPr lvl="1"/>
            <a:r>
              <a:rPr lang="en-US" altLang="zh-CN"/>
              <a:t>MediaTek APU</a:t>
            </a:r>
            <a:endParaRPr lang="en-US" altLang="zh-CN"/>
          </a:p>
          <a:p>
            <a:pPr lvl="1"/>
            <a:r>
              <a:rPr lang="en-US" altLang="zh-CN"/>
              <a:t>NXP i.MX 8M Plus :</a:t>
            </a:r>
            <a:r>
              <a:rPr lang="zh-CN" altLang="en-US"/>
              <a:t>和</a:t>
            </a:r>
            <a:r>
              <a:rPr lang="en-US" altLang="zh-CN"/>
              <a:t>i.mx93</a:t>
            </a:r>
            <a:r>
              <a:rPr lang="zh-CN" altLang="en-US"/>
              <a:t>差不多，但是</a:t>
            </a:r>
            <a:r>
              <a:rPr lang="en-US" altLang="zh-CN"/>
              <a:t>NPU</a:t>
            </a:r>
            <a:r>
              <a:rPr lang="zh-CN" altLang="en-US"/>
              <a:t>底层驱动库是闭源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方向：增加创新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NXP i.MX93</a:t>
            </a:r>
            <a:r>
              <a:rPr lang="zh-CN" altLang="en-US"/>
              <a:t>的开源软件栈转向其它</a:t>
            </a:r>
            <a:r>
              <a:rPr lang="zh-CN" altLang="en-US"/>
              <a:t>开发板闭源</a:t>
            </a:r>
            <a:r>
              <a:rPr lang="zh-CN" altLang="en-US"/>
              <a:t>软件栈</a:t>
            </a:r>
            <a:endParaRPr lang="zh-CN" altLang="en-US"/>
          </a:p>
          <a:p>
            <a:pPr lvl="1"/>
            <a:r>
              <a:rPr lang="zh-CN" altLang="en-US"/>
              <a:t>目的是让</a:t>
            </a:r>
            <a:r>
              <a:rPr lang="en-US" altLang="zh-CN"/>
              <a:t>TEE</a:t>
            </a:r>
            <a:r>
              <a:rPr lang="zh-CN" altLang="en-US"/>
              <a:t>＋</a:t>
            </a:r>
            <a:r>
              <a:rPr lang="en-US" altLang="zh-CN"/>
              <a:t>NPU</a:t>
            </a:r>
            <a:r>
              <a:rPr lang="zh-CN" altLang="en-US"/>
              <a:t>不是一个纯工程实现的问题，也更符合目前</a:t>
            </a:r>
            <a:r>
              <a:rPr lang="en-US" altLang="zh-CN"/>
              <a:t>NPU</a:t>
            </a:r>
            <a:r>
              <a:rPr lang="zh-CN" altLang="en-US"/>
              <a:t>的软件栈</a:t>
            </a:r>
            <a:r>
              <a:rPr lang="zh-CN" altLang="en-US"/>
              <a:t>生态</a:t>
            </a:r>
            <a:endParaRPr lang="zh-CN" altLang="en-US"/>
          </a:p>
          <a:p>
            <a:pPr lvl="0"/>
            <a:r>
              <a:rPr lang="zh-CN" altLang="en-US"/>
              <a:t>从</a:t>
            </a:r>
            <a:r>
              <a:rPr lang="en-US" altLang="zh-CN"/>
              <a:t>CNN</a:t>
            </a:r>
            <a:r>
              <a:rPr lang="zh-CN" altLang="en-US"/>
              <a:t>转到其它</a:t>
            </a:r>
            <a:r>
              <a:rPr lang="zh-CN" altLang="en-US"/>
              <a:t>模型</a:t>
            </a:r>
            <a:endParaRPr lang="zh-CN" altLang="en-US"/>
          </a:p>
          <a:p>
            <a:pPr lvl="1"/>
            <a:r>
              <a:rPr lang="zh-CN" altLang="en-US" sz="1600"/>
              <a:t>目的是避免没有调度直接</a:t>
            </a:r>
            <a:r>
              <a:rPr lang="en-US" altLang="zh-CN" sz="1600"/>
              <a:t>RnR</a:t>
            </a:r>
            <a:r>
              <a:rPr lang="zh-CN" altLang="en-US" sz="1600"/>
              <a:t>就能把模型跑通</a:t>
            </a:r>
            <a:endParaRPr lang="zh-CN" altLang="en-US"/>
          </a:p>
          <a:p>
            <a:pPr lvl="0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Transformer</a:t>
            </a:r>
            <a:r>
              <a:rPr lang="zh-CN" altLang="en-US"/>
              <a:t>＋</a:t>
            </a:r>
            <a:r>
              <a:rPr lang="en-US" altLang="zh-CN"/>
              <a:t>NPU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目前的主流</a:t>
            </a:r>
            <a:r>
              <a:rPr lang="en-US" altLang="zh-CN"/>
              <a:t>NPU</a:t>
            </a:r>
            <a:r>
              <a:rPr lang="zh-CN" altLang="en-US"/>
              <a:t>。对于</a:t>
            </a:r>
            <a:r>
              <a:rPr lang="en-US" altLang="zh-CN"/>
              <a:t>CNN</a:t>
            </a:r>
            <a:r>
              <a:rPr lang="zh-CN" altLang="en-US"/>
              <a:t>的支持已经很完善了，几乎不存在</a:t>
            </a:r>
            <a:r>
              <a:rPr lang="en-US" altLang="zh-CN"/>
              <a:t>NPU</a:t>
            </a:r>
            <a:r>
              <a:rPr lang="zh-CN" altLang="en-US"/>
              <a:t>到</a:t>
            </a:r>
            <a:r>
              <a:rPr lang="en-US" altLang="zh-CN"/>
              <a:t>CPU</a:t>
            </a:r>
            <a:r>
              <a:rPr lang="zh-CN" altLang="en-US"/>
              <a:t>之间的调度（</a:t>
            </a:r>
            <a:r>
              <a:rPr lang="en-US" altLang="zh-CN"/>
              <a:t>even for microNPU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目前的</a:t>
            </a:r>
            <a:r>
              <a:rPr lang="en-US" altLang="zh-CN"/>
              <a:t>TrustZone</a:t>
            </a:r>
            <a:r>
              <a:rPr lang="zh-CN" altLang="en-US"/>
              <a:t>研究，几乎完全集中在</a:t>
            </a:r>
            <a:r>
              <a:rPr lang="en-US" altLang="zh-CN"/>
              <a:t>CNN</a:t>
            </a:r>
            <a:r>
              <a:rPr lang="zh-CN" altLang="en-US"/>
              <a:t>上</a:t>
            </a:r>
            <a:endParaRPr lang="zh-CN" altLang="en-US"/>
          </a:p>
          <a:p>
            <a:r>
              <a:rPr lang="en-US" altLang="zh-CN" b="1">
                <a:sym typeface="+mn-ea"/>
              </a:rPr>
              <a:t>run transformers inside </a:t>
            </a:r>
            <a:r>
              <a:rPr lang="en-US" altLang="zh-CN" b="1">
                <a:sym typeface="+mn-ea"/>
              </a:rPr>
              <a:t>TrustZone  with NPU acceleration based on RnR</a:t>
            </a:r>
            <a:endParaRPr lang="en-US" altLang="zh-CN" b="1"/>
          </a:p>
          <a:p>
            <a:pPr lvl="1"/>
            <a:r>
              <a:rPr lang="en-US" altLang="zh-CN"/>
              <a:t>Transformer</a:t>
            </a:r>
            <a:r>
              <a:rPr lang="zh-CN" altLang="en-US"/>
              <a:t>架构中，</a:t>
            </a:r>
            <a:r>
              <a:rPr lang="en-US" altLang="zh-CN"/>
              <a:t>ViT/BERT</a:t>
            </a:r>
            <a:r>
              <a:rPr lang="zh-CN" altLang="en-US"/>
              <a:t>的推理相比</a:t>
            </a:r>
            <a:r>
              <a:rPr lang="en-US" altLang="zh-CN"/>
              <a:t>LLM</a:t>
            </a:r>
            <a:r>
              <a:rPr lang="zh-CN" altLang="en-US"/>
              <a:t>要简单很多（</a:t>
            </a:r>
            <a:r>
              <a:rPr lang="en-US" altLang="zh-CN"/>
              <a:t>Encoder only/</a:t>
            </a:r>
            <a:r>
              <a:rPr lang="zh-CN" altLang="en-US"/>
              <a:t>一次前向</a:t>
            </a:r>
            <a:r>
              <a:rPr lang="zh-CN" altLang="en-US"/>
              <a:t>计算），通过模型压缩等技术，</a:t>
            </a:r>
            <a:r>
              <a:rPr lang="en-US" altLang="zh-CN"/>
              <a:t>ViT-Tiny/BERT-Tiny</a:t>
            </a:r>
            <a:r>
              <a:rPr lang="zh-CN" altLang="en-US"/>
              <a:t>等模型大小可以达到</a:t>
            </a:r>
            <a:r>
              <a:rPr lang="en-US" altLang="zh-CN"/>
              <a:t>5MB</a:t>
            </a:r>
            <a:r>
              <a:rPr lang="zh-CN" altLang="en-US"/>
              <a:t>＋，即使加上</a:t>
            </a:r>
            <a:r>
              <a:rPr lang="en-US" altLang="zh-CN"/>
              <a:t>activations</a:t>
            </a:r>
            <a:r>
              <a:rPr lang="zh-CN" altLang="en-US"/>
              <a:t>，</a:t>
            </a:r>
            <a:r>
              <a:rPr lang="zh-CN" altLang="en-US"/>
              <a:t>应该可以把整个模型放到</a:t>
            </a:r>
            <a:r>
              <a:rPr lang="en-US" altLang="zh-CN"/>
              <a:t>TrustZone</a:t>
            </a:r>
            <a:r>
              <a:rPr lang="zh-CN" altLang="en-US"/>
              <a:t>里</a:t>
            </a:r>
            <a:r>
              <a:rPr lang="zh-CN" altLang="en-US"/>
              <a:t>跑。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创新</a:t>
            </a:r>
            <a:r>
              <a:rPr lang="zh-CN" altLang="en-US"/>
              <a:t>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以往的</a:t>
            </a:r>
            <a:r>
              <a:rPr lang="en-US" altLang="zh-CN"/>
              <a:t>TrustZone</a:t>
            </a:r>
            <a:r>
              <a:rPr lang="zh-CN" altLang="en-US"/>
              <a:t>基本上只集于</a:t>
            </a:r>
            <a:r>
              <a:rPr lang="en-US" altLang="zh-CN"/>
              <a:t>CNN</a:t>
            </a:r>
            <a:r>
              <a:rPr lang="zh-CN" altLang="en-US"/>
              <a:t>网络（除了最近的</a:t>
            </a:r>
            <a:r>
              <a:rPr lang="en-US" altLang="zh-CN"/>
              <a:t>SmartZone</a:t>
            </a:r>
            <a:r>
              <a:rPr lang="zh-CN" altLang="en-US"/>
              <a:t>）：</a:t>
            </a:r>
            <a:r>
              <a:rPr lang="en-US" altLang="zh-CN"/>
              <a:t>StrongBox/C</a:t>
            </a:r>
            <a:r>
              <a:rPr lang="en-US" altLang="zh-CN"/>
              <a:t>AGE/GPUReplay/Guardiann/</a:t>
            </a:r>
            <a:r>
              <a:rPr lang="en-US" altLang="zh-CN"/>
              <a:t>CODASPY22</a:t>
            </a:r>
            <a:endParaRPr lang="en-US" altLang="zh-CN"/>
          </a:p>
          <a:p>
            <a:pPr lvl="1"/>
            <a:r>
              <a:rPr lang="en-US" altLang="zh-CN" sz="1600"/>
              <a:t>ASGARD</a:t>
            </a:r>
            <a:r>
              <a:rPr lang="zh-CN" altLang="en-US" sz="1600"/>
              <a:t>有</a:t>
            </a:r>
            <a:r>
              <a:rPr lang="en-US" altLang="zh-CN" sz="1600"/>
              <a:t>Lite-Transformer</a:t>
            </a:r>
            <a:r>
              <a:rPr lang="zh-CN" altLang="en-US" sz="1600"/>
              <a:t>，但用的是基于虚拟机的</a:t>
            </a:r>
            <a:r>
              <a:rPr lang="en-US" altLang="zh-CN" sz="1600"/>
              <a:t>TEE</a:t>
            </a:r>
            <a:r>
              <a:rPr lang="zh-CN" altLang="en-US" sz="1600"/>
              <a:t>，而且只运行了子模型；</a:t>
            </a:r>
            <a:r>
              <a:rPr lang="en-US" altLang="zh-CN" sz="1600"/>
              <a:t>TEESlice</a:t>
            </a:r>
            <a:r>
              <a:rPr lang="zh-CN" altLang="en-US" sz="1600"/>
              <a:t>有跑</a:t>
            </a:r>
            <a:r>
              <a:rPr lang="en-US" altLang="zh-CN" sz="1600"/>
              <a:t>ViT</a:t>
            </a:r>
            <a:r>
              <a:rPr lang="zh-CN" altLang="en-US" sz="1600"/>
              <a:t>，但用的是</a:t>
            </a:r>
            <a:r>
              <a:rPr lang="en-US" altLang="zh-CN" sz="1600"/>
              <a:t>SGX</a:t>
            </a:r>
            <a:r>
              <a:rPr lang="zh-CN" altLang="en-US" sz="1600"/>
              <a:t>，而且是很少部分运行在</a:t>
            </a:r>
            <a:r>
              <a:rPr lang="en-US" altLang="zh-CN" sz="1600"/>
              <a:t>TEE</a:t>
            </a:r>
            <a:r>
              <a:rPr lang="zh-CN" altLang="en-US" sz="1600"/>
              <a:t>里，</a:t>
            </a:r>
            <a:r>
              <a:rPr lang="en-US" altLang="zh-CN" sz="1600"/>
              <a:t>SOTER</a:t>
            </a:r>
            <a:r>
              <a:rPr lang="zh-CN" altLang="en-US" sz="1600"/>
              <a:t>也差不多；</a:t>
            </a:r>
            <a:r>
              <a:rPr lang="en-US" altLang="zh-CN" sz="1600"/>
              <a:t>ASCEND-CC</a:t>
            </a:r>
            <a:r>
              <a:rPr lang="zh-CN" altLang="en-US" sz="1600"/>
              <a:t>面向服务器</a:t>
            </a:r>
            <a:endParaRPr lang="en-US" altLang="zh-CN"/>
          </a:p>
          <a:p>
            <a:pPr lvl="1"/>
            <a:r>
              <a:rPr lang="zh-CN" altLang="en-US"/>
              <a:t>除了</a:t>
            </a:r>
            <a:r>
              <a:rPr lang="en-US" altLang="zh-CN"/>
              <a:t>SmartZone</a:t>
            </a:r>
            <a:r>
              <a:rPr lang="zh-CN" altLang="en-US"/>
              <a:t>，没见过做</a:t>
            </a:r>
            <a:r>
              <a:rPr lang="en-US" altLang="zh-CN"/>
              <a:t>TrustZone</a:t>
            </a:r>
            <a:r>
              <a:rPr lang="zh-CN" altLang="en-US"/>
              <a:t>内运行</a:t>
            </a:r>
            <a:r>
              <a:rPr lang="en-US" altLang="zh-CN"/>
              <a:t>Transformer</a:t>
            </a:r>
            <a:r>
              <a:rPr lang="zh-CN" altLang="en-US"/>
              <a:t>推理的，我们和</a:t>
            </a:r>
            <a:r>
              <a:rPr lang="en-US" altLang="zh-CN"/>
              <a:t>SmartZone</a:t>
            </a:r>
            <a:r>
              <a:rPr lang="zh-CN" altLang="en-US"/>
              <a:t>的区别是有</a:t>
            </a:r>
            <a:r>
              <a:rPr lang="en-US" altLang="zh-CN"/>
              <a:t>NPU</a:t>
            </a:r>
            <a:r>
              <a:rPr lang="zh-CN" altLang="en-US"/>
              <a:t>加速，主要解决的是</a:t>
            </a:r>
            <a:r>
              <a:rPr lang="en-US" altLang="zh-CN"/>
              <a:t>TrustZone</a:t>
            </a:r>
            <a:r>
              <a:rPr lang="zh-CN" altLang="en-US"/>
              <a:t>内引入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zh-CN" altLang="en-US"/>
              <a:t>一系列困难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运行在</a:t>
            </a:r>
            <a:r>
              <a:rPr lang="en-US" altLang="zh-CN">
                <a:sym typeface="+mn-ea"/>
              </a:rPr>
              <a:t>TrustZone</a:t>
            </a:r>
            <a:r>
              <a:rPr lang="zh-CN" altLang="en-US">
                <a:sym typeface="+mn-ea"/>
              </a:rPr>
              <a:t>内的</a:t>
            </a:r>
            <a:r>
              <a:rPr lang="en-US" altLang="zh-CN">
                <a:sym typeface="+mn-ea"/>
              </a:rPr>
              <a:t>Transformer</a:t>
            </a:r>
            <a:r>
              <a:rPr lang="zh-CN" altLang="en-US">
                <a:sym typeface="+mn-ea"/>
              </a:rPr>
              <a:t>推理实现应该是一个很好的创新点</a:t>
            </a:r>
            <a:endParaRPr lang="en-US" altLang="zh-CN"/>
          </a:p>
          <a:p>
            <a:r>
              <a:rPr lang="en-US" altLang="zh-CN"/>
              <a:t>NPU</a:t>
            </a:r>
            <a:r>
              <a:rPr lang="zh-CN" altLang="en-US"/>
              <a:t>＋</a:t>
            </a:r>
            <a:r>
              <a:rPr lang="en-US" altLang="zh-CN"/>
              <a:t>CPU scheduling inside </a:t>
            </a:r>
            <a:r>
              <a:rPr lang="en-US" altLang="zh-CN"/>
              <a:t>TEE</a:t>
            </a:r>
            <a:endParaRPr lang="en-US" altLang="zh-CN"/>
          </a:p>
          <a:p>
            <a:pPr lvl="1"/>
            <a:r>
              <a:rPr lang="en-US" altLang="zh-CN" sz="1600"/>
              <a:t>Transformer</a:t>
            </a:r>
            <a:r>
              <a:rPr lang="zh-CN" altLang="en-US" sz="1600"/>
              <a:t>架构的推理</a:t>
            </a:r>
            <a:r>
              <a:rPr lang="en-US" altLang="zh-CN" sz="1600"/>
              <a:t>NPU</a:t>
            </a:r>
            <a:r>
              <a:rPr lang="zh-CN" altLang="en-US" sz="1600"/>
              <a:t>不能像</a:t>
            </a:r>
            <a:r>
              <a:rPr lang="en-US" altLang="zh-CN" sz="1600"/>
              <a:t>CNN</a:t>
            </a:r>
            <a:r>
              <a:rPr lang="zh-CN" altLang="en-US" sz="1600"/>
              <a:t>一样完全支持，所以存在</a:t>
            </a:r>
            <a:r>
              <a:rPr lang="en-US" altLang="zh-CN" sz="1600"/>
              <a:t>Scheduling</a:t>
            </a:r>
            <a:endParaRPr lang="en-US" altLang="zh-CN"/>
          </a:p>
          <a:p>
            <a:pPr lvl="2"/>
            <a:r>
              <a:rPr lang="zh-CN" altLang="en-US"/>
              <a:t>针对闭源的</a:t>
            </a:r>
            <a:r>
              <a:rPr lang="en-US" altLang="zh-CN"/>
              <a:t>NPU SDK</a:t>
            </a:r>
            <a:r>
              <a:rPr lang="zh-CN" altLang="en-US"/>
              <a:t>，如何实现的</a:t>
            </a:r>
            <a:r>
              <a:rPr lang="en-US" altLang="zh-CN"/>
              <a:t>Scheduling</a:t>
            </a:r>
            <a:r>
              <a:rPr lang="zh-CN" altLang="en-US"/>
              <a:t>是一个需要解决的问题，闭源</a:t>
            </a:r>
            <a:r>
              <a:rPr lang="en-US" altLang="zh-CN"/>
              <a:t>SDK</a:t>
            </a:r>
            <a:r>
              <a:rPr lang="zh-CN" altLang="en-US"/>
              <a:t>中实现的</a:t>
            </a:r>
            <a:r>
              <a:rPr lang="en-US" altLang="zh-CN"/>
              <a:t>CPU</a:t>
            </a:r>
            <a:r>
              <a:rPr lang="zh-CN" altLang="en-US"/>
              <a:t>算子也是一个要解决</a:t>
            </a:r>
            <a:r>
              <a:rPr lang="zh-CN" altLang="en-US"/>
              <a:t>的问题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创新</a:t>
            </a:r>
            <a:r>
              <a:rPr lang="zh-CN" altLang="en-US"/>
              <a:t>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 sz="1800">
                <a:sym typeface="+mn-ea"/>
              </a:rPr>
              <a:t>RnR for Transformer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may be much more complex than CNN</a:t>
            </a:r>
            <a:endParaRPr lang="en-US" altLang="zh-CN" sz="1800"/>
          </a:p>
          <a:p>
            <a:pPr lvl="0"/>
            <a:r>
              <a:rPr lang="en-US" altLang="zh-CN" sz="1800">
                <a:sym typeface="+mn-ea"/>
              </a:rPr>
              <a:t>memory constrains</a:t>
            </a:r>
            <a:endParaRPr lang="en-US" altLang="zh-CN" sz="1800"/>
          </a:p>
          <a:p>
            <a:pPr lvl="1"/>
            <a:r>
              <a:rPr lang="en-US" altLang="zh-CN" sz="1800">
                <a:sym typeface="+mn-ea"/>
              </a:rPr>
              <a:t> some Transformer based models can run fully inside TrustZone</a:t>
            </a:r>
            <a:endParaRPr lang="en-US" altLang="zh-CN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 </a:t>
            </a:r>
            <a:r>
              <a:rPr lang="zh-CN" altLang="en-US" sz="1800">
                <a:sym typeface="+mn-ea"/>
              </a:rPr>
              <a:t>和今年的几篇</a:t>
            </a:r>
            <a:r>
              <a:rPr lang="zh-CN" altLang="en-US" sz="1800">
                <a:sym typeface="+mn-ea"/>
              </a:rPr>
              <a:t>论文正交</a:t>
            </a:r>
            <a:endParaRPr lang="en-US" altLang="zh-CN" sz="1800"/>
          </a:p>
          <a:p>
            <a:pPr lvl="0"/>
            <a:r>
              <a:rPr lang="en-US" altLang="zh-CN" sz="1800">
                <a:sym typeface="+mn-ea"/>
              </a:rPr>
              <a:t>NPU</a:t>
            </a:r>
            <a:r>
              <a:rPr lang="zh-CN" altLang="en-US" sz="1800">
                <a:sym typeface="+mn-ea"/>
              </a:rPr>
              <a:t>软件栈闭源问题</a:t>
            </a:r>
            <a:endParaRPr lang="zh-CN" altLang="en-US" sz="1800"/>
          </a:p>
          <a:p>
            <a:pPr lvl="1"/>
            <a:r>
              <a:rPr lang="en-US" altLang="zh-CN" sz="1800">
                <a:sym typeface="+mn-ea"/>
              </a:rPr>
              <a:t>Compiler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SDK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Firmware</a:t>
            </a:r>
            <a:endParaRPr lang="en-US" altLang="zh-CN" sz="1800">
              <a:sym typeface="+mn-ea"/>
            </a:endParaRPr>
          </a:p>
          <a:p>
            <a:pPr lvl="0"/>
            <a:r>
              <a:rPr lang="en-US" altLang="zh-CN" sz="2025"/>
              <a:t>TrustZone</a:t>
            </a:r>
            <a:r>
              <a:rPr lang="zh-CN" altLang="en-US" sz="2025"/>
              <a:t>内的量化</a:t>
            </a:r>
            <a:r>
              <a:rPr lang="en-US" altLang="zh-CN" sz="2025"/>
              <a:t>Transformer</a:t>
            </a:r>
            <a:r>
              <a:rPr lang="zh-CN" altLang="en-US" sz="2025"/>
              <a:t>模型推理</a:t>
            </a:r>
            <a:endParaRPr lang="en-US" altLang="zh-CN" sz="2025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2833</Words>
  <Application>WPS 演示</Application>
  <PresentationFormat>宽屏</PresentationFormat>
  <Paragraphs>140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8.15</vt:lpstr>
      <vt:lpstr>目前Ethos U65 NPU的问题：</vt:lpstr>
      <vt:lpstr>Ethos U65 ViT-Tiny： too weak even for full integer quantization</vt:lpstr>
      <vt:lpstr>PowerPoint 演示文稿</vt:lpstr>
      <vt:lpstr>主流开发板NPU软件栈</vt:lpstr>
      <vt:lpstr>方向：增加创新点</vt:lpstr>
      <vt:lpstr>Transformer＋NPU</vt:lpstr>
      <vt:lpstr>创新点：</vt:lpstr>
      <vt:lpstr>PowerPoint 演示文稿</vt:lpstr>
      <vt:lpstr>SmartZone IEEE Transactions on Computers </vt:lpstr>
      <vt:lpstr>PowerPoint 演示文稿</vt:lpstr>
      <vt:lpstr>PowerPoint 演示文稿</vt:lpstr>
      <vt:lpstr>PowerPoint 演示文稿</vt:lpstr>
      <vt:lpstr>Tiny-Transformers</vt:lpstr>
      <vt:lpstr>ASCEND310B ViT-Tiny：too strong for Scheduling(even for fp16)</vt:lpstr>
      <vt:lpstr>ASCEND Tiny BERT</vt:lpstr>
      <vt:lpstr>ASCEND310B .om Topology</vt:lpstr>
      <vt:lpstr>Transformer＋RnR</vt:lpstr>
      <vt:lpstr>DNN逆向：</vt:lpstr>
      <vt:lpstr>DNN Reverse Engineering</vt:lpstr>
      <vt:lpstr>有没有可能把复杂的RnR的某一部分用ML的方法解决</vt:lpstr>
      <vt:lpstr>ASCEND310B</vt:lpstr>
      <vt:lpstr>RWKV？Attention free＋RNN</vt:lpstr>
      <vt:lpstr>关于NPU GPU CPU的调度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462</cp:revision>
  <dcterms:created xsi:type="dcterms:W3CDTF">2019-06-19T02:08:00Z</dcterms:created>
  <dcterms:modified xsi:type="dcterms:W3CDTF">2025-08-22T05:58:12Z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2AD67C3AB9DA43E999555FF46AFBD452_11</vt:lpwstr>
  </property>
</Properties>
</file>