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2" r:id="rId7"/>
    <p:sldId id="268" r:id="rId8"/>
    <p:sldId id="273" r:id="rId9"/>
    <p:sldId id="259" r:id="rId10"/>
    <p:sldId id="262" r:id="rId11"/>
    <p:sldId id="264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8.7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Inception-v3_w8a8.tflite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4150" y="1490345"/>
            <a:ext cx="327279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40" y="1885950"/>
            <a:ext cx="4118610" cy="4363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735" y="2820670"/>
            <a:ext cx="2202180" cy="23088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resnet-50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42085"/>
            <a:ext cx="157607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1442085"/>
            <a:ext cx="1570355" cy="4779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2453640"/>
            <a:ext cx="2011680" cy="27355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YOLOV4-</a:t>
            </a:r>
            <a:r>
              <a:rPr lang="en-US" altLang="zh-CN"/>
              <a:t>Tiny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03985"/>
            <a:ext cx="217995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25" y="1737360"/>
            <a:ext cx="3215640" cy="3383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40" y="1855470"/>
            <a:ext cx="4259580" cy="31470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TEE</a:t>
            </a:r>
            <a:r>
              <a:rPr lang="zh-CN" altLang="en-US"/>
              <a:t>中的</a:t>
            </a:r>
            <a:r>
              <a:rPr lang="en-US" altLang="zh-CN"/>
              <a:t>CPU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如果是运行普通的</a:t>
            </a:r>
            <a:r>
              <a:rPr lang="en-US" altLang="zh-CN"/>
              <a:t>CNN</a:t>
            </a:r>
            <a:r>
              <a:rPr lang="zh-CN" altLang="en-US"/>
              <a:t>算子</a:t>
            </a:r>
            <a:endParaRPr lang="zh-CN" altLang="en-US"/>
          </a:p>
          <a:p>
            <a:pPr lvl="1"/>
            <a:r>
              <a:rPr lang="en-US" altLang="zh-CN"/>
              <a:t>Darknetz</a:t>
            </a:r>
            <a:r>
              <a:rPr lang="zh-CN" altLang="en-US"/>
              <a:t>已经在</a:t>
            </a:r>
            <a:r>
              <a:rPr lang="en-US" altLang="zh-CN"/>
              <a:t>OP-TEE</a:t>
            </a:r>
            <a:r>
              <a:rPr lang="zh-CN" altLang="en-US"/>
              <a:t>里实现了。并且运行了</a:t>
            </a:r>
            <a:r>
              <a:rPr lang="en-US" altLang="zh-CN"/>
              <a:t>VGG Resnet </a:t>
            </a:r>
            <a:r>
              <a:rPr lang="en-US" altLang="zh-CN"/>
              <a:t>Alexnet...</a:t>
            </a:r>
            <a:endParaRPr lang="en-US" altLang="zh-CN"/>
          </a:p>
          <a:p>
            <a:pPr lvl="0"/>
            <a:r>
              <a:rPr lang="en-US" altLang="zh-CN"/>
              <a:t>LibOS in TEE or </a:t>
            </a:r>
            <a:r>
              <a:rPr lang="en-US" altLang="zh-CN"/>
              <a:t>REE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顶会</a:t>
            </a:r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Qualcomm Snapdragon Hexagon NPU</a:t>
            </a:r>
            <a:r>
              <a:rPr lang="zh-CN" altLang="en-US"/>
              <a:t>（基于</a:t>
            </a:r>
            <a:r>
              <a:rPr lang="en-US" altLang="zh-CN"/>
              <a:t>Qualcomm DNN SDK</a:t>
            </a:r>
            <a:r>
              <a:rPr lang="zh-CN" altLang="en-US"/>
              <a:t>开发，没找到官方支持</a:t>
            </a:r>
            <a:r>
              <a:rPr lang="en-US" altLang="zh-CN"/>
              <a:t>OP-TEE/ATF</a:t>
            </a:r>
            <a:r>
              <a:rPr lang="zh-CN" altLang="en-US"/>
              <a:t>同时有</a:t>
            </a:r>
            <a:r>
              <a:rPr lang="en-US" altLang="zh-CN"/>
              <a:t>NPU</a:t>
            </a:r>
            <a:r>
              <a:rPr lang="zh-CN" altLang="en-US"/>
              <a:t>的开发板，</a:t>
            </a:r>
            <a:r>
              <a:rPr lang="en-US" altLang="zh-CN"/>
              <a:t>Qualcomm </a:t>
            </a:r>
            <a:r>
              <a:rPr lang="zh-CN" altLang="en-US"/>
              <a:t>的</a:t>
            </a:r>
            <a:r>
              <a:rPr lang="en-US" altLang="zh-CN"/>
              <a:t>QTEE</a:t>
            </a:r>
            <a:r>
              <a:rPr lang="zh-CN" altLang="en-US"/>
              <a:t>启动链全是</a:t>
            </a:r>
            <a:r>
              <a:rPr lang="zh-CN" altLang="en-US"/>
              <a:t>闭源的）</a:t>
            </a:r>
            <a:endParaRPr lang="en-US" altLang="zh-CN"/>
          </a:p>
          <a:p>
            <a:pPr lvl="1"/>
            <a:r>
              <a:rPr lang="en-US" altLang="zh-CN"/>
              <a:t>Band</a:t>
            </a:r>
            <a:r>
              <a:rPr lang="zh-CN" altLang="en-US"/>
              <a:t>（</a:t>
            </a:r>
            <a:r>
              <a:rPr lang="en-US" altLang="zh-CN"/>
              <a:t>MobiSys’22</a:t>
            </a:r>
            <a:r>
              <a:rPr lang="zh-CN" altLang="en-US"/>
              <a:t>）</a:t>
            </a:r>
            <a:r>
              <a:rPr lang="en-US" altLang="zh-CN"/>
              <a:t>llm.npu</a:t>
            </a:r>
            <a:r>
              <a:rPr lang="zh-CN" altLang="en-US"/>
              <a:t>（</a:t>
            </a:r>
            <a:r>
              <a:rPr lang="en-US" altLang="zh-CN"/>
              <a:t>ASPLOS’25</a:t>
            </a:r>
            <a:r>
              <a:rPr lang="zh-CN" altLang="en-US"/>
              <a:t>）</a:t>
            </a:r>
            <a:r>
              <a:rPr lang="en-US" altLang="zh-CN"/>
              <a:t>heteroLLM</a:t>
            </a:r>
            <a:r>
              <a:rPr lang="zh-CN" altLang="en-US"/>
              <a:t>（</a:t>
            </a:r>
            <a:r>
              <a:rPr lang="en-US" altLang="zh-CN"/>
              <a:t>SOSP’25</a:t>
            </a:r>
            <a:r>
              <a:rPr lang="zh-CN" altLang="en-US"/>
              <a:t>）</a:t>
            </a:r>
            <a:r>
              <a:rPr lang="en-US" altLang="zh-CN"/>
              <a:t>ARIA</a:t>
            </a:r>
            <a:r>
              <a:rPr lang="zh-CN" altLang="en-US"/>
              <a:t>（</a:t>
            </a:r>
            <a:r>
              <a:rPr lang="en-US" altLang="zh-CN"/>
              <a:t>MobiSys’25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lvl="0"/>
            <a:r>
              <a:rPr lang="zh-CN" altLang="en-US"/>
              <a:t>华为</a:t>
            </a:r>
            <a:r>
              <a:rPr lang="en-US" altLang="zh-CN"/>
              <a:t> Ascend 910A/</a:t>
            </a:r>
            <a:r>
              <a:rPr lang="en-US" altLang="zh-CN"/>
              <a:t>B </a:t>
            </a:r>
            <a:endParaRPr lang="en-US" altLang="zh-CN"/>
          </a:p>
          <a:p>
            <a:pPr lvl="1"/>
            <a:r>
              <a:rPr lang="en-US" altLang="zh-CN"/>
              <a:t>ASCEND-CC</a:t>
            </a:r>
            <a:r>
              <a:rPr lang="zh-CN" altLang="en-US"/>
              <a:t>（</a:t>
            </a:r>
            <a:r>
              <a:rPr lang="en-US" altLang="zh-CN"/>
              <a:t>S&amp;</a:t>
            </a:r>
            <a:r>
              <a:rPr lang="en-US" altLang="zh-CN"/>
              <a:t>P25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XSched</a:t>
            </a:r>
            <a:r>
              <a:rPr lang="zh-CN" altLang="en-US"/>
              <a:t>（</a:t>
            </a:r>
            <a:r>
              <a:rPr lang="en-US" altLang="zh-CN"/>
              <a:t>OSDI’25</a:t>
            </a:r>
            <a:r>
              <a:rPr lang="zh-CN" altLang="en-US"/>
              <a:t>）（还用了</a:t>
            </a:r>
            <a:r>
              <a:rPr lang="en-US" altLang="zh-CN"/>
              <a:t>Intel NPU</a:t>
            </a:r>
            <a:r>
              <a:rPr lang="zh-CN" altLang="en-US"/>
              <a:t>和</a:t>
            </a:r>
            <a:r>
              <a:rPr lang="en-US" altLang="zh-CN"/>
              <a:t>NVDLA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en-US" altLang="zh-CN"/>
              <a:t>RK3588 Roc</a:t>
            </a:r>
            <a:r>
              <a:rPr lang="en-US" altLang="zh-CN"/>
              <a:t>kChip NPU</a:t>
            </a:r>
            <a:endParaRPr lang="en-US" altLang="zh-CN"/>
          </a:p>
          <a:p>
            <a:pPr lvl="1"/>
            <a:r>
              <a:rPr lang="en-US" altLang="zh-CN" sz="1600"/>
              <a:t>ASGARD</a:t>
            </a:r>
            <a:r>
              <a:rPr lang="zh-CN" altLang="en-US" sz="1600"/>
              <a:t>（</a:t>
            </a:r>
            <a:r>
              <a:rPr lang="en-US" altLang="zh-CN" sz="1600"/>
              <a:t>NDSS’25</a:t>
            </a:r>
            <a:r>
              <a:rPr lang="zh-CN" altLang="en-US" sz="1600"/>
              <a:t>）</a:t>
            </a:r>
            <a:endParaRPr lang="zh-CN" altLang="en-US" sz="1600"/>
          </a:p>
          <a:p>
            <a:pPr lvl="0"/>
            <a:r>
              <a:rPr lang="en-US" altLang="zh-CN"/>
              <a:t>FPGA/</a:t>
            </a:r>
            <a:r>
              <a:rPr lang="zh-CN" altLang="en-US"/>
              <a:t>模拟</a:t>
            </a:r>
            <a:r>
              <a:rPr lang="zh-CN" altLang="en-US"/>
              <a:t>仿真：</a:t>
            </a:r>
            <a:endParaRPr lang="zh-CN" altLang="en-US"/>
          </a:p>
          <a:p>
            <a:pPr lvl="1"/>
            <a:r>
              <a:rPr lang="en-US" altLang="zh-CN" sz="1600"/>
              <a:t>sNPU</a:t>
            </a:r>
            <a:r>
              <a:rPr lang="zh-CN" altLang="en-US" sz="1600"/>
              <a:t>（</a:t>
            </a:r>
            <a:r>
              <a:rPr lang="en-US" altLang="zh-CN" sz="1600"/>
              <a:t>ISCA’24</a:t>
            </a:r>
            <a:r>
              <a:rPr lang="zh-CN" altLang="en-US" sz="1600"/>
              <a:t>）</a:t>
            </a:r>
            <a:r>
              <a:rPr lang="en-US" altLang="zh-CN" sz="1600"/>
              <a:t>TNPU(HPCA‘22)  TensorTEE</a:t>
            </a:r>
            <a:r>
              <a:rPr lang="zh-CN" altLang="en-US" sz="1600"/>
              <a:t>（</a:t>
            </a:r>
            <a:r>
              <a:rPr lang="en-US" altLang="zh-CN" sz="1600"/>
              <a:t>ASPLOS’24</a:t>
            </a:r>
            <a:r>
              <a:rPr lang="zh-CN" altLang="en-US" sz="1600"/>
              <a:t>）</a:t>
            </a:r>
            <a:r>
              <a:rPr lang="en-US" altLang="zh-CN" sz="1600"/>
              <a:t>Securator</a:t>
            </a:r>
            <a:r>
              <a:rPr lang="zh-CN" altLang="en-US" sz="1600"/>
              <a:t>（</a:t>
            </a:r>
            <a:r>
              <a:rPr lang="en-US" altLang="zh-CN" sz="1600"/>
              <a:t>HPCA‘23</a:t>
            </a:r>
            <a:r>
              <a:rPr lang="zh-CN" altLang="en-US" sz="1600"/>
              <a:t>）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对应</a:t>
            </a:r>
            <a:r>
              <a:rPr lang="en-US" altLang="zh-CN"/>
              <a:t>AI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RK3588</a:t>
            </a:r>
            <a:r>
              <a:rPr lang="zh-CN" altLang="en-US"/>
              <a:t>，对于</a:t>
            </a:r>
            <a:r>
              <a:rPr lang="en-US" altLang="zh-CN"/>
              <a:t>NPU</a:t>
            </a:r>
            <a:r>
              <a:rPr lang="zh-CN" altLang="en-US"/>
              <a:t>加速的模型，只能先转换成</a:t>
            </a:r>
            <a:r>
              <a:rPr lang="en-US" altLang="zh-CN"/>
              <a:t>.rknn</a:t>
            </a:r>
            <a:r>
              <a:rPr lang="zh-CN" altLang="en-US"/>
              <a:t>然后用</a:t>
            </a:r>
            <a:r>
              <a:rPr lang="en-US" altLang="zh-CN"/>
              <a:t>rknn runtime</a:t>
            </a:r>
            <a:r>
              <a:rPr lang="zh-CN" altLang="en-US"/>
              <a:t>加载。主流推理框架不支持直接</a:t>
            </a:r>
            <a:r>
              <a:rPr lang="en-US" altLang="zh-CN"/>
              <a:t>delegate </a:t>
            </a:r>
            <a:r>
              <a:rPr lang="zh-CN" altLang="en-US"/>
              <a:t>，</a:t>
            </a:r>
            <a:r>
              <a:rPr lang="en-US" altLang="zh-CN"/>
              <a:t>runtime</a:t>
            </a:r>
            <a:r>
              <a:rPr lang="zh-CN" altLang="en-US"/>
              <a:t>会处理回退的</a:t>
            </a:r>
            <a:r>
              <a:rPr lang="en-US" altLang="zh-CN"/>
              <a:t>CPU</a:t>
            </a:r>
            <a:r>
              <a:rPr lang="zh-CN" altLang="en-US"/>
              <a:t>算子，调用</a:t>
            </a:r>
            <a:r>
              <a:rPr lang="en-US" altLang="zh-CN"/>
              <a:t>runtime</a:t>
            </a:r>
            <a:r>
              <a:rPr lang="zh-CN" altLang="en-US"/>
              <a:t>中的库</a:t>
            </a:r>
            <a:r>
              <a:rPr lang="zh-CN" altLang="en-US"/>
              <a:t>运算，但是编译器</a:t>
            </a:r>
            <a:r>
              <a:rPr lang="en-US" altLang="zh-CN"/>
              <a:t>/runtime</a:t>
            </a:r>
            <a:r>
              <a:rPr lang="zh-CN" altLang="en-US"/>
              <a:t>是不开源的。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35" y="3018155"/>
            <a:ext cx="6929755" cy="3571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Paddle Lite					</a:t>
            </a:r>
            <a:r>
              <a:rPr lang="en-US" altLang="zh-CN" sz="2665"/>
              <a:t>NCNN</a:t>
            </a:r>
            <a:r>
              <a:rPr lang="zh-CN" altLang="en-US" sz="2665"/>
              <a:t>：不支持任何</a:t>
            </a:r>
            <a:r>
              <a:rPr lang="en-US" altLang="zh-CN" sz="2665"/>
              <a:t>NPU</a:t>
            </a:r>
            <a:endParaRPr lang="en-US" altLang="zh-CN" sz="2665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4005" y="1557655"/>
            <a:ext cx="478472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85" y="1391285"/>
            <a:ext cx="3966210" cy="49256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OrangePi AIPro 20</a:t>
            </a:r>
            <a:r>
              <a:rPr lang="en-US" altLang="zh-CN"/>
              <a:t>T</a:t>
            </a:r>
            <a:endParaRPr lang="en-US" altLang="zh-CN"/>
          </a:p>
          <a:p>
            <a:pPr lvl="1"/>
            <a:r>
              <a:rPr lang="en-US" altLang="zh-CN"/>
              <a:t>Pytorch/TensorFlow/MindSpore/PaddlePad</a:t>
            </a:r>
            <a:r>
              <a:rPr lang="en-US" altLang="zh-CN"/>
              <a:t>dle/ONNX/C C++ </a:t>
            </a:r>
            <a:r>
              <a:rPr lang="zh-CN" altLang="en-US"/>
              <a:t>然后用</a:t>
            </a:r>
            <a:r>
              <a:rPr lang="en-US" altLang="zh-CN"/>
              <a:t>ACL</a:t>
            </a:r>
            <a:r>
              <a:rPr lang="zh-CN" altLang="en-US"/>
              <a:t>库</a:t>
            </a:r>
            <a:endParaRPr lang="zh-CN" altLang="en-US"/>
          </a:p>
          <a:p>
            <a:pPr lvl="0"/>
            <a:r>
              <a:rPr lang="en-US" altLang="zh-CN"/>
              <a:t>MediaTek APU</a:t>
            </a:r>
            <a:endParaRPr lang="en-US" altLang="zh-CN"/>
          </a:p>
          <a:p>
            <a:pPr lvl="1"/>
            <a:r>
              <a:rPr lang="en-US" altLang="zh-CN"/>
              <a:t>Paddle-Lite/TFlite delegate</a:t>
            </a:r>
            <a:r>
              <a:rPr lang="zh-CN" altLang="en-US"/>
              <a:t>或者</a:t>
            </a:r>
            <a:r>
              <a:rPr lang="en-US" altLang="zh-CN"/>
              <a:t>adapter/Neuron Runtime API </a:t>
            </a:r>
            <a:endParaRPr lang="en-US" altLang="zh-CN"/>
          </a:p>
          <a:p>
            <a:pPr lvl="1"/>
            <a:r>
              <a:rPr lang="zh-CN" altLang="en-US"/>
              <a:t>编译器运行时闭源</a:t>
            </a:r>
            <a:endParaRPr lang="en-US" altLang="zh-CN"/>
          </a:p>
          <a:p>
            <a:pPr lvl="0"/>
            <a:r>
              <a:rPr lang="en-US" altLang="zh-CN"/>
              <a:t>VeriSilicon NPU</a:t>
            </a:r>
            <a:endParaRPr lang="en-US" altLang="zh-CN"/>
          </a:p>
          <a:p>
            <a:pPr lvl="1"/>
            <a:r>
              <a:rPr lang="en-US" altLang="zh-CN"/>
              <a:t>TFLite-vx-delegate</a:t>
            </a:r>
            <a:r>
              <a:rPr lang="zh-CN" altLang="en-US"/>
              <a:t>、</a:t>
            </a:r>
            <a:r>
              <a:rPr lang="en-US" altLang="zh-CN"/>
              <a:t>Paddle-Lite NNAdapter</a:t>
            </a:r>
            <a:r>
              <a:rPr lang="zh-CN" altLang="en-US"/>
              <a:t>、</a:t>
            </a:r>
            <a:r>
              <a:rPr lang="en-US" altLang="zh-CN"/>
              <a:t>OpenCV DNN</a:t>
            </a:r>
            <a:r>
              <a:rPr lang="zh-CN" altLang="en-US"/>
              <a:t>、</a:t>
            </a:r>
            <a:r>
              <a:rPr lang="en-US" altLang="zh-CN"/>
              <a:t>TVM</a:t>
            </a:r>
            <a:endParaRPr lang="en-US" altLang="zh-CN"/>
          </a:p>
          <a:p>
            <a:pPr lvl="1"/>
            <a:r>
              <a:rPr lang="zh-CN" altLang="en-US"/>
              <a:t>固件是闭源</a:t>
            </a:r>
            <a:r>
              <a:rPr lang="zh-CN" altLang="en-US"/>
              <a:t>的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大部分端侧推理引擎都只支持层内</a:t>
            </a:r>
            <a:r>
              <a:rPr lang="zh-CN" altLang="en-US"/>
              <a:t>并行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TFLite/ Paddle Lite/ NCNN</a:t>
            </a:r>
            <a:r>
              <a:rPr lang="zh-CN" altLang="en-US"/>
              <a:t>都不支持无依赖子图并行，更不支持层间的并行</a:t>
            </a:r>
            <a:endParaRPr lang="zh-CN" altLang="en-US"/>
          </a:p>
          <a:p>
            <a:pPr lvl="1"/>
            <a:r>
              <a:rPr lang="zh-CN" altLang="en-US" sz="1600"/>
              <a:t>层间都是串行同步</a:t>
            </a:r>
            <a:r>
              <a:rPr lang="zh-CN" altLang="en-US" sz="1600"/>
              <a:t>计算的</a:t>
            </a:r>
            <a:r>
              <a:rPr lang="en-US" altLang="zh-CN"/>
              <a:t>·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Edge CNN</a:t>
            </a:r>
            <a:r>
              <a:rPr lang="zh-CN" altLang="en-US"/>
              <a:t>模型</a:t>
            </a:r>
            <a:r>
              <a:rPr lang="zh-CN" altLang="en-US"/>
              <a:t>大小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lvl="0"/>
            <a:r>
              <a:rPr lang="zh-CN" altLang="en-US" sz="1800">
                <a:sym typeface="+mn-ea"/>
              </a:rPr>
              <a:t>用的都是很简单的</a:t>
            </a:r>
            <a:r>
              <a:rPr lang="en-US" altLang="zh-CN" sz="1800">
                <a:sym typeface="+mn-ea"/>
              </a:rPr>
              <a:t>CNN</a:t>
            </a:r>
            <a:r>
              <a:rPr lang="zh-CN" altLang="en-US" sz="1800">
                <a:sym typeface="+mn-ea"/>
              </a:rPr>
              <a:t>模型</a:t>
            </a:r>
            <a:endParaRPr lang="zh-CN" altLang="en-US" sz="1800"/>
          </a:p>
          <a:p>
            <a:pPr lvl="1"/>
            <a:r>
              <a:rPr lang="en-US" altLang="zh-CN" sz="1800">
                <a:sym typeface="+mn-ea"/>
              </a:rPr>
              <a:t>VGG-19 VGG-16 / VGG-16-BN AlexNet ResNet-50 Inception-v3 ResNet-34ResNet-18 YOLOv4-tiny MobileNet-v1MobileNet-v2 SqueezeNet LeNet-5</a:t>
            </a:r>
            <a:endParaRPr lang="en-US" altLang="zh-CN" sz="1800"/>
          </a:p>
          <a:p>
            <a:r>
              <a:rPr lang="zh-CN" altLang="en-US"/>
              <a:t>量化后超过</a:t>
            </a:r>
            <a:r>
              <a:rPr lang="en-US" altLang="zh-CN"/>
              <a:t>100MB</a:t>
            </a:r>
            <a:endParaRPr lang="en-US" altLang="zh-CN"/>
          </a:p>
          <a:p>
            <a:pPr lvl="1"/>
            <a:r>
              <a:rPr lang="en-US" altLang="zh-CN"/>
              <a:t>VGG-16</a:t>
            </a:r>
            <a:endParaRPr lang="en-US" altLang="zh-CN"/>
          </a:p>
          <a:p>
            <a:pPr lvl="1"/>
            <a:r>
              <a:rPr lang="en-US" altLang="zh-CN"/>
              <a:t>VGG-19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VGG-16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66380" y="1899285"/>
            <a:ext cx="1988820" cy="3710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20" y="476250"/>
            <a:ext cx="1866900" cy="5905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VGG-19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80055" y="1403985"/>
            <a:ext cx="116713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85" y="2051685"/>
            <a:ext cx="2537460" cy="33299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演示</Application>
  <PresentationFormat>宽屏</PresentationFormat>
  <Paragraphs>64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8.7</vt:lpstr>
      <vt:lpstr>近四年顶会NPU</vt:lpstr>
      <vt:lpstr>NPU对应AI框架</vt:lpstr>
      <vt:lpstr>Paddle Lite					NCNN：不支持任何NPU</vt:lpstr>
      <vt:lpstr>PowerPoint 演示文稿</vt:lpstr>
      <vt:lpstr>PowerPoint 演示文稿</vt:lpstr>
      <vt:lpstr>Edge CNN模型大小</vt:lpstr>
      <vt:lpstr>VGG-16：</vt:lpstr>
      <vt:lpstr>VGG-19：</vt:lpstr>
      <vt:lpstr>PowerPoint 演示文稿</vt:lpstr>
      <vt:lpstr>PowerPoint 演示文稿</vt:lpstr>
      <vt:lpstr>PowerPoint 演示文稿</vt:lpstr>
      <vt:lpstr>TEE中的CPU计算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278</cp:revision>
  <dcterms:created xsi:type="dcterms:W3CDTF">2019-06-19T02:08:00Z</dcterms:created>
  <dcterms:modified xsi:type="dcterms:W3CDTF">2025-08-07T11:00:21Z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0B3A1B0D434341DD87B12B64260F3147_11</vt:lpwstr>
  </property>
</Properties>
</file>