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70" r:id="rId4"/>
    <p:sldId id="273" r:id="rId5"/>
    <p:sldId id="274" r:id="rId6"/>
    <p:sldId id="263" r:id="rId7"/>
    <p:sldId id="264" r:id="rId9"/>
    <p:sldId id="269" r:id="rId10"/>
    <p:sldId id="279" r:id="rId11"/>
    <p:sldId id="280" r:id="rId12"/>
    <p:sldId id="278" r:id="rId13"/>
    <p:sldId id="275" r:id="rId14"/>
    <p:sldId id="277" r:id="rId15"/>
    <p:sldId id="265" r:id="rId16"/>
    <p:sldId id="267" r:id="rId17"/>
    <p:sldId id="258" r:id="rId18"/>
    <p:sldId id="266" r:id="rId19"/>
    <p:sldId id="257" r:id="rId20"/>
    <p:sldId id="262" r:id="rId21"/>
    <p:sldId id="259" r:id="rId22"/>
    <p:sldId id="261" r:id="rId23"/>
    <p:sldId id="281" r:id="rId24"/>
    <p:sldId id="276" r:id="rId25"/>
    <p:sldId id="282" r:id="rId26"/>
    <p:sldId id="283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6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6.26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83940"/>
            <a:ext cx="10969200" cy="705600"/>
          </a:xfrm>
        </p:spPr>
        <p:txBody>
          <a:bodyPr>
            <a:normAutofit/>
          </a:bodyPr>
          <a:p>
            <a:r>
              <a:rPr lang="zh-CN" altLang="en-US" sz="2465">
                <a:sym typeface="+mn-ea"/>
              </a:rPr>
              <a:t>把整个计算过程全划分到</a:t>
            </a:r>
            <a:r>
              <a:rPr lang="en-US" altLang="zh-CN" sz="2465">
                <a:sym typeface="+mn-ea"/>
              </a:rPr>
              <a:t>TEE</a:t>
            </a:r>
            <a:r>
              <a:rPr lang="zh-CN" altLang="en-US" sz="2465">
                <a:sym typeface="+mn-ea"/>
              </a:rPr>
              <a:t>里（让</a:t>
            </a:r>
            <a:r>
              <a:rPr lang="en-US" altLang="zh-CN" sz="2465">
                <a:sym typeface="+mn-ea"/>
              </a:rPr>
              <a:t>TEE</a:t>
            </a:r>
            <a:r>
              <a:rPr lang="zh-CN" altLang="en-US" sz="2465">
                <a:sym typeface="+mn-ea"/>
              </a:rPr>
              <a:t>使用加速器来加速）</a:t>
            </a:r>
            <a:endParaRPr lang="zh-CN" altLang="en-US" sz="246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0"/>
            <a:r>
              <a:rPr lang="zh-CN" altLang="en-US" sz="1800">
                <a:sym typeface="+mn-ea"/>
              </a:rPr>
              <a:t>无需研究对模型的划分（固定的划分模式的防御方式在</a:t>
            </a:r>
            <a:r>
              <a:rPr lang="zh-CN" altLang="en-US" sz="1800">
                <a:sym typeface="+mn-ea"/>
              </a:rPr>
              <a:t>攻击者有</a:t>
            </a:r>
            <a:r>
              <a:rPr lang="en-US" altLang="zh-CN" sz="1800">
                <a:sym typeface="+mn-ea"/>
              </a:rPr>
              <a:t>pretrain</a:t>
            </a:r>
            <a:r>
              <a:rPr lang="zh-CN" altLang="en-US" sz="1800">
                <a:sym typeface="+mn-ea"/>
              </a:rPr>
              <a:t>的模型情况下已经完全</a:t>
            </a:r>
            <a:r>
              <a:rPr lang="zh-CN" altLang="en-US" sz="1800">
                <a:sym typeface="+mn-ea"/>
              </a:rPr>
              <a:t>失效）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TEESlice</a:t>
            </a:r>
            <a:r>
              <a:rPr lang="zh-CN" altLang="en-US" sz="1800">
                <a:sym typeface="+mn-ea"/>
              </a:rPr>
              <a:t>（</a:t>
            </a:r>
            <a:r>
              <a:rPr lang="en-US" altLang="zh-CN" sz="1800">
                <a:sym typeface="+mn-ea"/>
              </a:rPr>
              <a:t>SP24</a:t>
            </a:r>
            <a:r>
              <a:rPr lang="zh-CN" altLang="en-US" sz="1800">
                <a:sym typeface="+mn-ea"/>
              </a:rPr>
              <a:t>）要求在训练前先挑出来划分的层，然后专门进行训练，其它的和</a:t>
            </a:r>
            <a:r>
              <a:rPr lang="en-US" altLang="zh-CN" sz="1800">
                <a:sym typeface="+mn-ea"/>
              </a:rPr>
              <a:t>pre-train</a:t>
            </a:r>
            <a:r>
              <a:rPr lang="zh-CN" altLang="en-US" sz="1800">
                <a:sym typeface="+mn-ea"/>
              </a:rPr>
              <a:t>的模型保持相同。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TensorShi</a:t>
            </a:r>
            <a:r>
              <a:rPr lang="en-US" altLang="zh-CN" sz="1800">
                <a:sym typeface="+mn-ea"/>
              </a:rPr>
              <a:t>eld</a:t>
            </a:r>
            <a:r>
              <a:rPr lang="zh-CN" altLang="en-US" sz="1800">
                <a:sym typeface="+mn-ea"/>
              </a:rPr>
              <a:t>（</a:t>
            </a:r>
            <a:r>
              <a:rPr lang="en-US" altLang="zh-CN" sz="1800">
                <a:sym typeface="+mn-ea"/>
              </a:rPr>
              <a:t>CCS25</a:t>
            </a:r>
            <a:r>
              <a:rPr lang="zh-CN" altLang="en-US" sz="1800">
                <a:sym typeface="+mn-ea"/>
              </a:rPr>
              <a:t>）要求对模型的各个层等重要性进行彻底的评估，用</a:t>
            </a:r>
            <a:r>
              <a:rPr lang="en-US" altLang="zh-CN" sz="1800">
                <a:sym typeface="+mn-ea"/>
              </a:rPr>
              <a:t>TEE</a:t>
            </a:r>
            <a:r>
              <a:rPr lang="zh-CN" altLang="en-US" sz="1800">
                <a:sym typeface="+mn-ea"/>
              </a:rPr>
              <a:t>保护那些最重要的层。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1800">
                <a:sym typeface="+mn-ea"/>
              </a:rPr>
              <a:t>TSQP</a:t>
            </a:r>
            <a:r>
              <a:rPr lang="zh-CN" altLang="en-US" sz="1800">
                <a:sym typeface="+mn-ea"/>
              </a:rPr>
              <a:t>（</a:t>
            </a:r>
            <a:r>
              <a:rPr lang="en-US" altLang="zh-CN" sz="1800">
                <a:sym typeface="+mn-ea"/>
              </a:rPr>
              <a:t>SP24</a:t>
            </a:r>
            <a:r>
              <a:rPr lang="zh-CN" altLang="en-US" sz="1800">
                <a:sym typeface="+mn-ea"/>
              </a:rPr>
              <a:t>）要对训练后的模型和</a:t>
            </a:r>
            <a:r>
              <a:rPr lang="en-US" altLang="zh-CN" sz="1800">
                <a:sym typeface="+mn-ea"/>
              </a:rPr>
              <a:t>pretrain</a:t>
            </a:r>
            <a:r>
              <a:rPr lang="zh-CN" altLang="en-US" sz="1800">
                <a:sym typeface="+mn-ea"/>
              </a:rPr>
              <a:t>的模型做</a:t>
            </a:r>
            <a:r>
              <a:rPr lang="en-US" altLang="zh-CN" sz="1800">
                <a:sym typeface="+mn-ea"/>
              </a:rPr>
              <a:t>de-similarization</a:t>
            </a:r>
            <a:endParaRPr lang="zh-CN" altLang="en-US" sz="1800">
              <a:sym typeface="+mn-ea"/>
            </a:endParaRPr>
          </a:p>
          <a:p>
            <a:pPr lvl="0"/>
            <a:r>
              <a:rPr lang="zh-CN" altLang="en-US" sz="2025">
                <a:sym typeface="+mn-ea"/>
              </a:rPr>
              <a:t>无需保护推理运行过程的</a:t>
            </a:r>
            <a:r>
              <a:rPr lang="en-US" altLang="zh-CN" sz="2025">
                <a:sym typeface="+mn-ea"/>
              </a:rPr>
              <a:t>Integrity</a:t>
            </a:r>
            <a:r>
              <a:rPr lang="zh-CN" altLang="en-US" sz="2025">
                <a:sym typeface="+mn-ea"/>
              </a:rPr>
              <a:t>，因为除了输入和输出以外整个过程全在</a:t>
            </a:r>
            <a:r>
              <a:rPr lang="en-US" altLang="zh-CN" sz="2025">
                <a:sym typeface="+mn-ea"/>
              </a:rPr>
              <a:t>TEE</a:t>
            </a:r>
            <a:r>
              <a:rPr lang="zh-CN" altLang="en-US" sz="2025">
                <a:sym typeface="+mn-ea"/>
              </a:rPr>
              <a:t>里</a:t>
            </a:r>
            <a:r>
              <a:rPr lang="zh-CN" altLang="en-US" sz="2025">
                <a:sym typeface="+mn-ea"/>
              </a:rPr>
              <a:t>执行</a:t>
            </a:r>
            <a:endParaRPr lang="zh-CN" altLang="en-US" sz="2025">
              <a:sym typeface="+mn-ea"/>
            </a:endParaRPr>
          </a:p>
          <a:p>
            <a:pPr lvl="0"/>
            <a:r>
              <a:rPr lang="zh-CN" altLang="en-US" sz="1800">
                <a:sym typeface="+mn-ea"/>
              </a:rPr>
              <a:t>大多数论文还是在做传统的</a:t>
            </a:r>
            <a:r>
              <a:rPr lang="en-US" altLang="zh-CN" sz="1800">
                <a:sym typeface="+mn-ea"/>
              </a:rPr>
              <a:t>CNN</a:t>
            </a:r>
            <a:r>
              <a:rPr lang="zh-CN" altLang="en-US" sz="1800">
                <a:sym typeface="+mn-ea"/>
              </a:rPr>
              <a:t>，比如</a:t>
            </a:r>
            <a:r>
              <a:rPr lang="en-US" altLang="zh-CN" sz="1800">
                <a:sym typeface="+mn-ea"/>
              </a:rPr>
              <a:t>mobilenet</a:t>
            </a:r>
            <a:r>
              <a:rPr lang="zh-CN" altLang="en-US" sz="1800">
                <a:sym typeface="+mn-ea"/>
              </a:rPr>
              <a:t>，做</a:t>
            </a:r>
            <a:r>
              <a:rPr lang="en-US" altLang="zh-CN" sz="1800">
                <a:sym typeface="+mn-ea"/>
              </a:rPr>
              <a:t>LLM/Transformer</a:t>
            </a:r>
            <a:r>
              <a:rPr lang="zh-CN" altLang="en-US" sz="1800">
                <a:sym typeface="+mn-ea"/>
              </a:rPr>
              <a:t>相关研究的并不多。并且提出的方法相比</a:t>
            </a:r>
            <a:r>
              <a:rPr lang="en-US" altLang="zh-CN" sz="1800">
                <a:sym typeface="+mn-ea"/>
              </a:rPr>
              <a:t>CNN</a:t>
            </a:r>
            <a:r>
              <a:rPr lang="zh-CN" altLang="en-US" sz="1800">
                <a:sym typeface="+mn-ea"/>
              </a:rPr>
              <a:t>存在局限，比如有精度损失（</a:t>
            </a:r>
            <a:r>
              <a:rPr lang="en-US" altLang="zh-CN" sz="1800">
                <a:sym typeface="+mn-ea"/>
              </a:rPr>
              <a:t>TEESlice</a:t>
            </a:r>
            <a:r>
              <a:rPr lang="zh-CN" altLang="en-US" sz="1800">
                <a:sym typeface="+mn-ea"/>
              </a:rPr>
              <a:t>）等</a:t>
            </a:r>
            <a:endParaRPr lang="zh-CN" altLang="en-US" sz="1800">
              <a:sym typeface="+mn-ea"/>
            </a:endParaRPr>
          </a:p>
          <a:p>
            <a:pPr lvl="1"/>
            <a:r>
              <a:rPr lang="en-US" altLang="zh-CN" sz="1600">
                <a:sym typeface="+mn-ea"/>
              </a:rPr>
              <a:t>TEESlice</a:t>
            </a:r>
            <a:r>
              <a:rPr lang="zh-CN" altLang="en-US" sz="1600">
                <a:sym typeface="+mn-ea"/>
              </a:rPr>
              <a:t>中的加密方法适用于结合律，但是</a:t>
            </a:r>
            <a:r>
              <a:rPr lang="en-US" altLang="zh-CN" sz="1600">
                <a:sym typeface="+mn-ea"/>
              </a:rPr>
              <a:t>Transformer</a:t>
            </a:r>
            <a:r>
              <a:rPr lang="zh-CN" altLang="en-US" sz="1600">
                <a:sym typeface="+mn-ea"/>
              </a:rPr>
              <a:t>架构的计算不全是</a:t>
            </a:r>
            <a:r>
              <a:rPr lang="zh-CN" altLang="en-US" sz="1600"/>
              <a:t>符合结合律的，无法正常解密。所以为了适配就要把相关的层换成符合条件的层。但是这样也降低了</a:t>
            </a:r>
            <a:r>
              <a:rPr lang="zh-CN" altLang="en-US" sz="1600"/>
              <a:t>精度</a:t>
            </a:r>
            <a:endParaRPr lang="zh-CN" altLang="en-US" sz="16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baseline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和把所有层全放到</a:t>
            </a:r>
            <a:r>
              <a:rPr lang="en-US" altLang="zh-CN"/>
              <a:t>TEE</a:t>
            </a:r>
            <a:r>
              <a:rPr lang="zh-CN" altLang="en-US"/>
              <a:t>的比</a:t>
            </a:r>
            <a:r>
              <a:rPr lang="zh-CN" altLang="en-US"/>
              <a:t>速度</a:t>
            </a:r>
            <a:endParaRPr lang="zh-CN" altLang="en-US"/>
          </a:p>
          <a:p>
            <a:r>
              <a:rPr lang="zh-CN" altLang="en-US"/>
              <a:t>和把所有层全放到</a:t>
            </a:r>
            <a:r>
              <a:rPr lang="en-US" altLang="zh-CN"/>
              <a:t>REE</a:t>
            </a:r>
            <a:r>
              <a:rPr lang="zh-CN" altLang="en-US"/>
              <a:t>的比防御</a:t>
            </a:r>
            <a:r>
              <a:rPr lang="zh-CN" altLang="en-US"/>
              <a:t>强度</a:t>
            </a:r>
            <a:endParaRPr lang="zh-CN" altLang="en-US"/>
          </a:p>
          <a:p>
            <a:r>
              <a:rPr lang="zh-CN" altLang="en-US"/>
              <a:t>和以前的工作比速度和防御</a:t>
            </a:r>
            <a:r>
              <a:rPr lang="zh-CN" altLang="en-US"/>
              <a:t>强度</a:t>
            </a:r>
            <a:endParaRPr lang="zh-CN" altLang="en-US"/>
          </a:p>
          <a:p>
            <a:r>
              <a:rPr lang="zh-CN" altLang="en-US"/>
              <a:t>如果能全放到</a:t>
            </a:r>
            <a:r>
              <a:rPr lang="en-US" altLang="zh-CN"/>
              <a:t>TEE</a:t>
            </a:r>
            <a:r>
              <a:rPr lang="zh-CN" altLang="en-US"/>
              <a:t>里并使用</a:t>
            </a:r>
            <a:r>
              <a:rPr lang="en-US" altLang="zh-CN"/>
              <a:t>NPU</a:t>
            </a:r>
            <a:r>
              <a:rPr lang="zh-CN" altLang="en-US"/>
              <a:t>加速的话，效果应该会很好，优势也很明显（防御强度媲美黑盒攻击，速度媲美</a:t>
            </a:r>
            <a:r>
              <a:rPr lang="en-US" altLang="zh-CN"/>
              <a:t>REE</a:t>
            </a:r>
            <a:r>
              <a:rPr lang="zh-CN" altLang="en-US"/>
              <a:t>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challenge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9350" y="1490400"/>
            <a:ext cx="10969200" cy="4759200"/>
          </a:xfrm>
        </p:spPr>
        <p:txBody>
          <a:bodyPr/>
          <a:p>
            <a:r>
              <a:rPr lang="en-US" altLang="zh-CN"/>
              <a:t>Ethos U65 NPU</a:t>
            </a:r>
            <a:r>
              <a:rPr lang="zh-CN" altLang="en-US"/>
              <a:t>针对传统</a:t>
            </a:r>
            <a:r>
              <a:rPr lang="en-US" altLang="zh-CN"/>
              <a:t>CNN</a:t>
            </a:r>
            <a:r>
              <a:rPr lang="zh-CN" altLang="en-US"/>
              <a:t>设计，支持的操作很有限，尤其是</a:t>
            </a:r>
            <a:r>
              <a:rPr lang="en-US" altLang="zh-CN"/>
              <a:t>Transformer</a:t>
            </a:r>
            <a:r>
              <a:rPr lang="zh-CN" altLang="en-US"/>
              <a:t>架构相关操作。加速效果有限（相比</a:t>
            </a:r>
            <a:r>
              <a:rPr lang="en-US" altLang="zh-CN"/>
              <a:t>GPU</a:t>
            </a:r>
            <a:r>
              <a:rPr lang="zh-CN" altLang="en-US"/>
              <a:t>，可以加速大多数操作，以往的工作都是尽量把</a:t>
            </a:r>
            <a:r>
              <a:rPr lang="en-US" altLang="zh-CN"/>
              <a:t>90</a:t>
            </a:r>
            <a:r>
              <a:rPr lang="zh-CN" altLang="en-US"/>
              <a:t>％＋的运算全放到</a:t>
            </a:r>
            <a:r>
              <a:rPr lang="en-US" altLang="zh-CN"/>
              <a:t>GPU</a:t>
            </a:r>
            <a:r>
              <a:rPr lang="zh-CN" altLang="en-US"/>
              <a:t>上</a:t>
            </a:r>
            <a:r>
              <a:rPr lang="zh-CN" altLang="en-US"/>
              <a:t>进行）</a:t>
            </a:r>
            <a:endParaRPr lang="zh-CN" altLang="en-US"/>
          </a:p>
          <a:p>
            <a:pPr lvl="1"/>
            <a:r>
              <a:rPr lang="zh-CN" altLang="en-US"/>
              <a:t>只支持</a:t>
            </a:r>
            <a:r>
              <a:rPr lang="en-US" altLang="zh-CN"/>
              <a:t>Element wise</a:t>
            </a:r>
            <a:r>
              <a:rPr lang="zh-CN" altLang="en-US"/>
              <a:t>，</a:t>
            </a:r>
            <a:r>
              <a:rPr lang="en-US" altLang="zh-CN"/>
              <a:t>FC</a:t>
            </a:r>
            <a:r>
              <a:rPr lang="zh-CN" altLang="en-US"/>
              <a:t>，</a:t>
            </a:r>
            <a:r>
              <a:rPr lang="en-US" altLang="zh-CN"/>
              <a:t>Conv2d</a:t>
            </a:r>
            <a:r>
              <a:rPr lang="zh-CN" altLang="en-US"/>
              <a:t>，</a:t>
            </a:r>
            <a:r>
              <a:rPr lang="en-US" altLang="zh-CN"/>
              <a:t>pool...,</a:t>
            </a:r>
            <a:r>
              <a:rPr lang="zh-CN" altLang="en-US"/>
              <a:t>很多运算完全不支持。非线性层</a:t>
            </a:r>
            <a:r>
              <a:rPr lang="zh-CN" altLang="en-US"/>
              <a:t>加速不支持。</a:t>
            </a:r>
            <a:endParaRPr lang="zh-CN" altLang="en-US"/>
          </a:p>
          <a:p>
            <a:pPr lvl="1"/>
            <a:r>
              <a:rPr lang="zh-CN" altLang="en-US"/>
              <a:t>只支持</a:t>
            </a:r>
            <a:r>
              <a:rPr lang="en-US" altLang="zh-CN"/>
              <a:t>INT8/</a:t>
            </a:r>
            <a:r>
              <a:rPr lang="en-US" altLang="zh-CN"/>
              <a:t>INT16</a:t>
            </a:r>
            <a:endParaRPr lang="en-US" altLang="zh-CN"/>
          </a:p>
          <a:p>
            <a:pPr lvl="2"/>
            <a:r>
              <a:rPr lang="en-US" altLang="zh-CN"/>
              <a:t>LLM</a:t>
            </a:r>
            <a:r>
              <a:rPr lang="zh-CN" altLang="en-US"/>
              <a:t>模型部分层保持精度不能进行</a:t>
            </a:r>
            <a:r>
              <a:rPr lang="en-US" altLang="zh-CN"/>
              <a:t>INT8</a:t>
            </a:r>
            <a:r>
              <a:rPr lang="zh-CN" altLang="en-US"/>
              <a:t>量化。</a:t>
            </a:r>
            <a:endParaRPr lang="zh-CN" altLang="en-US"/>
          </a:p>
          <a:p>
            <a:pPr lvl="0"/>
            <a:r>
              <a:rPr lang="en-US" altLang="zh-CN"/>
              <a:t>Vela</a:t>
            </a:r>
            <a:r>
              <a:rPr lang="zh-CN" altLang="en-US"/>
              <a:t>编译器很多运算不支持，无法编译（不是放到</a:t>
            </a:r>
            <a:r>
              <a:rPr lang="en-US" altLang="zh-CN"/>
              <a:t>CPU</a:t>
            </a:r>
            <a:r>
              <a:rPr lang="zh-CN" altLang="en-US"/>
              <a:t>上运算，而是直接</a:t>
            </a:r>
            <a:r>
              <a:rPr lang="zh-CN" altLang="en-US"/>
              <a:t>报错）</a:t>
            </a:r>
            <a:endParaRPr lang="zh-CN" altLang="en-US"/>
          </a:p>
          <a:p>
            <a:pPr lvl="1"/>
            <a:r>
              <a:rPr lang="zh-CN" altLang="en-US" sz="1600"/>
              <a:t>需要改编译器源码或者把</a:t>
            </a:r>
            <a:r>
              <a:rPr lang="en-US" altLang="zh-CN" sz="1600"/>
              <a:t>TFlite</a:t>
            </a:r>
            <a:r>
              <a:rPr lang="zh-CN" altLang="en-US" sz="1600"/>
              <a:t>模型中的操作替换</a:t>
            </a:r>
            <a:endParaRPr lang="zh-CN" altLang="en-US" sz="1600"/>
          </a:p>
          <a:p>
            <a:pPr lvl="1"/>
            <a:r>
              <a:rPr lang="en-US" altLang="zh-CN" sz="1600"/>
              <a:t>NPU</a:t>
            </a:r>
            <a:r>
              <a:rPr lang="zh-CN" altLang="en-US" sz="1600"/>
              <a:t>的加速和</a:t>
            </a:r>
            <a:r>
              <a:rPr lang="en-US" altLang="zh-CN" sz="1600"/>
              <a:t>Vela</a:t>
            </a:r>
            <a:r>
              <a:rPr lang="zh-CN" altLang="en-US" sz="1600"/>
              <a:t>编译器紧耦合。</a:t>
            </a:r>
            <a:endParaRPr lang="zh-CN" altLang="en-US"/>
          </a:p>
          <a:p>
            <a:pPr lvl="0"/>
            <a:r>
              <a:rPr lang="zh-CN" altLang="en-US"/>
              <a:t>内存</a:t>
            </a:r>
            <a:endParaRPr lang="zh-CN" altLang="en-US"/>
          </a:p>
          <a:p>
            <a:pPr lvl="1"/>
            <a:r>
              <a:rPr lang="zh-CN" altLang="en-US"/>
              <a:t>看到过关于</a:t>
            </a:r>
            <a:r>
              <a:rPr lang="en-US" altLang="zh-CN"/>
              <a:t>CNN</a:t>
            </a:r>
            <a:r>
              <a:rPr lang="zh-CN" altLang="en-US"/>
              <a:t>的解决方案，不知道放到</a:t>
            </a:r>
            <a:r>
              <a:rPr lang="en-US" altLang="zh-CN"/>
              <a:t>LLM</a:t>
            </a:r>
            <a:r>
              <a:rPr lang="zh-CN" altLang="en-US"/>
              <a:t>里是否</a:t>
            </a:r>
            <a:r>
              <a:rPr lang="zh-CN" altLang="en-US"/>
              <a:t>适用。</a:t>
            </a:r>
            <a:endParaRPr lang="zh-CN" altLang="en-US"/>
          </a:p>
          <a:p>
            <a:pPr marL="457200" lvl="1" indent="0">
              <a:buNone/>
            </a:pPr>
            <a:endParaRPr lang="zh-CN" altLang="en-US"/>
          </a:p>
          <a:p>
            <a:pPr marL="0" lvl="0" indent="0">
              <a:buNone/>
            </a:pP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6410" y="6086475"/>
            <a:ext cx="7677150" cy="285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Vela</a:t>
            </a:r>
            <a:r>
              <a:rPr lang="zh-CN" altLang="en-US"/>
              <a:t>编译器问题：算子</a:t>
            </a:r>
            <a:r>
              <a:rPr lang="zh-CN" altLang="en-US"/>
              <a:t>不支持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编译</a:t>
            </a:r>
            <a:r>
              <a:rPr lang="en-US" altLang="zh-CN"/>
              <a:t>DeepSeek-Qwen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编译</a:t>
            </a:r>
            <a:r>
              <a:rPr lang="en-US" altLang="zh-CN"/>
              <a:t>llama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9515" y="1986280"/>
            <a:ext cx="6410325" cy="19469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515" y="4695190"/>
            <a:ext cx="6410325" cy="14757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Vela</a:t>
            </a:r>
            <a:r>
              <a:rPr lang="zh-CN" altLang="en-US">
                <a:sym typeface="+mn-ea"/>
              </a:rPr>
              <a:t>编译器问题：算子不支持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TinyLlama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SmolLM</a:t>
            </a:r>
            <a:r>
              <a:rPr lang="zh-CN" altLang="en-US"/>
              <a:t>：</a:t>
            </a:r>
            <a:br>
              <a:rPr lang="zh-CN" altLang="en-US"/>
            </a:b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0945" y="1929765"/>
            <a:ext cx="6751320" cy="20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945" y="4580255"/>
            <a:ext cx="6797040" cy="19888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Vela</a:t>
            </a:r>
            <a:r>
              <a:rPr lang="zh-CN" altLang="en-US"/>
              <a:t>编译器编译量化后的</a:t>
            </a:r>
            <a:r>
              <a:rPr lang="en-US" altLang="zh-CN"/>
              <a:t>GPT2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</a:t>
            </a:r>
            <a:r>
              <a:rPr lang="en-US" altLang="zh-CN"/>
              <a:t>HuggingFace</a:t>
            </a:r>
            <a:r>
              <a:rPr lang="zh-CN" altLang="en-US"/>
              <a:t>下载的量化后的</a:t>
            </a:r>
            <a:r>
              <a:rPr lang="en-US" altLang="zh-CN"/>
              <a:t>gpt2</a:t>
            </a:r>
            <a:endParaRPr lang="en-US" altLang="zh-CN"/>
          </a:p>
          <a:p>
            <a:pPr lvl="1"/>
            <a:r>
              <a:rPr lang="en-US" altLang="zh-CN"/>
              <a:t>vela</a:t>
            </a:r>
            <a:r>
              <a:rPr lang="zh-CN" altLang="en-US"/>
              <a:t>编译后无法使用</a:t>
            </a:r>
            <a:r>
              <a:rPr lang="en-US" altLang="zh-CN"/>
              <a:t>NPU</a:t>
            </a:r>
            <a:r>
              <a:rPr lang="zh-CN" altLang="en-US"/>
              <a:t>进行</a:t>
            </a:r>
            <a:r>
              <a:rPr lang="zh-CN" altLang="en-US"/>
              <a:t>加速</a:t>
            </a:r>
            <a:endParaRPr lang="zh-CN" altLang="en-US"/>
          </a:p>
          <a:p>
            <a:pPr lvl="1"/>
            <a:r>
              <a:rPr lang="zh-CN" altLang="en-US"/>
              <a:t>目前网上没有</a:t>
            </a:r>
            <a:r>
              <a:rPr lang="zh-CN" altLang="en-US"/>
              <a:t>找到任何纯整形量化后的</a:t>
            </a:r>
            <a:r>
              <a:rPr lang="en-US" altLang="zh-CN"/>
              <a:t>tflite</a:t>
            </a:r>
            <a:r>
              <a:rPr lang="zh-CN" altLang="en-US"/>
              <a:t>格式</a:t>
            </a:r>
            <a:r>
              <a:rPr lang="en-US" altLang="zh-CN"/>
              <a:t>LLM</a:t>
            </a:r>
            <a:endParaRPr lang="zh-CN" altLang="en-US"/>
          </a:p>
          <a:p>
            <a:pPr lvl="0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8930" y="2909570"/>
            <a:ext cx="6301740" cy="31089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手动量化</a:t>
            </a:r>
            <a:r>
              <a:rPr lang="en-US" altLang="zh-CN"/>
              <a:t>GPT2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1800">
                <a:sym typeface="+mn-ea"/>
              </a:rPr>
              <a:t>手动量化</a:t>
            </a:r>
            <a:r>
              <a:rPr lang="en-US" altLang="zh-CN" sz="1800">
                <a:sym typeface="+mn-ea"/>
              </a:rPr>
              <a:t>GPT2</a:t>
            </a:r>
            <a:r>
              <a:rPr lang="zh-CN" altLang="en-US" sz="1800">
                <a:sym typeface="+mn-ea"/>
              </a:rPr>
              <a:t>然后使用</a:t>
            </a:r>
            <a:r>
              <a:rPr lang="en-US" altLang="zh-CN" sz="1800">
                <a:sym typeface="+mn-ea"/>
              </a:rPr>
              <a:t>Vela</a:t>
            </a:r>
            <a:r>
              <a:rPr lang="zh-CN" altLang="en-US" sz="1800">
                <a:sym typeface="+mn-ea"/>
              </a:rPr>
              <a:t>编译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可以使用</a:t>
            </a:r>
            <a:r>
              <a:rPr lang="en-US" altLang="zh-CN" sz="1800">
                <a:sym typeface="+mn-ea"/>
              </a:rPr>
              <a:t>NPU</a:t>
            </a:r>
            <a:r>
              <a:rPr lang="zh-CN" altLang="en-US" sz="1800">
                <a:sym typeface="+mn-ea"/>
              </a:rPr>
              <a:t>进行加速</a:t>
            </a:r>
            <a:endParaRPr lang="zh-CN" altLang="en-US" sz="1800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36390" y="2053590"/>
            <a:ext cx="6548120" cy="4686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尝试使用量化后的</a:t>
            </a:r>
            <a:r>
              <a:rPr lang="en-US" altLang="zh-CN"/>
              <a:t>GPT2</a:t>
            </a:r>
            <a:r>
              <a:rPr lang="zh-CN" altLang="en-US"/>
              <a:t>模型：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输出的字符是难以理解的</a:t>
            </a:r>
            <a:r>
              <a:rPr lang="zh-CN" altLang="en-US"/>
              <a:t>字符。</a:t>
            </a:r>
            <a:endParaRPr lang="zh-CN" altLang="en-US"/>
          </a:p>
          <a:p>
            <a:r>
              <a:rPr lang="zh-CN" altLang="en-US"/>
              <a:t>但是不影响整个</a:t>
            </a:r>
            <a:r>
              <a:rPr lang="zh-CN" altLang="en-US"/>
              <a:t>计算过程。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Vela</a:t>
            </a:r>
            <a:r>
              <a:rPr lang="zh-CN" altLang="en-US"/>
              <a:t>编译的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/>
              <a:t>会进行算子</a:t>
            </a:r>
            <a:r>
              <a:rPr lang="zh-CN" altLang="en-US"/>
              <a:t>融合</a:t>
            </a:r>
            <a:endParaRPr lang="zh-CN" altLang="en-US"/>
          </a:p>
          <a:p>
            <a:pPr lvl="1"/>
            <a:r>
              <a:rPr lang="zh-CN" altLang="en-US"/>
              <a:t>把几个</a:t>
            </a:r>
            <a:r>
              <a:rPr lang="en-US" altLang="zh-CN"/>
              <a:t>NPU</a:t>
            </a:r>
            <a:r>
              <a:rPr lang="zh-CN" altLang="en-US"/>
              <a:t>支持的算子融合在一起，操作命名为</a:t>
            </a:r>
            <a:r>
              <a:rPr lang="en-US" altLang="zh-CN"/>
              <a:t>Ethos U</a:t>
            </a:r>
            <a:r>
              <a:rPr lang="zh-CN" altLang="en-US"/>
              <a:t>（没有具体的算子</a:t>
            </a:r>
            <a:r>
              <a:rPr lang="zh-CN" altLang="en-US"/>
              <a:t>名称）</a:t>
            </a:r>
            <a:endParaRPr lang="zh-CN" altLang="en-US"/>
          </a:p>
          <a:p>
            <a:pPr lvl="0"/>
            <a:r>
              <a:rPr lang="zh-CN" altLang="en-US"/>
              <a:t>会剔除对结果没影响的算子，同时对运算的顺序进行重排，优化整个过程的内存</a:t>
            </a:r>
            <a:r>
              <a:rPr lang="zh-CN" altLang="en-US"/>
              <a:t>带宽。</a:t>
            </a:r>
            <a:endParaRPr lang="zh-CN" altLang="en-US"/>
          </a:p>
          <a:p>
            <a:pPr lvl="0"/>
            <a:r>
              <a:rPr lang="zh-CN" altLang="en-US"/>
              <a:t>对</a:t>
            </a:r>
            <a:r>
              <a:rPr lang="en-US" altLang="zh-CN"/>
              <a:t>NPU</a:t>
            </a:r>
            <a:r>
              <a:rPr lang="zh-CN" altLang="en-US"/>
              <a:t>的特定操作就是生成对应的子图和命令</a:t>
            </a:r>
            <a:r>
              <a:rPr lang="zh-CN" altLang="en-US"/>
              <a:t>流</a:t>
            </a:r>
            <a:endParaRPr lang="zh-CN" altLang="en-US"/>
          </a:p>
          <a:p>
            <a:pPr lvl="1"/>
            <a:r>
              <a:rPr lang="en-US" altLang="zh-CN"/>
              <a:t>NPU</a:t>
            </a:r>
            <a:r>
              <a:rPr lang="zh-CN" altLang="en-US"/>
              <a:t>接收命令流后直接</a:t>
            </a:r>
            <a:r>
              <a:rPr lang="zh-CN" altLang="en-US"/>
              <a:t>运行对应的</a:t>
            </a:r>
            <a:r>
              <a:rPr lang="zh-CN" altLang="en-US"/>
              <a:t>子图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模型推理</a:t>
            </a:r>
            <a:r>
              <a:rPr lang="zh-CN" altLang="en-US"/>
              <a:t>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p>
            <a:r>
              <a:rPr lang="en-US" altLang="zh-CN"/>
              <a:t>Vela</a:t>
            </a:r>
            <a:r>
              <a:rPr lang="zh-CN" altLang="en-US"/>
              <a:t>编译后的</a:t>
            </a:r>
            <a:r>
              <a:rPr lang="en-US" altLang="zh-CN"/>
              <a:t>NPU</a:t>
            </a:r>
            <a:r>
              <a:rPr lang="zh-CN" altLang="en-US"/>
              <a:t>支持的指令会跑在</a:t>
            </a:r>
            <a:r>
              <a:rPr lang="en-US" altLang="zh-CN"/>
              <a:t>NPU</a:t>
            </a:r>
            <a:r>
              <a:rPr lang="zh-CN" altLang="en-US"/>
              <a:t>上，不支持的指令会跑在</a:t>
            </a:r>
            <a:r>
              <a:rPr lang="en-US" altLang="zh-CN"/>
              <a:t>A55</a:t>
            </a:r>
            <a:r>
              <a:rPr lang="zh-CN" altLang="en-US"/>
              <a:t>的</a:t>
            </a:r>
            <a:r>
              <a:rPr lang="en-US" altLang="zh-CN"/>
              <a:t>CPU</a:t>
            </a:r>
            <a:r>
              <a:rPr lang="zh-CN" altLang="en-US"/>
              <a:t>上。（只要把整个模型全放到</a:t>
            </a:r>
            <a:r>
              <a:rPr lang="en-US" altLang="zh-CN"/>
              <a:t>M33</a:t>
            </a:r>
            <a:r>
              <a:rPr lang="zh-CN" altLang="en-US"/>
              <a:t>上来跑的时候会使用</a:t>
            </a:r>
            <a:r>
              <a:rPr lang="en-US" altLang="zh-CN"/>
              <a:t>M33</a:t>
            </a:r>
            <a:r>
              <a:rPr lang="zh-CN" altLang="en-US"/>
              <a:t>的</a:t>
            </a:r>
            <a:r>
              <a:rPr lang="en-US" altLang="zh-CN"/>
              <a:t>CPU</a:t>
            </a:r>
            <a:r>
              <a:rPr lang="zh-CN" altLang="en-US"/>
              <a:t>运算）</a:t>
            </a:r>
            <a:endParaRPr lang="zh-CN" altLang="en-US"/>
          </a:p>
          <a:p>
            <a:r>
              <a:rPr lang="en-US" altLang="zh-CN"/>
              <a:t>M</a:t>
            </a:r>
            <a:r>
              <a:rPr lang="zh-CN" altLang="en-US"/>
              <a:t>核在通过</a:t>
            </a:r>
            <a:r>
              <a:rPr lang="en-US" altLang="zh-CN"/>
              <a:t>rpmsg</a:t>
            </a:r>
            <a:r>
              <a:rPr lang="zh-CN" altLang="en-US"/>
              <a:t>与</a:t>
            </a:r>
            <a:r>
              <a:rPr lang="en-US" altLang="zh-CN"/>
              <a:t>A</a:t>
            </a:r>
            <a:r>
              <a:rPr lang="zh-CN" altLang="en-US"/>
              <a:t>核交互的时候不存在</a:t>
            </a:r>
            <a:r>
              <a:rPr lang="en-US" altLang="zh-CN"/>
              <a:t>TFLM</a:t>
            </a:r>
            <a:r>
              <a:rPr lang="zh-CN" altLang="en-US"/>
              <a:t>的参与，只存在</a:t>
            </a:r>
            <a:r>
              <a:rPr lang="en-US" altLang="zh-CN"/>
              <a:t>Ethos NPU</a:t>
            </a:r>
            <a:r>
              <a:rPr lang="zh-CN" altLang="en-US"/>
              <a:t>驱动的参与（直接接收</a:t>
            </a:r>
            <a:r>
              <a:rPr lang="en-US" altLang="zh-CN"/>
              <a:t>CMD</a:t>
            </a:r>
            <a:r>
              <a:rPr lang="zh-CN" altLang="en-US"/>
              <a:t>流，</a:t>
            </a:r>
            <a:r>
              <a:rPr lang="en-US" altLang="zh-CN"/>
              <a:t>OFM/IFM</a:t>
            </a:r>
            <a:r>
              <a:rPr lang="zh-CN" altLang="en-US"/>
              <a:t>）。</a:t>
            </a:r>
            <a:endParaRPr lang="zh-CN" altLang="en-US"/>
          </a:p>
          <a:p>
            <a:r>
              <a:rPr lang="zh-CN" altLang="en-US"/>
              <a:t>输入和输出地址是提前用</a:t>
            </a:r>
            <a:r>
              <a:rPr lang="en-US" altLang="zh-CN"/>
              <a:t>Vela</a:t>
            </a:r>
            <a:r>
              <a:rPr lang="zh-CN" altLang="en-US"/>
              <a:t>编译好的，在</a:t>
            </a:r>
            <a:r>
              <a:rPr lang="en-US" altLang="zh-CN"/>
              <a:t>NPU</a:t>
            </a:r>
            <a:r>
              <a:rPr lang="zh-CN" altLang="en-US"/>
              <a:t>和</a:t>
            </a:r>
            <a:r>
              <a:rPr lang="en-US" altLang="zh-CN"/>
              <a:t>CPU</a:t>
            </a:r>
            <a:r>
              <a:rPr lang="zh-CN" altLang="en-US"/>
              <a:t>调度的情况下保持</a:t>
            </a:r>
            <a:r>
              <a:rPr lang="zh-CN" altLang="en-US"/>
              <a:t>不变。</a:t>
            </a:r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NPU</a:t>
            </a:r>
            <a:r>
              <a:rPr lang="zh-CN" altLang="en-US"/>
              <a:t>进行</a:t>
            </a:r>
            <a:r>
              <a:rPr lang="zh-CN" altLang="en-US"/>
              <a:t>计算的限制非常</a:t>
            </a:r>
            <a:r>
              <a:rPr lang="zh-CN" altLang="en-US"/>
              <a:t>多。</a:t>
            </a:r>
            <a:endParaRPr lang="zh-CN" altLang="en-US"/>
          </a:p>
          <a:p>
            <a:pPr lvl="1"/>
            <a:r>
              <a:rPr lang="zh-CN" altLang="en-US"/>
              <a:t>只支持很基础的</a:t>
            </a:r>
            <a:r>
              <a:rPr lang="zh-CN" altLang="en-US"/>
              <a:t>指令</a:t>
            </a:r>
            <a:endParaRPr lang="zh-CN" altLang="en-US"/>
          </a:p>
          <a:p>
            <a:pPr lvl="1"/>
            <a:r>
              <a:rPr lang="zh-CN" altLang="en-US"/>
              <a:t>分配的张量必须是静态</a:t>
            </a:r>
            <a:r>
              <a:rPr lang="zh-CN" altLang="en-US"/>
              <a:t>张量</a:t>
            </a:r>
            <a:endParaRPr lang="zh-CN" altLang="en-US"/>
          </a:p>
          <a:p>
            <a:pPr lvl="2"/>
            <a:r>
              <a:rPr lang="zh-CN" altLang="en-US"/>
              <a:t>循环迭代次数</a:t>
            </a:r>
            <a:r>
              <a:rPr lang="zh-CN" altLang="en-US"/>
              <a:t>固定</a:t>
            </a:r>
            <a:endParaRPr lang="zh-CN" altLang="en-US"/>
          </a:p>
          <a:p>
            <a:pPr lvl="2"/>
            <a:r>
              <a:rPr lang="zh-CN" altLang="en-US"/>
              <a:t>指令流</a:t>
            </a:r>
            <a:r>
              <a:rPr lang="zh-CN" altLang="en-US"/>
              <a:t>固定</a:t>
            </a:r>
            <a:endParaRPr lang="zh-CN" altLang="en-US"/>
          </a:p>
          <a:p>
            <a:pPr lvl="2"/>
            <a:r>
              <a:rPr lang="zh-CN" altLang="en-US"/>
              <a:t>内存布局</a:t>
            </a:r>
            <a:r>
              <a:rPr lang="zh-CN" altLang="en-US"/>
              <a:t>确定</a:t>
            </a:r>
            <a:endParaRPr lang="zh-CN" altLang="en-US"/>
          </a:p>
          <a:p>
            <a:pPr lvl="1"/>
            <a:r>
              <a:rPr lang="zh-CN" altLang="en-US"/>
              <a:t>足够大也要退回到</a:t>
            </a:r>
            <a:r>
              <a:rPr lang="en-US" altLang="zh-CN"/>
              <a:t>CPU</a:t>
            </a:r>
            <a:r>
              <a:rPr lang="zh-CN" altLang="en-US"/>
              <a:t>计算</a:t>
            </a:r>
            <a:endParaRPr lang="zh-CN" altLang="en-US"/>
          </a:p>
          <a:p>
            <a:pPr lvl="0"/>
            <a:r>
              <a:rPr lang="zh-CN" altLang="en-US"/>
              <a:t>退回</a:t>
            </a:r>
            <a:r>
              <a:rPr lang="en-US" altLang="zh-CN"/>
              <a:t>CPU</a:t>
            </a:r>
            <a:r>
              <a:rPr lang="zh-CN" altLang="en-US"/>
              <a:t>进行计算的时候会首先退回到</a:t>
            </a:r>
            <a:r>
              <a:rPr lang="en-US" altLang="zh-CN"/>
              <a:t>XNNPackage</a:t>
            </a:r>
            <a:r>
              <a:rPr lang="zh-CN" altLang="en-US"/>
              <a:t>，然后再退回到普通的</a:t>
            </a:r>
            <a:r>
              <a:rPr lang="en-US" altLang="zh-CN"/>
              <a:t>kernel</a:t>
            </a:r>
            <a:r>
              <a:rPr lang="zh-CN" altLang="en-US"/>
              <a:t>。</a:t>
            </a:r>
            <a:endParaRPr lang="zh-CN" altLang="en-US"/>
          </a:p>
          <a:p>
            <a:pPr marL="0" lv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TEE Shileded Model Partition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60445" y="1758315"/>
            <a:ext cx="540766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在开发板上跑量化</a:t>
            </a:r>
            <a:r>
              <a:rPr lang="en-US" altLang="zh-CN"/>
              <a:t>Vela</a:t>
            </a:r>
            <a:r>
              <a:rPr lang="zh-CN" altLang="en-US"/>
              <a:t>编译后的</a:t>
            </a:r>
            <a:r>
              <a:rPr lang="en-US" altLang="zh-CN"/>
              <a:t>GPT2</a:t>
            </a:r>
            <a:r>
              <a:rPr lang="zh-CN" altLang="en-US"/>
              <a:t>（只跑一次，不循环生成</a:t>
            </a:r>
            <a:r>
              <a:rPr lang="en-US" altLang="zh-CN"/>
              <a:t>token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特别多次寄存器交互：</a:t>
            </a:r>
            <a:r>
              <a:rPr lang="en-US" altLang="zh-CN"/>
              <a:t>4000</a:t>
            </a:r>
            <a:r>
              <a:rPr lang="zh-CN" altLang="en-US"/>
              <a:t>次</a:t>
            </a:r>
            <a:r>
              <a:rPr lang="en-US" altLang="zh-CN"/>
              <a:t> </a:t>
            </a:r>
            <a:r>
              <a:rPr lang="zh-CN" altLang="en-US"/>
              <a:t>运行</a:t>
            </a:r>
            <a:r>
              <a:rPr lang="zh-CN" altLang="en-US"/>
              <a:t>时间半分钟</a:t>
            </a:r>
            <a:r>
              <a:rPr lang="zh-CN" altLang="en-US"/>
              <a:t>＋</a:t>
            </a:r>
            <a:endParaRPr lang="zh-CN" altLang="en-US"/>
          </a:p>
          <a:p>
            <a:pPr lvl="1"/>
            <a:r>
              <a:rPr lang="en-US" altLang="zh-CN"/>
              <a:t>Conv2D 49</a:t>
            </a:r>
            <a:r>
              <a:rPr lang="zh-CN" altLang="en-US"/>
              <a:t>次</a:t>
            </a:r>
            <a:r>
              <a:rPr lang="en-US" altLang="zh-CN"/>
              <a:t> </a:t>
            </a:r>
            <a:r>
              <a:rPr lang="zh-CN" altLang="en-US"/>
              <a:t>运行</a:t>
            </a:r>
            <a:r>
              <a:rPr lang="en-US" altLang="zh-CN"/>
              <a:t>200ms+</a:t>
            </a:r>
            <a:endParaRPr lang="zh-CN" altLang="en-US"/>
          </a:p>
          <a:p>
            <a:pPr lvl="1"/>
            <a:r>
              <a:rPr lang="en-US" altLang="zh-CN"/>
              <a:t>mobilenet 80</a:t>
            </a:r>
            <a:r>
              <a:rPr lang="zh-CN" altLang="en-US"/>
              <a:t>多次</a:t>
            </a:r>
            <a:r>
              <a:rPr lang="en-US" altLang="zh-CN"/>
              <a:t> </a:t>
            </a:r>
            <a:r>
              <a:rPr lang="zh-CN" altLang="en-US"/>
              <a:t>运行</a:t>
            </a:r>
            <a:r>
              <a:rPr lang="en-US" altLang="zh-CN"/>
              <a:t>300ms+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165" y="2895600"/>
            <a:ext cx="6553200" cy="10668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7305" y="532511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MCU</a:t>
            </a:r>
            <a:r>
              <a:rPr lang="zh-CN" altLang="en-US"/>
              <a:t>没有文件系统。难以导出，所以只能选择把</a:t>
            </a:r>
            <a:r>
              <a:rPr lang="zh-CN" altLang="en-US"/>
              <a:t>记录选择直接</a:t>
            </a:r>
            <a:r>
              <a:rPr lang="zh-CN" altLang="en-US"/>
              <a:t>输出。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340" y="4130040"/>
            <a:ext cx="76771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sz="2220"/>
              <a:t>NPU</a:t>
            </a:r>
            <a:r>
              <a:rPr lang="zh-CN" altLang="en-US" sz="2220"/>
              <a:t>是无法意识到跑什么模型或者有没有</a:t>
            </a:r>
            <a:r>
              <a:rPr lang="en-US" altLang="zh-CN" sz="2220"/>
              <a:t>autoregression</a:t>
            </a:r>
            <a:r>
              <a:rPr lang="zh-CN" altLang="en-US" sz="2220"/>
              <a:t>的</a:t>
            </a:r>
            <a:endParaRPr lang="zh-CN" altLang="en-US" sz="222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</a:t>
            </a:r>
            <a:r>
              <a:rPr lang="en-US" altLang="zh-CN"/>
              <a:t>NPU</a:t>
            </a:r>
            <a:r>
              <a:rPr lang="zh-CN" altLang="en-US"/>
              <a:t>来说，看到的就是</a:t>
            </a:r>
            <a:r>
              <a:rPr lang="en-US" altLang="zh-CN"/>
              <a:t>Vela</a:t>
            </a:r>
            <a:r>
              <a:rPr lang="zh-CN" altLang="en-US"/>
              <a:t>编译生成的命令流，然后根据命令流进行</a:t>
            </a:r>
            <a:r>
              <a:rPr lang="zh-CN" altLang="en-US"/>
              <a:t>计算</a:t>
            </a:r>
            <a:endParaRPr lang="zh-CN" altLang="en-US"/>
          </a:p>
          <a:p>
            <a:r>
              <a:rPr lang="zh-CN" altLang="en-US"/>
              <a:t>运算的过程是把数据从</a:t>
            </a:r>
            <a:r>
              <a:rPr lang="en-US" altLang="zh-CN"/>
              <a:t>IFM</a:t>
            </a:r>
            <a:r>
              <a:rPr lang="zh-CN" altLang="en-US"/>
              <a:t>拷贝到</a:t>
            </a:r>
            <a:r>
              <a:rPr lang="en-US" altLang="zh-CN"/>
              <a:t>NPU</a:t>
            </a:r>
            <a:r>
              <a:rPr lang="zh-CN" altLang="en-US"/>
              <a:t>的</a:t>
            </a:r>
            <a:r>
              <a:rPr lang="en-US" altLang="zh-CN"/>
              <a:t>SRAM</a:t>
            </a:r>
            <a:r>
              <a:rPr lang="zh-CN" altLang="en-US"/>
              <a:t>里，然后用这个</a:t>
            </a:r>
            <a:r>
              <a:rPr lang="en-US" altLang="zh-CN"/>
              <a:t>SRAM</a:t>
            </a:r>
            <a:r>
              <a:rPr lang="zh-CN" altLang="en-US"/>
              <a:t>运算，运算结束再拷贝到</a:t>
            </a:r>
            <a:r>
              <a:rPr lang="en-US" altLang="zh-CN"/>
              <a:t>OF</a:t>
            </a:r>
            <a:r>
              <a:rPr lang="en-US" altLang="zh-CN"/>
              <a:t>M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实现的</a:t>
            </a:r>
            <a:r>
              <a:rPr lang="zh-CN" altLang="en-US"/>
              <a:t>问题：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或许可以参考</a:t>
            </a:r>
            <a:r>
              <a:rPr lang="en-US" altLang="zh-CN"/>
              <a:t>mllm</a:t>
            </a:r>
            <a:r>
              <a:rPr lang="zh-CN" altLang="en-US"/>
              <a:t>（核心代码</a:t>
            </a:r>
            <a:r>
              <a:rPr lang="en-US" altLang="zh-CN"/>
              <a:t>10k</a:t>
            </a:r>
            <a:r>
              <a:rPr lang="zh-CN" altLang="en-US"/>
              <a:t>行</a:t>
            </a:r>
            <a:r>
              <a:rPr lang="zh-CN" altLang="en-US"/>
              <a:t>左右）</a:t>
            </a:r>
            <a:endParaRPr lang="en-US" altLang="zh-CN"/>
          </a:p>
          <a:p>
            <a:pPr lvl="1"/>
            <a:r>
              <a:rPr lang="en-US" altLang="zh-CN"/>
              <a:t>NPU</a:t>
            </a:r>
            <a:r>
              <a:rPr lang="zh-CN" altLang="en-US"/>
              <a:t>的交互十分简单，直接把</a:t>
            </a:r>
            <a:r>
              <a:rPr lang="en-US" altLang="zh-CN"/>
              <a:t>Vela</a:t>
            </a:r>
            <a:r>
              <a:rPr lang="zh-CN" altLang="en-US"/>
              <a:t>生成的</a:t>
            </a:r>
            <a:r>
              <a:rPr lang="en-US" altLang="zh-CN"/>
              <a:t>cmd</a:t>
            </a:r>
            <a:r>
              <a:rPr lang="zh-CN" altLang="en-US"/>
              <a:t>流位置写到指定寄存器，然后把相关的</a:t>
            </a:r>
            <a:r>
              <a:rPr lang="en-US" altLang="zh-CN"/>
              <a:t>OFM</a:t>
            </a:r>
            <a:r>
              <a:rPr lang="zh-CN" altLang="en-US"/>
              <a:t>，</a:t>
            </a:r>
            <a:r>
              <a:rPr lang="en-US" altLang="zh-CN"/>
              <a:t>IFM</a:t>
            </a:r>
            <a:r>
              <a:rPr lang="zh-CN" altLang="en-US"/>
              <a:t>等数据指定好，就会自动进行运算。（</a:t>
            </a:r>
            <a:r>
              <a:rPr lang="en-US" altLang="zh-CN"/>
              <a:t>NPUM</a:t>
            </a:r>
            <a:r>
              <a:rPr lang="zh-CN" altLang="en-US"/>
              <a:t>核驱动</a:t>
            </a:r>
            <a:r>
              <a:rPr lang="en-US" altLang="zh-CN"/>
              <a:t>2k</a:t>
            </a:r>
            <a:r>
              <a:rPr lang="zh-CN" altLang="en-US"/>
              <a:t>行，</a:t>
            </a:r>
            <a:r>
              <a:rPr lang="en-US" altLang="zh-CN"/>
              <a:t>A</a:t>
            </a:r>
            <a:r>
              <a:rPr lang="zh-CN" altLang="en-US"/>
              <a:t>核</a:t>
            </a:r>
            <a:r>
              <a:rPr lang="en-US" altLang="zh-CN"/>
              <a:t>2K</a:t>
            </a:r>
            <a:r>
              <a:rPr lang="zh-CN" altLang="en-US"/>
              <a:t>行，</a:t>
            </a:r>
            <a:r>
              <a:rPr lang="en-US" altLang="zh-CN"/>
              <a:t>TFlite</a:t>
            </a:r>
            <a:r>
              <a:rPr lang="zh-CN" altLang="en-US"/>
              <a:t>的</a:t>
            </a:r>
            <a:r>
              <a:rPr lang="en-US" altLang="zh-CN"/>
              <a:t>delegate 2K</a:t>
            </a:r>
            <a:r>
              <a:rPr lang="zh-CN" altLang="en-US"/>
              <a:t>行，绝大多数代码都是在完成这几个构件相互的交互，真正写到</a:t>
            </a:r>
            <a:r>
              <a:rPr lang="en-US" altLang="zh-CN"/>
              <a:t>NPU</a:t>
            </a:r>
            <a:r>
              <a:rPr lang="zh-CN" altLang="en-US"/>
              <a:t>的就是</a:t>
            </a:r>
            <a:r>
              <a:rPr lang="en-US" altLang="zh-CN"/>
              <a:t>Vela</a:t>
            </a:r>
            <a:r>
              <a:rPr lang="zh-CN" altLang="en-US"/>
              <a:t>编译出来的</a:t>
            </a:r>
            <a:r>
              <a:rPr lang="en-US" altLang="zh-CN"/>
              <a:t>cmd</a:t>
            </a:r>
            <a:r>
              <a:rPr lang="zh-CN" altLang="en-US"/>
              <a:t>流和</a:t>
            </a:r>
            <a:r>
              <a:rPr lang="en-US" altLang="zh-CN"/>
              <a:t>vela</a:t>
            </a:r>
            <a:r>
              <a:rPr lang="zh-CN" altLang="en-US"/>
              <a:t>指定的</a:t>
            </a:r>
            <a:r>
              <a:rPr lang="en-US" altLang="zh-CN"/>
              <a:t>IFM</a:t>
            </a:r>
            <a:r>
              <a:rPr lang="zh-CN" altLang="en-US"/>
              <a:t>，</a:t>
            </a:r>
            <a:r>
              <a:rPr lang="en-US" altLang="zh-CN"/>
              <a:t>OFM</a:t>
            </a:r>
            <a:r>
              <a:rPr lang="zh-CN" altLang="en-US"/>
              <a:t>数据）</a:t>
            </a:r>
            <a:endParaRPr lang="zh-CN" altLang="en-US"/>
          </a:p>
          <a:p>
            <a:pPr lvl="1"/>
            <a:r>
              <a:rPr lang="en-US" altLang="zh-CN"/>
              <a:t>Vela</a:t>
            </a:r>
            <a:r>
              <a:rPr lang="zh-CN" altLang="en-US"/>
              <a:t>除了可以编译生成</a:t>
            </a:r>
            <a:r>
              <a:rPr lang="en-US" altLang="zh-CN"/>
              <a:t>TFlite</a:t>
            </a:r>
            <a:r>
              <a:rPr lang="zh-CN" altLang="en-US"/>
              <a:t>格式，还可以生成独立于</a:t>
            </a:r>
            <a:r>
              <a:rPr lang="en-US" altLang="zh-CN"/>
              <a:t>TFlite</a:t>
            </a:r>
            <a:r>
              <a:rPr lang="zh-CN" altLang="en-US"/>
              <a:t>格式的</a:t>
            </a:r>
            <a:r>
              <a:rPr lang="en-US" altLang="zh-CN"/>
              <a:t>RAW</a:t>
            </a:r>
            <a:r>
              <a:rPr lang="zh-CN" altLang="en-US"/>
              <a:t>格式。相当于只提供</a:t>
            </a:r>
            <a:r>
              <a:rPr lang="en-US" altLang="zh-CN"/>
              <a:t>NPU</a:t>
            </a:r>
            <a:r>
              <a:rPr lang="zh-CN" altLang="en-US"/>
              <a:t>加速的数据，比如</a:t>
            </a:r>
            <a:r>
              <a:rPr lang="en-US" altLang="zh-CN"/>
              <a:t>CMD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但是这样一来就变成了纯工程上的问题，即在</a:t>
            </a:r>
            <a:r>
              <a:rPr lang="en-US" altLang="zh-CN"/>
              <a:t>TrustZone</a:t>
            </a:r>
            <a:r>
              <a:rPr lang="zh-CN" altLang="en-US"/>
              <a:t>中实现一个</a:t>
            </a:r>
            <a:r>
              <a:rPr lang="en-US" altLang="zh-CN"/>
              <a:t>mllm/llama.cpp</a:t>
            </a:r>
            <a:r>
              <a:rPr lang="zh-CN" altLang="en-US"/>
              <a:t>类似的推理框架。</a:t>
            </a:r>
            <a:endParaRPr lang="zh-CN" altLang="en-US"/>
          </a:p>
          <a:p>
            <a:pPr lvl="0"/>
            <a:r>
              <a:rPr lang="en-US" altLang="zh-CN"/>
              <a:t>NPU</a:t>
            </a:r>
            <a:r>
              <a:rPr lang="zh-CN" altLang="en-US"/>
              <a:t>的录制与回放并不会减少代码</a:t>
            </a:r>
            <a:r>
              <a:rPr lang="zh-CN" altLang="en-US"/>
              <a:t>量</a:t>
            </a:r>
            <a:endParaRPr lang="zh-CN" altLang="en-US"/>
          </a:p>
          <a:p>
            <a:pPr lvl="1"/>
            <a:r>
              <a:rPr lang="zh-CN" altLang="en-US"/>
              <a:t>因为本身</a:t>
            </a:r>
            <a:r>
              <a:rPr lang="en-US" altLang="zh-CN"/>
              <a:t>NPU</a:t>
            </a:r>
            <a:r>
              <a:rPr lang="zh-CN" altLang="en-US"/>
              <a:t>的操作就是把</a:t>
            </a:r>
            <a:r>
              <a:rPr lang="en-US" altLang="zh-CN"/>
              <a:t>cmd</a:t>
            </a:r>
            <a:r>
              <a:rPr lang="zh-CN" altLang="en-US"/>
              <a:t>和相关的数据写到指定位置进行计算就可以了。涉及到的寄存器操作都是固定的。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8905" y="1567180"/>
            <a:ext cx="7240905" cy="47593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NPU</a:t>
            </a:r>
            <a:r>
              <a:rPr lang="zh-CN" altLang="en-US"/>
              <a:t>只能被</a:t>
            </a:r>
            <a:r>
              <a:rPr lang="en-US" altLang="zh-CN"/>
              <a:t>M</a:t>
            </a:r>
            <a:r>
              <a:rPr lang="zh-CN" altLang="en-US"/>
              <a:t>核读写，</a:t>
            </a:r>
            <a:r>
              <a:rPr lang="en-US" altLang="zh-CN"/>
              <a:t>A</a:t>
            </a:r>
            <a:r>
              <a:rPr lang="zh-CN" altLang="en-US"/>
              <a:t>核没有</a:t>
            </a:r>
            <a:r>
              <a:rPr lang="en-US" altLang="zh-CN"/>
              <a:t>MMIO</a:t>
            </a:r>
            <a:r>
              <a:rPr lang="zh-CN" altLang="en-US"/>
              <a:t>映射根本读写不了，所以必须要让</a:t>
            </a:r>
            <a:r>
              <a:rPr lang="en-US" altLang="zh-CN"/>
              <a:t>A</a:t>
            </a:r>
            <a:r>
              <a:rPr lang="zh-CN" altLang="en-US"/>
              <a:t>核与</a:t>
            </a:r>
            <a:r>
              <a:rPr lang="en-US" altLang="zh-CN"/>
              <a:t>M</a:t>
            </a:r>
            <a:r>
              <a:rPr lang="zh-CN" altLang="en-US"/>
              <a:t>核协同来完成整个推理</a:t>
            </a:r>
            <a:r>
              <a:rPr lang="zh-CN" altLang="en-US"/>
              <a:t>过程。</a:t>
            </a:r>
            <a:endParaRPr lang="zh-CN" altLang="en-US"/>
          </a:p>
          <a:p>
            <a:pPr lvl="1"/>
            <a:r>
              <a:rPr lang="en-US" altLang="zh-CN"/>
              <a:t>Linux</a:t>
            </a:r>
            <a:r>
              <a:rPr lang="zh-CN" altLang="en-US"/>
              <a:t>侧用的是</a:t>
            </a:r>
            <a:r>
              <a:rPr lang="en-US" altLang="zh-CN"/>
              <a:t>rpmsg</a:t>
            </a:r>
            <a:r>
              <a:rPr lang="zh-CN" altLang="en-US"/>
              <a:t>，可能到</a:t>
            </a:r>
            <a:r>
              <a:rPr lang="en-US" altLang="zh-CN"/>
              <a:t>TEE</a:t>
            </a:r>
            <a:r>
              <a:rPr lang="zh-CN" altLang="en-US"/>
              <a:t>里要用其它的来代替？</a:t>
            </a:r>
            <a:endParaRPr lang="zh-CN" altLang="en-US"/>
          </a:p>
          <a:p>
            <a:pPr lvl="2"/>
            <a:r>
              <a:rPr lang="en-US" altLang="zh-CN"/>
              <a:t>TEE</a:t>
            </a:r>
            <a:r>
              <a:rPr lang="zh-CN" altLang="en-US"/>
              <a:t>把数据加密</a:t>
            </a:r>
            <a:r>
              <a:rPr lang="en-US" altLang="zh-CN"/>
              <a:t>/</a:t>
            </a:r>
            <a:r>
              <a:rPr lang="zh-CN" altLang="en-US"/>
              <a:t>签名放到</a:t>
            </a:r>
            <a:r>
              <a:rPr lang="en-US" altLang="zh-CN"/>
              <a:t>REE</a:t>
            </a:r>
            <a:r>
              <a:rPr lang="zh-CN" altLang="en-US"/>
              <a:t>里，然后</a:t>
            </a:r>
            <a:r>
              <a:rPr lang="en-US" altLang="zh-CN"/>
              <a:t>REE rpmsg</a:t>
            </a:r>
            <a:r>
              <a:rPr lang="zh-CN" altLang="en-US"/>
              <a:t>到</a:t>
            </a:r>
            <a:r>
              <a:rPr lang="en-US" altLang="zh-CN"/>
              <a:t>M</a:t>
            </a:r>
            <a:r>
              <a:rPr lang="zh-CN" altLang="en-US"/>
              <a:t>核</a:t>
            </a:r>
            <a:endParaRPr lang="zh-CN" altLang="en-US"/>
          </a:p>
          <a:p>
            <a:pPr lvl="2"/>
            <a:r>
              <a:rPr lang="en-US" altLang="zh-CN"/>
              <a:t>TEE</a:t>
            </a:r>
            <a:r>
              <a:rPr lang="zh-CN" altLang="en-US"/>
              <a:t>直接与</a:t>
            </a:r>
            <a:r>
              <a:rPr lang="en-US" altLang="zh-CN"/>
              <a:t>M</a:t>
            </a:r>
            <a:r>
              <a:rPr lang="zh-CN" altLang="en-US"/>
              <a:t>核通过</a:t>
            </a:r>
            <a:r>
              <a:rPr lang="en-US" altLang="zh-CN"/>
              <a:t>Shared memory</a:t>
            </a:r>
            <a:r>
              <a:rPr lang="zh-CN" altLang="en-US"/>
              <a:t>交互。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0935" y="1289685"/>
            <a:ext cx="923226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0430" y="1221740"/>
            <a:ext cx="10384155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TEE Shie</a:t>
            </a:r>
            <a:r>
              <a:rPr lang="en-US" altLang="zh-CN"/>
              <a:t>lded Model </a:t>
            </a:r>
            <a:r>
              <a:rPr lang="en-US" altLang="zh-CN"/>
              <a:t>Partition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保护模型的</a:t>
            </a:r>
            <a:r>
              <a:rPr lang="en-US" altLang="zh-CN"/>
              <a:t>Confidentiality</a:t>
            </a:r>
            <a:r>
              <a:rPr lang="zh-CN" altLang="en-US"/>
              <a:t>和推理过程的</a:t>
            </a:r>
            <a:r>
              <a:rPr lang="en-US" altLang="zh-CN"/>
              <a:t>Integrity</a:t>
            </a:r>
            <a:r>
              <a:rPr lang="zh-CN" altLang="en-US"/>
              <a:t>（目标是把针对模型的攻击从</a:t>
            </a:r>
            <a:r>
              <a:rPr lang="en-US" altLang="zh-CN"/>
              <a:t>white box</a:t>
            </a:r>
            <a:r>
              <a:rPr lang="zh-CN" altLang="en-US"/>
              <a:t>降为</a:t>
            </a:r>
            <a:r>
              <a:rPr lang="en-US" altLang="zh-CN"/>
              <a:t>black box</a:t>
            </a:r>
            <a:r>
              <a:rPr lang="zh-CN" altLang="en-US"/>
              <a:t>以及推理过程不能被攻击者</a:t>
            </a:r>
            <a:r>
              <a:rPr lang="zh-CN" altLang="en-US"/>
              <a:t>篡改）</a:t>
            </a:r>
            <a:endParaRPr lang="en-US" altLang="zh-CN"/>
          </a:p>
          <a:p>
            <a:pPr lvl="1"/>
            <a:r>
              <a:rPr lang="zh-CN" altLang="en-US"/>
              <a:t>模型的参数</a:t>
            </a:r>
            <a:r>
              <a:rPr lang="zh-CN" altLang="en-US"/>
              <a:t>等可能被用户获取，训练模型的数据可能被</a:t>
            </a:r>
            <a:r>
              <a:rPr lang="zh-CN" altLang="en-US"/>
              <a:t>暴露</a:t>
            </a:r>
            <a:endParaRPr lang="zh-CN" altLang="en-US"/>
          </a:p>
          <a:p>
            <a:pPr lvl="2"/>
            <a:r>
              <a:rPr lang="en-US" altLang="zh-CN"/>
              <a:t>Model Stealing </a:t>
            </a:r>
            <a:r>
              <a:rPr lang="en-US" altLang="zh-CN"/>
              <a:t>Attack</a:t>
            </a:r>
            <a:endParaRPr lang="en-US" altLang="zh-CN"/>
          </a:p>
          <a:p>
            <a:pPr lvl="2"/>
            <a:r>
              <a:rPr lang="en-US" altLang="zh-CN"/>
              <a:t>Membership Inference </a:t>
            </a:r>
            <a:r>
              <a:rPr lang="en-US" altLang="zh-CN"/>
              <a:t>Attack</a:t>
            </a:r>
            <a:endParaRPr lang="en-US" altLang="zh-CN"/>
          </a:p>
          <a:p>
            <a:pPr lvl="1"/>
            <a:r>
              <a:rPr lang="zh-CN" altLang="en-US"/>
              <a:t>整个推理过程的</a:t>
            </a:r>
            <a:r>
              <a:rPr lang="en-US" altLang="zh-CN"/>
              <a:t>Integrity</a:t>
            </a:r>
            <a:r>
              <a:rPr lang="zh-CN" altLang="en-US"/>
              <a:t>可能被</a:t>
            </a:r>
            <a:r>
              <a:rPr lang="zh-CN" altLang="en-US"/>
              <a:t>破坏</a:t>
            </a:r>
            <a:endParaRPr lang="zh-CN" altLang="en-US"/>
          </a:p>
          <a:p>
            <a:pPr lvl="0"/>
            <a:r>
              <a:rPr lang="zh-CN" altLang="en-US"/>
              <a:t>为什么</a:t>
            </a:r>
            <a:r>
              <a:rPr lang="en-US" altLang="zh-CN"/>
              <a:t>Partition</a:t>
            </a:r>
            <a:r>
              <a:rPr lang="zh-CN" altLang="en-US"/>
              <a:t>到</a:t>
            </a:r>
            <a:r>
              <a:rPr lang="en-US" altLang="zh-CN"/>
              <a:t>CPU</a:t>
            </a:r>
            <a:endParaRPr lang="en-US" altLang="zh-CN"/>
          </a:p>
          <a:p>
            <a:pPr lvl="1"/>
            <a:r>
              <a:rPr lang="zh-CN" altLang="en-US"/>
              <a:t>可以利用</a:t>
            </a:r>
            <a:r>
              <a:rPr lang="en-US" altLang="zh-CN"/>
              <a:t>GPU</a:t>
            </a:r>
            <a:r>
              <a:rPr lang="zh-CN" altLang="en-US"/>
              <a:t>加速</a:t>
            </a:r>
            <a:endParaRPr lang="zh-CN" altLang="en-US"/>
          </a:p>
          <a:p>
            <a:pPr lvl="1"/>
            <a:r>
              <a:rPr lang="en-US" altLang="zh-CN"/>
              <a:t>mitigate memory problem</a:t>
            </a:r>
            <a:endParaRPr lang="zh-CN" altLang="en-US"/>
          </a:p>
          <a:p>
            <a:pPr lvl="0"/>
            <a:r>
              <a:rPr lang="zh-CN" altLang="en-US"/>
              <a:t>可能保护用户的输入和推理的输出的</a:t>
            </a:r>
            <a:r>
              <a:rPr lang="en-US" altLang="zh-CN"/>
              <a:t>confidentiality</a:t>
            </a:r>
            <a:r>
              <a:rPr lang="zh-CN" altLang="en-US"/>
              <a:t>不是很有</a:t>
            </a:r>
            <a:r>
              <a:rPr lang="zh-CN" altLang="en-US"/>
              <a:t>必要？</a:t>
            </a:r>
            <a:endParaRPr lang="zh-CN" altLang="en-US"/>
          </a:p>
          <a:p>
            <a:pPr lvl="1"/>
            <a:r>
              <a:rPr lang="zh-CN" altLang="en-US"/>
              <a:t>模型已经运行在端侧</a:t>
            </a:r>
            <a:r>
              <a:rPr lang="zh-CN" altLang="en-US"/>
              <a:t>了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6340" y="2337435"/>
            <a:ext cx="4959985" cy="21837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945" y="5454015"/>
            <a:ext cx="6095365" cy="13366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220"/>
              <a:t>把整个计算过程全划分到</a:t>
            </a:r>
            <a:r>
              <a:rPr lang="en-US" altLang="zh-CN" sz="2220"/>
              <a:t>TEE</a:t>
            </a:r>
            <a:r>
              <a:rPr lang="zh-CN" altLang="en-US" sz="2220"/>
              <a:t>里（让</a:t>
            </a:r>
            <a:r>
              <a:rPr lang="en-US" altLang="zh-CN" sz="2220"/>
              <a:t>TEE</a:t>
            </a:r>
            <a:r>
              <a:rPr lang="zh-CN" altLang="en-US" sz="2220"/>
              <a:t>使用加速器来加速）</a:t>
            </a:r>
            <a:endParaRPr lang="en-US" altLang="zh-CN" sz="222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p>
            <a:r>
              <a:rPr lang="zh-CN" altLang="en-US"/>
              <a:t>无需对放到</a:t>
            </a:r>
            <a:r>
              <a:rPr lang="en-US" altLang="zh-CN"/>
              <a:t>REE</a:t>
            </a:r>
            <a:r>
              <a:rPr lang="zh-CN" altLang="en-US"/>
              <a:t>的层进行</a:t>
            </a:r>
            <a:r>
              <a:rPr lang="zh-CN" altLang="en-US"/>
              <a:t>保护</a:t>
            </a:r>
            <a:endParaRPr lang="zh-CN" altLang="en-US"/>
          </a:p>
          <a:p>
            <a:pPr lvl="1"/>
            <a:r>
              <a:rPr lang="zh-CN" altLang="en-US"/>
              <a:t>无需进行</a:t>
            </a:r>
            <a:r>
              <a:rPr lang="en-US" altLang="zh-CN"/>
              <a:t>obfuscation</a:t>
            </a:r>
            <a:r>
              <a:rPr lang="zh-CN" altLang="en-US"/>
              <a:t>。</a:t>
            </a:r>
            <a:endParaRPr lang="zh-CN" altLang="en-US"/>
          </a:p>
          <a:p>
            <a:pPr lvl="2"/>
            <a:r>
              <a:rPr lang="zh-CN" altLang="en-US"/>
              <a:t>存在安全问题（</a:t>
            </a:r>
            <a:r>
              <a:rPr lang="en-US" altLang="zh-CN"/>
              <a:t>USENIX Security25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针对</a:t>
            </a:r>
            <a:r>
              <a:rPr lang="en-US" altLang="zh-CN"/>
              <a:t>INT8</a:t>
            </a:r>
            <a:r>
              <a:rPr lang="zh-CN" altLang="en-US"/>
              <a:t>量化的模型会导致溢出</a:t>
            </a:r>
            <a:r>
              <a:rPr lang="zh-CN" altLang="en-US"/>
              <a:t>问题</a:t>
            </a:r>
            <a:endParaRPr lang="zh-CN" altLang="en-US"/>
          </a:p>
          <a:p>
            <a:pPr lvl="2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无需使用</a:t>
            </a:r>
            <a:r>
              <a:rPr lang="en-US" altLang="zh-CN"/>
              <a:t>OTP</a:t>
            </a:r>
            <a:r>
              <a:rPr lang="zh-CN" altLang="en-US"/>
              <a:t>加密</a:t>
            </a:r>
            <a:endParaRPr lang="zh-CN" altLang="en-US"/>
          </a:p>
          <a:p>
            <a:pPr lvl="2"/>
            <a:r>
              <a:rPr lang="zh-CN" altLang="en-US"/>
              <a:t>耗时大（即使能</a:t>
            </a:r>
            <a:r>
              <a:rPr lang="en-US" altLang="zh-CN"/>
              <a:t>pre-compute</a:t>
            </a:r>
            <a:r>
              <a:rPr lang="zh-CN" altLang="en-US"/>
              <a:t>，本身的加解密很简单，就是一个</a:t>
            </a:r>
            <a:r>
              <a:rPr lang="en-US" altLang="zh-CN"/>
              <a:t>XOR</a:t>
            </a:r>
            <a:r>
              <a:rPr lang="zh-CN" altLang="en-US"/>
              <a:t>运算，但是计算密钥的时间很长（因为要真随机），而且模型的数据很大，需要的</a:t>
            </a:r>
            <a:r>
              <a:rPr lang="en-US" altLang="zh-CN"/>
              <a:t>OTP</a:t>
            </a:r>
            <a:r>
              <a:rPr lang="zh-CN" altLang="en-US"/>
              <a:t>也很长，同时</a:t>
            </a:r>
            <a:r>
              <a:rPr lang="en-US" altLang="zh-CN"/>
              <a:t>OTP</a:t>
            </a:r>
            <a:r>
              <a:rPr lang="zh-CN" altLang="en-US"/>
              <a:t>不能重复使用，运算量就更大了。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尤其是在</a:t>
            </a:r>
            <a:r>
              <a:rPr lang="en-US" altLang="zh-CN"/>
              <a:t>mobile/iot</a:t>
            </a:r>
            <a:r>
              <a:rPr lang="zh-CN" altLang="en-US"/>
              <a:t>上</a:t>
            </a:r>
            <a:endParaRPr lang="zh-CN" altLang="en-US"/>
          </a:p>
          <a:p>
            <a:pPr lvl="0"/>
            <a:r>
              <a:rPr lang="zh-CN" altLang="en-US"/>
              <a:t>省去了</a:t>
            </a:r>
            <a:r>
              <a:rPr lang="en-US" altLang="zh-CN"/>
              <a:t>communication</a:t>
            </a:r>
            <a:r>
              <a:rPr lang="zh-CN" altLang="en-US"/>
              <a:t>的</a:t>
            </a:r>
            <a:r>
              <a:rPr lang="en-US" altLang="zh-CN"/>
              <a:t>overh</a:t>
            </a:r>
            <a:r>
              <a:rPr lang="en-US" altLang="zh-CN"/>
              <a:t>ead</a:t>
            </a:r>
            <a:endParaRPr lang="en-US" altLang="zh-CN"/>
          </a:p>
          <a:p>
            <a:pPr lvl="1"/>
            <a:r>
              <a:rPr lang="en-US" altLang="zh-CN" sz="1600"/>
              <a:t>TEE</a:t>
            </a:r>
            <a:r>
              <a:rPr lang="zh-CN" altLang="en-US" sz="1600"/>
              <a:t>和</a:t>
            </a:r>
            <a:r>
              <a:rPr lang="en-US" altLang="zh-CN" sz="1600"/>
              <a:t>REE</a:t>
            </a:r>
            <a:r>
              <a:rPr lang="zh-CN" altLang="en-US" sz="1600"/>
              <a:t>直接交换数据涉及到加密解密和移动等操作</a:t>
            </a:r>
            <a:endParaRPr lang="zh-CN" altLang="en-US" sz="1600"/>
          </a:p>
          <a:p>
            <a:pPr lvl="1"/>
            <a:r>
              <a:rPr lang="zh-CN" altLang="en-US" sz="1600"/>
              <a:t>如何模型层面根据结构紧耦合优化</a:t>
            </a:r>
            <a:endParaRPr lang="zh-CN" altLang="en-US" sz="1600"/>
          </a:p>
          <a:p>
            <a:pPr lvl="2"/>
            <a:r>
              <a:rPr lang="zh-CN" altLang="en-US"/>
              <a:t>全量化某一层</a:t>
            </a:r>
            <a:endParaRPr lang="zh-CN" altLang="en-US"/>
          </a:p>
          <a:p>
            <a:pPr lvl="3"/>
            <a:r>
              <a:rPr lang="zh-CN" altLang="en-US" sz="1400"/>
              <a:t>其他层浮点运算</a:t>
            </a:r>
            <a:endParaRPr lang="zh-CN" altLang="en-US" sz="1400"/>
          </a:p>
          <a:p>
            <a:pPr lvl="3"/>
            <a:r>
              <a:rPr lang="zh-CN" altLang="en-US" sz="1400"/>
              <a:t>来支持</a:t>
            </a:r>
            <a:r>
              <a:rPr lang="en-US" altLang="zh-CN" sz="1400"/>
              <a:t>NPU/CPU</a:t>
            </a:r>
            <a:r>
              <a:rPr lang="zh-CN" altLang="en-US" sz="1400"/>
              <a:t>协同处理</a:t>
            </a:r>
            <a:endParaRPr lang="zh-CN" altLang="en-US" sz="1400"/>
          </a:p>
          <a:p>
            <a:pPr lvl="3"/>
            <a:r>
              <a:rPr lang="en-US" altLang="zh-CN"/>
              <a:t>NPU/GPU TEE </a:t>
            </a:r>
            <a:r>
              <a:rPr lang="zh-CN" altLang="en-US"/>
              <a:t>协同运行</a:t>
            </a:r>
            <a:endParaRPr lang="zh-CN" altLang="en-US"/>
          </a:p>
          <a:p>
            <a:pPr lvl="3"/>
            <a:r>
              <a:rPr lang="en-US" altLang="zh-CN"/>
              <a:t>KVcache for </a:t>
            </a:r>
            <a:r>
              <a:rPr lang="en-US" altLang="zh-CN"/>
              <a:t>NPU</a:t>
            </a:r>
            <a:endParaRPr lang="en-US" altLang="zh-CN"/>
          </a:p>
          <a:p>
            <a:pPr lvl="0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6520" y="2847340"/>
            <a:ext cx="6153150" cy="8953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835" y="2119630"/>
            <a:ext cx="5747385" cy="5264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sz="2465">
                <a:sym typeface="+mn-ea"/>
              </a:rPr>
              <a:t>把整个计算过程全划分到</a:t>
            </a:r>
            <a:r>
              <a:rPr lang="en-US" altLang="zh-CN" sz="2465">
                <a:sym typeface="+mn-ea"/>
              </a:rPr>
              <a:t>TEE</a:t>
            </a:r>
            <a:r>
              <a:rPr lang="zh-CN" altLang="en-US" sz="2465">
                <a:sym typeface="+mn-ea"/>
              </a:rPr>
              <a:t>里（让</a:t>
            </a:r>
            <a:r>
              <a:rPr lang="en-US" altLang="zh-CN" sz="2465">
                <a:sym typeface="+mn-ea"/>
              </a:rPr>
              <a:t>TEE</a:t>
            </a:r>
            <a:r>
              <a:rPr lang="zh-CN" altLang="en-US" sz="2465">
                <a:sym typeface="+mn-ea"/>
              </a:rPr>
              <a:t>使用加速器来加速）</a:t>
            </a:r>
            <a:endParaRPr lang="zh-CN" altLang="en-US" sz="2465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zh-CN" altLang="en-US" sz="1800">
                <a:sym typeface="+mn-ea"/>
              </a:rPr>
              <a:t>有效防止针对</a:t>
            </a:r>
            <a:r>
              <a:rPr lang="en-US" altLang="zh-CN" sz="1800">
                <a:sym typeface="+mn-ea"/>
              </a:rPr>
              <a:t>REE</a:t>
            </a:r>
            <a:r>
              <a:rPr lang="zh-CN" altLang="en-US" sz="1800">
                <a:sym typeface="+mn-ea"/>
              </a:rPr>
              <a:t>的已知和未知攻击</a:t>
            </a:r>
            <a:endParaRPr lang="zh-CN" altLang="en-US" sz="1800"/>
          </a:p>
          <a:p>
            <a:pPr lvl="1"/>
            <a:r>
              <a:rPr lang="zh-CN" altLang="en-US" sz="1800">
                <a:sym typeface="+mn-ea"/>
              </a:rPr>
              <a:t>最开始的研究都是假设攻击者对模型本身一无所知（比如</a:t>
            </a:r>
            <a:r>
              <a:rPr lang="en-US" altLang="zh-CN" sz="1800">
                <a:sym typeface="+mn-ea"/>
              </a:rPr>
              <a:t>DarkneTZ</a:t>
            </a:r>
            <a:r>
              <a:rPr lang="zh-CN" altLang="en-US" sz="1800">
                <a:sym typeface="+mn-ea"/>
              </a:rPr>
              <a:t>），所以它们针对</a:t>
            </a:r>
            <a:r>
              <a:rPr lang="en-US" altLang="zh-CN" sz="1800">
                <a:sym typeface="+mn-ea"/>
              </a:rPr>
              <a:t>MS</a:t>
            </a:r>
            <a:r>
              <a:rPr lang="zh-CN" altLang="en-US" sz="1800">
                <a:sym typeface="+mn-ea"/>
              </a:rPr>
              <a:t>和</a:t>
            </a:r>
            <a:r>
              <a:rPr lang="en-US" altLang="zh-CN" sz="1800">
                <a:sym typeface="+mn-ea"/>
              </a:rPr>
              <a:t>MIA</a:t>
            </a:r>
            <a:r>
              <a:rPr lang="zh-CN" altLang="en-US" sz="1800">
                <a:sym typeface="+mn-ea"/>
              </a:rPr>
              <a:t>的防御是有效的。最近两年开始假设攻击者知道</a:t>
            </a:r>
            <a:r>
              <a:rPr lang="en-US" altLang="zh-CN" sz="1800">
                <a:sym typeface="+mn-ea"/>
              </a:rPr>
              <a:t>pre-train</a:t>
            </a:r>
            <a:r>
              <a:rPr lang="zh-CN" altLang="en-US" sz="1800">
                <a:sym typeface="+mn-ea"/>
              </a:rPr>
              <a:t>的模型，可以根据</a:t>
            </a:r>
            <a:r>
              <a:rPr lang="en-US" altLang="zh-CN" sz="1800">
                <a:sym typeface="+mn-ea"/>
              </a:rPr>
              <a:t>pre-train</a:t>
            </a:r>
            <a:r>
              <a:rPr lang="zh-CN" altLang="en-US" sz="1800">
                <a:sym typeface="+mn-ea"/>
              </a:rPr>
              <a:t>模型与</a:t>
            </a:r>
            <a:r>
              <a:rPr lang="en-US" altLang="zh-CN" sz="1800">
                <a:sym typeface="+mn-ea"/>
              </a:rPr>
              <a:t>victim</a:t>
            </a:r>
            <a:r>
              <a:rPr lang="zh-CN" altLang="en-US" sz="1800">
                <a:sym typeface="+mn-ea"/>
              </a:rPr>
              <a:t>模型的相似性来进行攻击，之前的防御方法全部失效。</a:t>
            </a:r>
            <a:endParaRPr lang="zh-CN" altLang="en-US" sz="1800">
              <a:sym typeface="+mn-ea"/>
            </a:endParaRPr>
          </a:p>
          <a:p>
            <a:pPr lvl="1"/>
            <a:r>
              <a:rPr lang="zh-CN" altLang="en-US" sz="1800"/>
              <a:t>针对</a:t>
            </a:r>
            <a:r>
              <a:rPr lang="en-US" altLang="zh-CN" sz="1800"/>
              <a:t>REE</a:t>
            </a:r>
            <a:r>
              <a:rPr lang="zh-CN" altLang="en-US" sz="1800"/>
              <a:t>的低复杂度</a:t>
            </a:r>
            <a:r>
              <a:rPr lang="en-US" altLang="zh-CN" sz="1800"/>
              <a:t>obfuscation</a:t>
            </a:r>
            <a:r>
              <a:rPr lang="zh-CN" altLang="en-US" sz="1800"/>
              <a:t>容易被攻击（比如暴露方向然后被</a:t>
            </a:r>
            <a:r>
              <a:rPr lang="zh-CN" altLang="en-US" sz="1800"/>
              <a:t>还原）</a:t>
            </a:r>
            <a:endParaRPr lang="zh-CN" altLang="en-US" sz="1800"/>
          </a:p>
          <a:p>
            <a:pPr lvl="1"/>
            <a:r>
              <a:rPr lang="zh-CN" altLang="en-US" sz="1800"/>
              <a:t>复杂度高的</a:t>
            </a:r>
            <a:r>
              <a:rPr lang="en-US" altLang="zh-CN" sz="1800"/>
              <a:t>obfuscation</a:t>
            </a:r>
            <a:r>
              <a:rPr lang="zh-CN" altLang="en-US" sz="1800"/>
              <a:t>会大大降低推理速度</a:t>
            </a:r>
            <a:endParaRPr lang="zh-CN" altLang="en-US" sz="1800"/>
          </a:p>
          <a:p>
            <a:pPr lvl="2"/>
            <a:r>
              <a:rPr lang="zh-CN" altLang="en-US" sz="1800"/>
              <a:t>会和推理本身的时间</a:t>
            </a:r>
            <a:r>
              <a:rPr lang="zh-CN" altLang="en-US" sz="1800"/>
              <a:t>差不多</a:t>
            </a:r>
            <a:endParaRPr lang="zh-CN" altLang="en-US" sz="1800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9590" y="252730"/>
            <a:ext cx="8317230" cy="6083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02410" y="196215"/>
            <a:ext cx="8868410" cy="646557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3261</Words>
  <Application>WPS 演示</Application>
  <PresentationFormat>宽屏</PresentationFormat>
  <Paragraphs>171</Paragraphs>
  <Slides>24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6.26</vt:lpstr>
      <vt:lpstr>TEE Shileded Model Partition</vt:lpstr>
      <vt:lpstr>PowerPoint 演示文稿</vt:lpstr>
      <vt:lpstr>PowerPoint 演示文稿</vt:lpstr>
      <vt:lpstr>TEE Shielded Model Partition</vt:lpstr>
      <vt:lpstr>把整个计算过程全划分到TEE里（让TEE使用加速器来加速）</vt:lpstr>
      <vt:lpstr>把整个计算过程全划分到TEE里（让TEE使用加速器来加速）</vt:lpstr>
      <vt:lpstr>PowerPoint 演示文稿</vt:lpstr>
      <vt:lpstr>PowerPoint 演示文稿</vt:lpstr>
      <vt:lpstr>把整个计算过程全划分到TEE里（让TEE使用加速器来加速）</vt:lpstr>
      <vt:lpstr>baseline</vt:lpstr>
      <vt:lpstr>challenge</vt:lpstr>
      <vt:lpstr>Vela编译器问题：算子不支持</vt:lpstr>
      <vt:lpstr>Vela编译器问题：算子不支持</vt:lpstr>
      <vt:lpstr>Vela编译器编译量化后的GPT2</vt:lpstr>
      <vt:lpstr>手动量化GPT2</vt:lpstr>
      <vt:lpstr>尝试使用量化后的GPT2模型：</vt:lpstr>
      <vt:lpstr>Vela编译的过程</vt:lpstr>
      <vt:lpstr>模型推理过程</vt:lpstr>
      <vt:lpstr>在开发板上跑量化Vela编译后的GPT2（只跑一次，不循环生成token）</vt:lpstr>
      <vt:lpstr>NPU是无法意识到跑什么模型或者有没有autoregression的</vt:lpstr>
      <vt:lpstr>实现的问题：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311</cp:revision>
  <dcterms:created xsi:type="dcterms:W3CDTF">2019-06-19T02:08:00Z</dcterms:created>
  <dcterms:modified xsi:type="dcterms:W3CDTF">2025-06-26T12:33:22Z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C6D783111C8744DD9BF4A077C188DBB6_11</vt:lpwstr>
  </property>
</Properties>
</file>