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57" r:id="rId4"/>
    <p:sldId id="263" r:id="rId5"/>
    <p:sldId id="259" r:id="rId6"/>
    <p:sldId id="261" r:id="rId7"/>
    <p:sldId id="262" r:id="rId8"/>
    <p:sldId id="265" r:id="rId9"/>
    <p:sldId id="260" r:id="rId10"/>
    <p:sldId id="266" r:id="rId11"/>
    <p:sldId id="258" r:id="rId12"/>
    <p:sldId id="264" r:id="rId14"/>
    <p:sldId id="269" r:id="rId15"/>
    <p:sldId id="273" r:id="rId16"/>
    <p:sldId id="270" r:id="rId17"/>
    <p:sldId id="272" r:id="rId18"/>
    <p:sldId id="271" r:id="rId19"/>
    <p:sldId id="274" r:id="rId20"/>
    <p:sldId id="276" r:id="rId21"/>
    <p:sldId id="26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4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96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tags" Target="../tags/tag95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99.xml"/><Relationship Id="rId4" Type="http://schemas.openxmlformats.org/officeDocument/2006/relationships/image" Target="../media/image18.png"/><Relationship Id="rId3" Type="http://schemas.openxmlformats.org/officeDocument/2006/relationships/tags" Target="../tags/tag98.xml"/><Relationship Id="rId2" Type="http://schemas.openxmlformats.org/officeDocument/2006/relationships/image" Target="../media/image17.png"/><Relationship Id="rId1" Type="http://schemas.openxmlformats.org/officeDocument/2006/relationships/tags" Target="../tags/tag97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2.xml"/><Relationship Id="rId3" Type="http://schemas.openxmlformats.org/officeDocument/2006/relationships/image" Target="../media/image19.png"/><Relationship Id="rId2" Type="http://schemas.openxmlformats.org/officeDocument/2006/relationships/tags" Target="../tags/tag101.xml"/><Relationship Id="rId1" Type="http://schemas.openxmlformats.org/officeDocument/2006/relationships/tags" Target="../tags/tag100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5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tags" Target="../tags/tag104.xml"/><Relationship Id="rId1" Type="http://schemas.openxmlformats.org/officeDocument/2006/relationships/tags" Target="../tags/tag103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8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tags" Target="../tags/tag107.xml"/><Relationship Id="rId1" Type="http://schemas.openxmlformats.org/officeDocument/2006/relationships/tags" Target="../tags/tag106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tags" Target="../tags/tag109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tags" Target="../tags/tag11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7.xml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3.png"/><Relationship Id="rId1" Type="http://schemas.openxmlformats.org/officeDocument/2006/relationships/tags" Target="../tags/tag68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5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8.xml"/><Relationship Id="rId3" Type="http://schemas.openxmlformats.org/officeDocument/2006/relationships/image" Target="../media/image8.png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0.xml"/><Relationship Id="rId2" Type="http://schemas.openxmlformats.org/officeDocument/2006/relationships/image" Target="../media/image9.png"/><Relationship Id="rId1" Type="http://schemas.openxmlformats.org/officeDocument/2006/relationships/tags" Target="../tags/tag79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83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tags" Target="../tags/tag82.xml"/><Relationship Id="rId1" Type="http://schemas.openxmlformats.org/officeDocument/2006/relationships/tags" Target="../tags/tag8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5.xml"/><Relationship Id="rId2" Type="http://schemas.openxmlformats.org/officeDocument/2006/relationships/image" Target="../media/image12.png"/><Relationship Id="rId1" Type="http://schemas.openxmlformats.org/officeDocument/2006/relationships/tags" Target="../tags/tag8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7.31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Scheduling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i.MX93</a:t>
            </a:r>
            <a:r>
              <a:rPr lang="zh-CN" altLang="en-US"/>
              <a:t>的</a:t>
            </a:r>
            <a:r>
              <a:rPr lang="en-US" altLang="zh-CN"/>
              <a:t>TFlite</a:t>
            </a:r>
            <a:r>
              <a:rPr lang="zh-CN" altLang="en-US"/>
              <a:t>推理是在哪里做</a:t>
            </a:r>
            <a:r>
              <a:rPr lang="en-US" altLang="zh-CN"/>
              <a:t>Scheduling</a:t>
            </a:r>
            <a:r>
              <a:rPr lang="zh-CN" altLang="en-US"/>
              <a:t>的？</a:t>
            </a:r>
            <a:endParaRPr lang="zh-CN" altLang="en-US"/>
          </a:p>
          <a:p>
            <a:pPr lvl="1"/>
            <a:r>
              <a:rPr lang="en-US" altLang="zh-CN"/>
              <a:t>Vela</a:t>
            </a:r>
            <a:r>
              <a:rPr lang="zh-CN" altLang="en-US"/>
              <a:t>编译期</a:t>
            </a:r>
            <a:endParaRPr lang="en-US" altLang="zh-CN"/>
          </a:p>
          <a:p>
            <a:pPr lvl="2"/>
            <a:r>
              <a:rPr lang="zh-CN" altLang="en-US"/>
              <a:t>对算子进行重排，同时指明哪些算子在</a:t>
            </a:r>
            <a:r>
              <a:rPr lang="en-US" altLang="zh-CN"/>
              <a:t>NPU</a:t>
            </a:r>
            <a:r>
              <a:rPr lang="zh-CN" altLang="en-US"/>
              <a:t>，哪些算子在</a:t>
            </a:r>
            <a:r>
              <a:rPr lang="en-US" altLang="zh-CN"/>
              <a:t>CPU</a:t>
            </a:r>
            <a:r>
              <a:rPr lang="zh-CN" altLang="en-US"/>
              <a:t>。</a:t>
            </a:r>
            <a:endParaRPr lang="zh-CN" altLang="en-US"/>
          </a:p>
          <a:p>
            <a:pPr lvl="1"/>
            <a:r>
              <a:rPr lang="en-US" altLang="zh-CN"/>
              <a:t>Delegate </a:t>
            </a:r>
            <a:endParaRPr lang="en-US" altLang="zh-CN"/>
          </a:p>
          <a:p>
            <a:pPr lvl="2"/>
            <a:r>
              <a:rPr lang="zh-CN" altLang="en-US"/>
              <a:t>因为</a:t>
            </a:r>
            <a:r>
              <a:rPr lang="en-US" altLang="zh-CN"/>
              <a:t>CNN</a:t>
            </a:r>
            <a:r>
              <a:rPr lang="zh-CN" altLang="en-US"/>
              <a:t>的输入取决于前一层的输出，所以在</a:t>
            </a:r>
            <a:r>
              <a:rPr lang="en-US" altLang="zh-CN"/>
              <a:t>TFlite</a:t>
            </a:r>
            <a:r>
              <a:rPr lang="zh-CN" altLang="en-US"/>
              <a:t>上的调度是同步</a:t>
            </a:r>
            <a:r>
              <a:rPr lang="zh-CN" altLang="en-US"/>
              <a:t>＋串行的。在</a:t>
            </a:r>
            <a:r>
              <a:rPr lang="en-US" altLang="zh-CN"/>
              <a:t>NPU</a:t>
            </a:r>
            <a:r>
              <a:rPr lang="zh-CN" altLang="en-US"/>
              <a:t>执行完然后通知</a:t>
            </a:r>
            <a:r>
              <a:rPr lang="en-US" altLang="zh-CN"/>
              <a:t>CPU</a:t>
            </a:r>
            <a:r>
              <a:rPr lang="zh-CN" altLang="en-US"/>
              <a:t>执行下一层或者</a:t>
            </a:r>
            <a:r>
              <a:rPr lang="en-US" altLang="zh-CN"/>
              <a:t>CPU</a:t>
            </a:r>
            <a:r>
              <a:rPr lang="zh-CN" altLang="en-US"/>
              <a:t>执行完通知</a:t>
            </a:r>
            <a:r>
              <a:rPr lang="en-US" altLang="zh-CN"/>
              <a:t>NPU</a:t>
            </a:r>
            <a:r>
              <a:rPr lang="zh-CN" altLang="en-US"/>
              <a:t>执行</a:t>
            </a:r>
            <a:r>
              <a:rPr lang="zh-CN" altLang="en-US"/>
              <a:t>下一层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02945" y="4424045"/>
            <a:ext cx="10720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</a:t>
            </a:r>
            <a:r>
              <a:rPr lang="en-US" altLang="zh-CN"/>
              <a:t>i.MX93</a:t>
            </a:r>
            <a:r>
              <a:rPr lang="zh-CN" altLang="en-US"/>
              <a:t>上，调度很直接，因为整个</a:t>
            </a:r>
            <a:r>
              <a:rPr lang="en-US" altLang="zh-CN"/>
              <a:t>SoC</a:t>
            </a:r>
            <a:r>
              <a:rPr lang="zh-CN" altLang="en-US"/>
              <a:t>涉及到推理的内存地址对于</a:t>
            </a:r>
            <a:r>
              <a:rPr lang="en-US" altLang="zh-CN"/>
              <a:t>A</a:t>
            </a:r>
            <a:r>
              <a:rPr lang="zh-CN" altLang="en-US"/>
              <a:t>核</a:t>
            </a:r>
            <a:r>
              <a:rPr lang="en-US" altLang="zh-CN"/>
              <a:t>M</a:t>
            </a:r>
            <a:r>
              <a:rPr lang="zh-CN" altLang="en-US"/>
              <a:t>核</a:t>
            </a:r>
            <a:r>
              <a:rPr lang="en-US" altLang="zh-CN"/>
              <a:t>NPU</a:t>
            </a:r>
            <a:r>
              <a:rPr lang="zh-CN" altLang="en-US"/>
              <a:t>都是共享的，并不涉及到地址的搬运。只需要做同步</a:t>
            </a:r>
            <a:r>
              <a:rPr lang="zh-CN" altLang="en-US"/>
              <a:t>＋串行</a:t>
            </a:r>
            <a:r>
              <a:rPr lang="zh-CN" altLang="en-US"/>
              <a:t>计算就</a:t>
            </a:r>
            <a:r>
              <a:rPr lang="zh-CN" altLang="en-US"/>
              <a:t>可以了。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r>
              <a:rPr lang="zh-CN" altLang="en-US"/>
              <a:t>几篇研究</a:t>
            </a:r>
            <a:r>
              <a:rPr lang="en-US" altLang="zh-CN"/>
              <a:t>SoC</a:t>
            </a:r>
            <a:r>
              <a:rPr lang="zh-CN" altLang="en-US"/>
              <a:t>上处理器调度的</a:t>
            </a:r>
            <a:r>
              <a:rPr lang="en-US" altLang="zh-CN"/>
              <a:t>Paper</a:t>
            </a:r>
            <a:r>
              <a:rPr lang="zh-CN" altLang="en-US"/>
              <a:t>在研究</a:t>
            </a:r>
            <a:r>
              <a:rPr lang="zh-CN" altLang="en-US"/>
              <a:t>什么？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mllm NPU</a:t>
            </a:r>
            <a:r>
              <a:rPr lang="zh-CN" altLang="en-US"/>
              <a:t>（</a:t>
            </a:r>
            <a:r>
              <a:rPr lang="en-US" altLang="zh-CN"/>
              <a:t>ASPLOS25</a:t>
            </a:r>
            <a:r>
              <a:rPr lang="zh-CN" altLang="en-US"/>
              <a:t>）：</a:t>
            </a:r>
            <a:r>
              <a:rPr lang="en-US" altLang="zh-CN"/>
              <a:t>NPU CPU Scheduling for </a:t>
            </a:r>
            <a:r>
              <a:rPr lang="en-US" altLang="zh-CN"/>
              <a:t>on-device LLM</a:t>
            </a:r>
            <a:endParaRPr lang="zh-CN" altLang="en-US"/>
          </a:p>
          <a:p>
            <a:r>
              <a:rPr lang="en-US" altLang="zh-CN"/>
              <a:t>HeteroLLM</a:t>
            </a:r>
            <a:r>
              <a:rPr lang="zh-CN" altLang="en-US"/>
              <a:t>（</a:t>
            </a:r>
            <a:r>
              <a:rPr lang="en-US" altLang="zh-CN"/>
              <a:t>SOSP25</a:t>
            </a:r>
            <a:r>
              <a:rPr lang="zh-CN" altLang="en-US"/>
              <a:t>）：</a:t>
            </a:r>
            <a:r>
              <a:rPr lang="en-US" altLang="zh-CN"/>
              <a:t>NPU GPU Scheduling for on-device LLM</a:t>
            </a:r>
            <a:endParaRPr lang="zh-CN" altLang="en-US"/>
          </a:p>
          <a:p>
            <a:r>
              <a:rPr lang="en-US" altLang="zh-CN"/>
              <a:t>ARIA</a:t>
            </a:r>
            <a:r>
              <a:rPr lang="zh-CN" altLang="en-US"/>
              <a:t>（</a:t>
            </a:r>
            <a:r>
              <a:rPr lang="en-US" altLang="zh-CN"/>
              <a:t>MobiSys25 Best Paper Award</a:t>
            </a:r>
            <a:r>
              <a:rPr lang="zh-CN" altLang="en-US"/>
              <a:t>）</a:t>
            </a:r>
            <a:r>
              <a:rPr lang="en-US" altLang="zh-CN"/>
              <a:t>GPU NPU Scheduling </a:t>
            </a:r>
            <a:r>
              <a:rPr lang="en-US" altLang="zh-CN"/>
              <a:t>for Mobile AR applicaions(ViTs/VFM) </a:t>
            </a:r>
            <a:endParaRPr lang="en-US" altLang="zh-CN"/>
          </a:p>
          <a:p>
            <a:r>
              <a:rPr lang="en-US" altLang="zh-CN"/>
              <a:t>Band</a:t>
            </a:r>
            <a:r>
              <a:rPr lang="zh-CN" altLang="en-US"/>
              <a:t>（</a:t>
            </a:r>
            <a:r>
              <a:rPr lang="en-US" altLang="zh-CN"/>
              <a:t>MobiSys22</a:t>
            </a:r>
            <a:r>
              <a:rPr lang="zh-CN" altLang="en-US"/>
              <a:t>）</a:t>
            </a:r>
            <a:r>
              <a:rPr lang="en-US" altLang="zh-CN"/>
              <a:t>NPU/GPU/CPU/DSP Scheduling for </a:t>
            </a:r>
            <a:r>
              <a:rPr lang="en-US" altLang="zh-CN"/>
              <a:t>CNN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r>
              <a:rPr lang="en-US" altLang="zh-CN" sz="2220">
                <a:sym typeface="+mn-ea"/>
              </a:rPr>
              <a:t>mllm NPU</a:t>
            </a:r>
            <a:r>
              <a:rPr lang="zh-CN" altLang="en-US" sz="2220">
                <a:sym typeface="+mn-ea"/>
              </a:rPr>
              <a:t>（</a:t>
            </a:r>
            <a:r>
              <a:rPr lang="en-US" altLang="zh-CN" sz="2220">
                <a:sym typeface="+mn-ea"/>
              </a:rPr>
              <a:t>ASPLOS25</a:t>
            </a:r>
            <a:r>
              <a:rPr lang="zh-CN" altLang="en-US" sz="2220">
                <a:sym typeface="+mn-ea"/>
              </a:rPr>
              <a:t>）：</a:t>
            </a:r>
            <a:r>
              <a:rPr lang="en-US" altLang="zh-CN" sz="2220">
                <a:sym typeface="+mn-ea"/>
              </a:rPr>
              <a:t>NPU CPU Scheduling for on-device LLM</a:t>
            </a:r>
            <a:endParaRPr lang="zh-CN" altLang="en-US" sz="222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49225" y="1490345"/>
            <a:ext cx="5411470" cy="4759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895" y="2272030"/>
            <a:ext cx="5686425" cy="319532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8440" y="581025"/>
            <a:ext cx="5321300" cy="37680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605" y="702310"/>
            <a:ext cx="6473825" cy="377126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53795" y="1313815"/>
            <a:ext cx="9748520" cy="4759325"/>
          </a:xfrm>
          <a:prstGeom prst="rect">
            <a:avLst/>
          </a:prstGeom>
        </p:spPr>
      </p:pic>
      <p:sp>
        <p:nvSpPr>
          <p:cNvPr id="3" name="标题 2"/>
          <p:cNvSpPr/>
          <p:nvPr>
            <p:ph type="title"/>
            <p:custDataLst>
              <p:tags r:id="rId3"/>
            </p:custDataLst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" y="273050"/>
            <a:ext cx="11621770" cy="104076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r>
              <a:rPr lang="en-US" altLang="zh-CN" sz="2220">
                <a:sym typeface="+mn-ea"/>
              </a:rPr>
              <a:t>HeteroLLM</a:t>
            </a:r>
            <a:r>
              <a:rPr lang="zh-CN" altLang="en-US" sz="2220">
                <a:sym typeface="+mn-ea"/>
              </a:rPr>
              <a:t>（</a:t>
            </a:r>
            <a:r>
              <a:rPr lang="en-US" altLang="zh-CN" sz="2220">
                <a:sym typeface="+mn-ea"/>
              </a:rPr>
              <a:t>SOSP25</a:t>
            </a:r>
            <a:r>
              <a:rPr lang="zh-CN" altLang="en-US" sz="2220">
                <a:sym typeface="+mn-ea"/>
              </a:rPr>
              <a:t>）：</a:t>
            </a:r>
            <a:r>
              <a:rPr lang="en-US" altLang="zh-CN" sz="2220">
                <a:sym typeface="+mn-ea"/>
              </a:rPr>
              <a:t>NPU GPU Scheduling for on-device LLM</a:t>
            </a:r>
            <a:endParaRPr lang="zh-CN" altLang="en-US" sz="222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800985" y="1717040"/>
            <a:ext cx="6372225" cy="41338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r>
              <a:rPr lang="en-US" altLang="zh-CN" sz="2220">
                <a:sym typeface="+mn-ea"/>
              </a:rPr>
              <a:t>ARIA</a:t>
            </a:r>
            <a:r>
              <a:rPr lang="zh-CN" altLang="en-US" sz="2220">
                <a:sym typeface="+mn-ea"/>
              </a:rPr>
              <a:t>（</a:t>
            </a:r>
            <a:r>
              <a:rPr lang="en-US" altLang="zh-CN" sz="2220">
                <a:sym typeface="+mn-ea"/>
              </a:rPr>
              <a:t>MobiSys25 Best Paper Award</a:t>
            </a:r>
            <a:r>
              <a:rPr lang="zh-CN" altLang="en-US" sz="2220">
                <a:sym typeface="+mn-ea"/>
              </a:rPr>
              <a:t>）</a:t>
            </a:r>
            <a:r>
              <a:rPr lang="en-US" altLang="zh-CN" sz="2220">
                <a:sym typeface="+mn-ea"/>
              </a:rPr>
              <a:t>GPU NPU Scheduling for Mobile AR applicaions(ViTs/VFM)</a:t>
            </a:r>
            <a:r>
              <a:rPr lang="en-US" altLang="zh-CN">
                <a:sym typeface="+mn-ea"/>
              </a:rPr>
              <a:t> 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894965" y="1490345"/>
            <a:ext cx="6394450" cy="4759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30" y="184785"/>
            <a:ext cx="10744835" cy="112903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DNN</a:t>
            </a:r>
            <a:r>
              <a:rPr lang="zh-CN" altLang="en-US"/>
              <a:t>调度相关论文</a:t>
            </a:r>
            <a:r>
              <a:rPr lang="en-US" altLang="zh-CN"/>
              <a:t>(MobiSys 22)</a:t>
            </a:r>
            <a:r>
              <a:rPr lang="zh-CN" altLang="en-US"/>
              <a:t>：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11505" y="1907540"/>
            <a:ext cx="6008370" cy="18478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410" y="1313815"/>
            <a:ext cx="4855845" cy="52393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54685" y="450088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针对同时运行的多个</a:t>
            </a:r>
            <a:r>
              <a:rPr lang="en-US" altLang="zh-CN"/>
              <a:t>CNN</a:t>
            </a:r>
            <a:r>
              <a:rPr lang="zh-CN" altLang="en-US"/>
              <a:t>进行细粒度（</a:t>
            </a:r>
            <a:r>
              <a:rPr lang="en-US" altLang="zh-CN"/>
              <a:t>Subgraph level</a:t>
            </a:r>
            <a:r>
              <a:rPr lang="zh-CN" altLang="en-US"/>
              <a:t>）调度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CNN Layer level</a:t>
            </a:r>
            <a:r>
              <a:rPr lang="zh-CN" altLang="en-US"/>
              <a:t>并行</a:t>
            </a:r>
            <a:r>
              <a:rPr lang="zh-CN" altLang="en-US"/>
              <a:t>化：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TFLite</a:t>
            </a:r>
            <a:r>
              <a:rPr lang="zh-CN" altLang="en-US"/>
              <a:t>默认</a:t>
            </a:r>
            <a:r>
              <a:rPr lang="en-US" altLang="zh-CN"/>
              <a:t>CNN</a:t>
            </a:r>
            <a:r>
              <a:rPr lang="zh-CN" altLang="en-US"/>
              <a:t>模型是单线程串行运算</a:t>
            </a:r>
            <a:r>
              <a:rPr lang="zh-CN" altLang="en-US"/>
              <a:t>的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层间并行要开多个线程然后手动</a:t>
            </a:r>
            <a:r>
              <a:rPr lang="en-US" altLang="zh-CN">
                <a:sym typeface="+mn-ea"/>
              </a:rPr>
              <a:t>Sync</a:t>
            </a:r>
            <a:endParaRPr lang="en-US" altLang="zh-CN"/>
          </a:p>
          <a:p>
            <a:endParaRPr lang="zh-CN" altLang="en-US"/>
          </a:p>
          <a:p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Scalability: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能否在不改动</a:t>
            </a:r>
            <a:r>
              <a:rPr lang="en-US" altLang="zh-CN"/>
              <a:t>firmware</a:t>
            </a:r>
            <a:r>
              <a:rPr lang="zh-CN" altLang="en-US"/>
              <a:t>的情况下在</a:t>
            </a:r>
            <a:r>
              <a:rPr lang="en-US" altLang="zh-CN"/>
              <a:t>OP-TEE</a:t>
            </a:r>
            <a:r>
              <a:rPr lang="zh-CN" altLang="en-US"/>
              <a:t>中实现</a:t>
            </a:r>
            <a:r>
              <a:rPr lang="en-US" altLang="zh-CN"/>
              <a:t>CMD Stream</a:t>
            </a:r>
            <a:r>
              <a:rPr lang="zh-CN" altLang="en-US"/>
              <a:t>下发</a:t>
            </a:r>
            <a:r>
              <a:rPr lang="en-US" altLang="zh-CN"/>
              <a:t>NPU</a:t>
            </a:r>
            <a:r>
              <a:rPr lang="zh-CN" altLang="en-US"/>
              <a:t>？</a:t>
            </a:r>
            <a:endParaRPr lang="zh-CN" altLang="en-US"/>
          </a:p>
          <a:p>
            <a:pPr lvl="1"/>
            <a:r>
              <a:rPr lang="en-US" altLang="zh-CN"/>
              <a:t>Cortex A</a:t>
            </a:r>
            <a:r>
              <a:rPr lang="zh-CN" altLang="en-US"/>
              <a:t>和</a:t>
            </a:r>
            <a:r>
              <a:rPr lang="en-US" altLang="zh-CN"/>
              <a:t>Cortex M</a:t>
            </a:r>
            <a:r>
              <a:rPr lang="zh-CN" altLang="en-US"/>
              <a:t>运用</a:t>
            </a:r>
            <a:r>
              <a:rPr lang="en-US" altLang="zh-CN"/>
              <a:t>rpmsg/MU</a:t>
            </a:r>
            <a:r>
              <a:rPr lang="zh-CN" altLang="en-US"/>
              <a:t>通信，所以如果不修改</a:t>
            </a:r>
            <a:r>
              <a:rPr lang="en-US" altLang="zh-CN"/>
              <a:t>firmware</a:t>
            </a:r>
            <a:r>
              <a:rPr lang="zh-CN" altLang="en-US"/>
              <a:t>，在</a:t>
            </a:r>
            <a:r>
              <a:rPr lang="en-US" altLang="zh-CN"/>
              <a:t>OP-TEE</a:t>
            </a:r>
            <a:r>
              <a:rPr lang="zh-CN" altLang="en-US"/>
              <a:t>中也要使用</a:t>
            </a:r>
            <a:r>
              <a:rPr lang="en-US" altLang="zh-CN"/>
              <a:t>RPMSG</a:t>
            </a:r>
            <a:r>
              <a:rPr lang="zh-CN" altLang="en-US"/>
              <a:t>通信。</a:t>
            </a:r>
            <a:endParaRPr lang="zh-CN" altLang="en-US"/>
          </a:p>
          <a:p>
            <a:pPr lvl="1"/>
            <a:r>
              <a:rPr lang="zh-CN" altLang="en-US"/>
              <a:t>在</a:t>
            </a:r>
            <a:r>
              <a:rPr lang="en-US" altLang="zh-CN"/>
              <a:t>OP-TEE</a:t>
            </a:r>
            <a:r>
              <a:rPr lang="zh-CN" altLang="en-US"/>
              <a:t>中实现</a:t>
            </a:r>
            <a:r>
              <a:rPr lang="en-US" altLang="zh-CN"/>
              <a:t>RPMSG</a:t>
            </a:r>
            <a:r>
              <a:rPr lang="zh-CN" altLang="en-US"/>
              <a:t>很难很</a:t>
            </a:r>
            <a:r>
              <a:rPr lang="zh-CN" altLang="en-US"/>
              <a:t>复杂</a:t>
            </a:r>
            <a:endParaRPr lang="zh-CN" altLang="en-US"/>
          </a:p>
          <a:p>
            <a:pPr lvl="1"/>
            <a:r>
              <a:rPr lang="zh-CN" altLang="en-US"/>
              <a:t>使用原有的</a:t>
            </a:r>
            <a:r>
              <a:rPr lang="en-US" altLang="zh-CN"/>
              <a:t>RPMSG</a:t>
            </a:r>
            <a:r>
              <a:rPr lang="zh-CN" altLang="en-US"/>
              <a:t>会出现</a:t>
            </a:r>
            <a:r>
              <a:rPr lang="zh-CN" altLang="en-US"/>
              <a:t>安全问题</a:t>
            </a:r>
            <a:endParaRPr lang="zh-CN" altLang="en-US"/>
          </a:p>
          <a:p>
            <a:pPr lvl="2"/>
            <a:r>
              <a:rPr lang="en-US" altLang="zh-CN"/>
              <a:t>Encryption/</a:t>
            </a:r>
            <a:r>
              <a:rPr lang="en-US" altLang="zh-CN"/>
              <a:t>Obfuscation</a:t>
            </a:r>
            <a:endParaRPr lang="en-US" altLang="zh-CN"/>
          </a:p>
          <a:p>
            <a:pPr lvl="0"/>
            <a:r>
              <a:rPr lang="zh-CN" altLang="en-US"/>
              <a:t>也许可以把</a:t>
            </a:r>
            <a:r>
              <a:rPr lang="en-US" altLang="zh-CN"/>
              <a:t>rpmsg-lite</a:t>
            </a:r>
            <a:r>
              <a:rPr lang="zh-CN" altLang="en-US"/>
              <a:t>（</a:t>
            </a:r>
            <a:r>
              <a:rPr lang="en-US" altLang="zh-CN"/>
              <a:t>3k SLOC TCB</a:t>
            </a:r>
            <a:r>
              <a:rPr lang="zh-CN" altLang="en-US"/>
              <a:t>太大）移植到</a:t>
            </a:r>
            <a:r>
              <a:rPr lang="en-US" altLang="zh-CN"/>
              <a:t>OP-TEE</a:t>
            </a:r>
            <a:r>
              <a:rPr lang="zh-CN" altLang="en-US"/>
              <a:t>里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Vela</a:t>
            </a:r>
            <a:r>
              <a:rPr lang="zh-CN" altLang="en-US"/>
              <a:t>编译</a:t>
            </a:r>
            <a:r>
              <a:rPr lang="en-US" altLang="zh-CN"/>
              <a:t>DNN Model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Vela</a:t>
            </a:r>
            <a:r>
              <a:rPr lang="zh-CN" altLang="en-US"/>
              <a:t>会</a:t>
            </a:r>
            <a:r>
              <a:rPr lang="zh-CN" altLang="en-US"/>
              <a:t>直接把很多层直接压缩成一层</a:t>
            </a:r>
            <a:r>
              <a:rPr lang="zh-CN" altLang="en-US"/>
              <a:t>操作：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846070" y="2096135"/>
            <a:ext cx="606425" cy="41535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8230" y="2696845"/>
            <a:ext cx="2834640" cy="23469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50900" y="21158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mobilenet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052945" y="551624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和毕设的做的一层</a:t>
            </a:r>
            <a:r>
              <a:rPr lang="en-US" altLang="zh-CN"/>
              <a:t>Conv2d</a:t>
            </a:r>
            <a:r>
              <a:rPr lang="zh-CN" altLang="en-US"/>
              <a:t>没任何区别，都是一次</a:t>
            </a:r>
            <a:r>
              <a:rPr lang="en-US" altLang="zh-CN"/>
              <a:t>Ethos-U</a:t>
            </a:r>
            <a:r>
              <a:rPr lang="zh-CN" altLang="en-US"/>
              <a:t>操作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92425" y="502285"/>
            <a:ext cx="6581140" cy="55987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>
                <a:sym typeface="+mn-ea"/>
              </a:rPr>
              <a:t>Vela</a:t>
            </a:r>
            <a:r>
              <a:rPr lang="zh-CN" altLang="en-US">
                <a:sym typeface="+mn-ea"/>
              </a:rPr>
              <a:t>编译</a:t>
            </a:r>
            <a:r>
              <a:rPr lang="en-US" altLang="zh-CN">
                <a:sym typeface="+mn-ea"/>
              </a:rPr>
              <a:t>DNN Model</a:t>
            </a:r>
            <a:r>
              <a:rPr lang="zh-CN" altLang="en-US">
                <a:sym typeface="+mn-ea"/>
              </a:rPr>
              <a:t>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person_detect: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890" y="1638300"/>
            <a:ext cx="561975" cy="49828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3435" y="2089785"/>
            <a:ext cx="3497580" cy="281178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>
                <a:sym typeface="+mn-ea"/>
              </a:rPr>
              <a:t>Vela</a:t>
            </a:r>
            <a:r>
              <a:rPr lang="zh-CN" altLang="en-US">
                <a:sym typeface="+mn-ea"/>
              </a:rPr>
              <a:t>编译</a:t>
            </a:r>
            <a:r>
              <a:rPr lang="en-US" altLang="zh-CN">
                <a:sym typeface="+mn-ea"/>
              </a:rPr>
              <a:t>DNN Model</a:t>
            </a:r>
            <a:r>
              <a:rPr lang="zh-CN" altLang="en-US">
                <a:sym typeface="+mn-ea"/>
              </a:rPr>
              <a:t>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micro_speech: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975" y="2722880"/>
            <a:ext cx="2072640" cy="22936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81040" y="14903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trained_lstm: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3975" y="2244725"/>
            <a:ext cx="2590800" cy="267462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>
                <a:sym typeface="+mn-ea"/>
              </a:rPr>
              <a:t>Vela</a:t>
            </a:r>
            <a:r>
              <a:rPr lang="zh-CN" altLang="en-US">
                <a:sym typeface="+mn-ea"/>
              </a:rPr>
              <a:t>编译</a:t>
            </a:r>
            <a:r>
              <a:rPr lang="en-US" altLang="zh-CN">
                <a:sym typeface="+mn-ea"/>
              </a:rPr>
              <a:t>DNN Model</a:t>
            </a:r>
            <a:r>
              <a:rPr lang="zh-CN" altLang="en-US">
                <a:sym typeface="+mn-ea"/>
              </a:rPr>
              <a:t>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audio_preprocessor:</a:t>
            </a:r>
            <a:endParaRPr lang="en-US" altLang="zh-CN"/>
          </a:p>
          <a:p>
            <a:pPr lvl="1"/>
            <a:r>
              <a:rPr lang="zh-CN" altLang="en-US"/>
              <a:t>编译后完全不会放到</a:t>
            </a:r>
            <a:r>
              <a:rPr lang="en-US" altLang="zh-CN"/>
              <a:t>NPU</a:t>
            </a:r>
            <a:r>
              <a:rPr lang="zh-CN" altLang="en-US"/>
              <a:t>上</a:t>
            </a:r>
            <a:r>
              <a:rPr lang="zh-CN" altLang="en-US"/>
              <a:t>运行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0" y="808990"/>
            <a:ext cx="1078230" cy="595757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65300" y="1116965"/>
            <a:ext cx="8921750" cy="54102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>
                <a:sym typeface="+mn-ea"/>
              </a:rPr>
              <a:t>Vela</a:t>
            </a:r>
            <a:r>
              <a:rPr lang="zh-CN" altLang="en-US">
                <a:sym typeface="+mn-ea"/>
              </a:rPr>
              <a:t>编译</a:t>
            </a:r>
            <a:r>
              <a:rPr lang="en-US" altLang="zh-CN">
                <a:sym typeface="+mn-ea"/>
              </a:rPr>
              <a:t>DNN Model</a:t>
            </a:r>
            <a:r>
              <a:rPr lang="zh-CN" altLang="en-US">
                <a:sym typeface="+mn-ea"/>
              </a:rPr>
              <a:t>：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961505" y="1313815"/>
            <a:ext cx="511175" cy="47593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0095" y="1464310"/>
            <a:ext cx="69551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keyword_scramble:</a:t>
            </a:r>
            <a:r>
              <a:rPr lang="zh-CN" altLang="en-US"/>
              <a:t>目前唯一的存在</a:t>
            </a:r>
            <a:r>
              <a:rPr lang="en-US" altLang="zh-CN"/>
              <a:t>CPU-NPU</a:t>
            </a:r>
            <a:r>
              <a:rPr lang="zh-CN" altLang="en-US"/>
              <a:t>调度的</a:t>
            </a:r>
            <a:r>
              <a:rPr lang="zh-CN" altLang="en-US"/>
              <a:t>模型</a:t>
            </a:r>
            <a:endParaRPr lang="zh-CN" altLang="en-US"/>
          </a:p>
          <a:p>
            <a:r>
              <a:rPr lang="zh-CN" altLang="en-US"/>
              <a:t>问题是：只有一小部分被</a:t>
            </a:r>
            <a:r>
              <a:rPr lang="en-US" altLang="zh-CN"/>
              <a:t>NPU</a:t>
            </a:r>
            <a:r>
              <a:rPr lang="zh-CN" altLang="en-US"/>
              <a:t>加速了，加速比不大（只有</a:t>
            </a:r>
            <a:r>
              <a:rPr lang="en-US" altLang="zh-CN"/>
              <a:t>FullyConnection</a:t>
            </a:r>
            <a:r>
              <a:rPr lang="zh-CN" altLang="en-US"/>
              <a:t>那块被加速</a:t>
            </a:r>
            <a:r>
              <a:rPr lang="zh-CN" altLang="en-US"/>
              <a:t>了）</a:t>
            </a:r>
            <a:endParaRPr lang="zh-CN" altLang="en-US"/>
          </a:p>
          <a:p>
            <a:r>
              <a:rPr lang="zh-CN" altLang="en-US"/>
              <a:t>原因是：</a:t>
            </a:r>
            <a:r>
              <a:rPr lang="en-US" altLang="zh-CN"/>
              <a:t>SVDF</a:t>
            </a:r>
            <a:r>
              <a:rPr lang="zh-CN" altLang="en-US"/>
              <a:t>等</a:t>
            </a:r>
            <a:r>
              <a:rPr lang="en-US" altLang="zh-CN"/>
              <a:t>TensorFlow</a:t>
            </a:r>
            <a:r>
              <a:rPr lang="zh-CN" altLang="en-US"/>
              <a:t>特定算子</a:t>
            </a:r>
            <a:r>
              <a:rPr lang="en-US" altLang="zh-CN"/>
              <a:t>Vela</a:t>
            </a:r>
            <a:r>
              <a:rPr lang="zh-CN" altLang="en-US"/>
              <a:t>不支持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4725" y="937895"/>
            <a:ext cx="998220" cy="565404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92630" y="388620"/>
            <a:ext cx="7429500" cy="63087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1378</Words>
  <Application>WPS 演示</Application>
  <PresentationFormat>宽屏</PresentationFormat>
  <Paragraphs>75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7.31</vt:lpstr>
      <vt:lpstr>Vela编译DNN Model：</vt:lpstr>
      <vt:lpstr>PowerPoint 演示文稿</vt:lpstr>
      <vt:lpstr>Vela编译DNN Model：</vt:lpstr>
      <vt:lpstr>Vela编译DNN Model：</vt:lpstr>
      <vt:lpstr>Vela编译DNN Model：</vt:lpstr>
      <vt:lpstr>PowerPoint 演示文稿</vt:lpstr>
      <vt:lpstr>Vela编译DNN Model：</vt:lpstr>
      <vt:lpstr>PowerPoint 演示文稿</vt:lpstr>
      <vt:lpstr>Scheduling：</vt:lpstr>
      <vt:lpstr>几篇研究SoC上处理器调度的Paper在研究什么？</vt:lpstr>
      <vt:lpstr>mllm NPU（ASPLOS25）：NPU CPU Scheduling for on-device LLM</vt:lpstr>
      <vt:lpstr>PowerPoint 演示文稿</vt:lpstr>
      <vt:lpstr>HeteroLLM（SOSP25）：NPU GPU Scheduling for on-device LLM</vt:lpstr>
      <vt:lpstr>HeteroLLM（SOSP25）：NPU GPU Scheduling for on-device LLM</vt:lpstr>
      <vt:lpstr>ARIA（MobiSys25 Best Paper Award）GPU NPU Scheduling for Mobile AR applicaions(ViTs/VFM) </vt:lpstr>
      <vt:lpstr>DNN调度相关论文：</vt:lpstr>
      <vt:lpstr>PowerPoint 演示文稿</vt:lpstr>
      <vt:lpstr>Scalability: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道不远人</cp:lastModifiedBy>
  <cp:revision>269</cp:revision>
  <dcterms:created xsi:type="dcterms:W3CDTF">2019-06-19T02:08:00Z</dcterms:created>
  <dcterms:modified xsi:type="dcterms:W3CDTF">2025-07-31T11:27:42Z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2052-12.1.0.21915</vt:lpwstr>
  </property>
  <property fmtid="{D5CDD505-2E9C-101B-9397-08002B2CF9AE}" pid="3" name="ICV">
    <vt:lpwstr>8CBFA92908544CECA644D6AFC3108DBC_11</vt:lpwstr>
  </property>
</Properties>
</file>