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60" r:id="rId5"/>
    <p:sldId id="262" r:id="rId6"/>
    <p:sldId id="261" r:id="rId7"/>
    <p:sldId id="267" r:id="rId8"/>
    <p:sldId id="268" r:id="rId9"/>
    <p:sldId id="269" r:id="rId10"/>
    <p:sldId id="263" r:id="rId11"/>
    <p:sldId id="264" r:id="rId12"/>
    <p:sldId id="265" r:id="rId13"/>
    <p:sldId id="257" r:id="rId14"/>
    <p:sldId id="266" r:id="rId15"/>
    <p:sldId id="258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3" userDrawn="1">
          <p15:clr>
            <a:srgbClr val="A4A3A4"/>
          </p15:clr>
        </p15:guide>
        <p15:guide id="2" pos="38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13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9.xml"/><Relationship Id="rId3" Type="http://schemas.openxmlformats.org/officeDocument/2006/relationships/image" Target="../media/image11.png"/><Relationship Id="rId2" Type="http://schemas.openxmlformats.org/officeDocument/2006/relationships/tags" Target="../tags/tag88.xml"/><Relationship Id="rId1" Type="http://schemas.openxmlformats.org/officeDocument/2006/relationships/tags" Target="../tags/tag87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2.xml"/><Relationship Id="rId3" Type="http://schemas.openxmlformats.org/officeDocument/2006/relationships/image" Target="../media/image12.png"/><Relationship Id="rId2" Type="http://schemas.openxmlformats.org/officeDocument/2006/relationships/tags" Target="../tags/tag91.xml"/><Relationship Id="rId1" Type="http://schemas.openxmlformats.org/officeDocument/2006/relationships/tags" Target="../tags/tag9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3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tags" Target="../tags/tag9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6.png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7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0.xml"/><Relationship Id="rId3" Type="http://schemas.openxmlformats.org/officeDocument/2006/relationships/image" Target="../media/image8.png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3.xml"/><Relationship Id="rId3" Type="http://schemas.openxmlformats.org/officeDocument/2006/relationships/image" Target="../media/image9.png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6.xml"/><Relationship Id="rId3" Type="http://schemas.openxmlformats.org/officeDocument/2006/relationships/image" Target="../media/image10.png"/><Relationship Id="rId2" Type="http://schemas.openxmlformats.org/officeDocument/2006/relationships/tags" Target="../tags/tag85.xml"/><Relationship Id="rId1" Type="http://schemas.openxmlformats.org/officeDocument/2006/relationships/tags" Target="../tags/tag8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7.</a:t>
            </a:r>
            <a:r>
              <a:rPr lang="en-US" altLang="zh-CN"/>
              <a:t>x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p>
            <a:r>
              <a:rPr lang="zh-CN" altLang="en-US" sz="2800"/>
              <a:t>保留</a:t>
            </a:r>
            <a:r>
              <a:rPr lang="en-US" altLang="zh-CN" sz="2800"/>
              <a:t>REE</a:t>
            </a:r>
            <a:r>
              <a:rPr lang="zh-CN" altLang="en-US" sz="2800"/>
              <a:t>驱动非关键（直接处理数据</a:t>
            </a:r>
            <a:r>
              <a:rPr lang="en-US" altLang="zh-CN" sz="2800"/>
              <a:t>/</a:t>
            </a:r>
            <a:r>
              <a:rPr lang="zh-CN" altLang="en-US" sz="2800"/>
              <a:t>与</a:t>
            </a:r>
            <a:r>
              <a:rPr lang="en-US" altLang="zh-CN" sz="2800"/>
              <a:t>NPU</a:t>
            </a:r>
            <a:r>
              <a:rPr lang="zh-CN" altLang="en-US" sz="2800"/>
              <a:t>直接交互）代码</a:t>
            </a:r>
            <a:endParaRPr lang="zh-CN" altLang="en-US" sz="280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69185" y="2176145"/>
            <a:ext cx="7772400" cy="250507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only use TZASC may not work: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05380" y="1490345"/>
            <a:ext cx="737362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r>
              <a:rPr lang="en-US" altLang="zh-CN"/>
              <a:t>CANN/ASCEND</a:t>
            </a:r>
            <a:r>
              <a:rPr lang="zh-CN" altLang="en-US"/>
              <a:t>固件</a:t>
            </a:r>
            <a:r>
              <a:rPr lang="en-US" altLang="zh-CN"/>
              <a:t>/itrustee kernel</a:t>
            </a:r>
            <a:r>
              <a:rPr lang="zh-CN" altLang="en-US"/>
              <a:t>是闭源</a:t>
            </a:r>
            <a:r>
              <a:rPr lang="zh-CN" altLang="en-US"/>
              <a:t>的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504950"/>
            <a:ext cx="5432425" cy="1567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3130" y="3263900"/>
            <a:ext cx="2655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ASCEND</a:t>
            </a:r>
            <a:r>
              <a:rPr lang="zh-CN" altLang="en-US"/>
              <a:t>驱动是</a:t>
            </a:r>
            <a:r>
              <a:rPr lang="zh-CN" altLang="en-US"/>
              <a:t>开源的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365" y="1418590"/>
            <a:ext cx="5066665" cy="1911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972560"/>
            <a:ext cx="8001000" cy="192024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 sz="2400"/>
              <a:t>整个交互比较复杂，涉及</a:t>
            </a:r>
            <a:r>
              <a:rPr lang="zh-CN" altLang="en-US" sz="2400"/>
              <a:t>多个模块，可能需要完成：关键代码录制</a:t>
            </a:r>
            <a:r>
              <a:rPr lang="en-US" altLang="zh-CN" sz="2400"/>
              <a:t>/</a:t>
            </a:r>
            <a:r>
              <a:rPr lang="zh-CN" altLang="en-US" sz="2400"/>
              <a:t>回放；非关键代码使用原驱动的形式</a:t>
            </a:r>
            <a:endParaRPr lang="zh-CN" altLang="en-US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关键代码录制与回放：与数据</a:t>
            </a:r>
            <a:r>
              <a:rPr lang="en-US" altLang="zh-CN"/>
              <a:t>/</a:t>
            </a:r>
            <a:r>
              <a:rPr lang="zh-CN" altLang="en-US"/>
              <a:t>模型以及推理过程直接相关的操作放到可信执行环境里完成。无关的操作，如固件初始化，内存分配，心跳处理等操作使用原驱动</a:t>
            </a:r>
            <a:r>
              <a:rPr lang="zh-CN" altLang="en-US"/>
              <a:t>完成。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2310" y="2728595"/>
            <a:ext cx="92551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CANN</a:t>
            </a:r>
            <a:r>
              <a:rPr lang="zh-CN" altLang="en-US"/>
              <a:t>提供</a:t>
            </a:r>
            <a:r>
              <a:rPr lang="en-US" altLang="zh-CN"/>
              <a:t>dump stream</a:t>
            </a:r>
            <a:r>
              <a:rPr lang="zh-CN" altLang="en-US"/>
              <a:t>操作，可以直接把整个过程相关的数据（</a:t>
            </a:r>
            <a:r>
              <a:rPr lang="en-US" altLang="zh-CN"/>
              <a:t>task</a:t>
            </a:r>
            <a:r>
              <a:rPr lang="zh-CN" altLang="en-US"/>
              <a:t>流，</a:t>
            </a:r>
            <a:r>
              <a:rPr lang="en-US" altLang="zh-CN"/>
              <a:t>weight</a:t>
            </a:r>
            <a:r>
              <a:rPr lang="zh-CN" altLang="en-US"/>
              <a:t>，输入数据）</a:t>
            </a:r>
            <a:r>
              <a:rPr lang="en-US" altLang="zh-CN"/>
              <a:t>dump</a:t>
            </a:r>
            <a:r>
              <a:rPr lang="zh-CN" altLang="en-US"/>
              <a:t>出来。从而跳过编译构图</a:t>
            </a:r>
            <a:r>
              <a:rPr lang="zh-CN" altLang="en-US"/>
              <a:t>阶段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1370945" cy="705485"/>
          </a:xfrm>
        </p:spPr>
        <p:txBody>
          <a:bodyPr>
            <a:normAutofit fontScale="90000"/>
          </a:bodyPr>
          <a:p>
            <a:r>
              <a:rPr lang="en-US" altLang="zh-CN"/>
              <a:t> </a:t>
            </a:r>
            <a:r>
              <a:rPr lang="zh-CN" altLang="en-US"/>
              <a:t>是否需要保护控制</a:t>
            </a:r>
            <a:r>
              <a:rPr lang="en-US" altLang="zh-CN"/>
              <a:t>ASCEND</a:t>
            </a:r>
            <a:r>
              <a:rPr lang="zh-CN" altLang="en-US"/>
              <a:t>的固件（运行在</a:t>
            </a:r>
            <a:r>
              <a:rPr lang="en-US" altLang="zh-CN"/>
              <a:t>MCU</a:t>
            </a:r>
            <a:r>
              <a:rPr lang="zh-CN" altLang="en-US"/>
              <a:t>）的安全</a:t>
            </a:r>
            <a:r>
              <a:rPr lang="zh-CN" altLang="en-US"/>
              <a:t>性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64870" y="1603375"/>
            <a:ext cx="5979160" cy="22091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840" y="5352415"/>
            <a:ext cx="6749415" cy="1055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340" y="3717925"/>
            <a:ext cx="6154420" cy="14154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571740" y="23647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与</a:t>
            </a:r>
            <a:r>
              <a:rPr lang="en-US" altLang="zh-CN"/>
              <a:t>Mali GPU</a:t>
            </a:r>
            <a:r>
              <a:rPr lang="zh-CN" altLang="en-US"/>
              <a:t>的</a:t>
            </a:r>
            <a:r>
              <a:rPr lang="en-US" altLang="zh-CN"/>
              <a:t>firmware</a:t>
            </a:r>
            <a:r>
              <a:rPr lang="zh-CN" altLang="en-US"/>
              <a:t>相比，</a:t>
            </a:r>
            <a:r>
              <a:rPr lang="en-US" altLang="zh-CN"/>
              <a:t>ASCEND</a:t>
            </a:r>
            <a:r>
              <a:rPr lang="zh-CN" altLang="en-US"/>
              <a:t>的</a:t>
            </a:r>
            <a:r>
              <a:rPr lang="en-US" altLang="zh-CN"/>
              <a:t>firmware</a:t>
            </a:r>
            <a:r>
              <a:rPr lang="zh-CN" altLang="en-US"/>
              <a:t>在</a:t>
            </a:r>
            <a:r>
              <a:rPr lang="en-US" altLang="zh-CN"/>
              <a:t>load</a:t>
            </a:r>
            <a:r>
              <a:rPr lang="zh-CN" altLang="en-US"/>
              <a:t>的时候会进行严格的校验。所以论文中提到的修改固件然后加载的攻击可能</a:t>
            </a:r>
            <a:r>
              <a:rPr lang="zh-CN" altLang="en-US"/>
              <a:t>不适用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 sz="2220"/>
              <a:t>开发板已经提供了直接的大模型推理程序（用的是</a:t>
            </a:r>
            <a:r>
              <a:rPr lang="en-US" altLang="zh-CN" sz="2220"/>
              <a:t>FP16</a:t>
            </a:r>
            <a:r>
              <a:rPr lang="zh-CN" altLang="en-US" sz="2220"/>
              <a:t>模型，</a:t>
            </a:r>
            <a:r>
              <a:rPr lang="en-US" altLang="zh-CN" sz="2220"/>
              <a:t>ASCEND310B</a:t>
            </a:r>
            <a:r>
              <a:rPr lang="zh-CN" altLang="en-US" sz="2220"/>
              <a:t>可以对</a:t>
            </a:r>
            <a:r>
              <a:rPr lang="en-US" altLang="zh-CN" sz="2220"/>
              <a:t>fp16</a:t>
            </a:r>
            <a:r>
              <a:rPr lang="zh-CN" altLang="en-US" sz="2220"/>
              <a:t>进行</a:t>
            </a:r>
            <a:r>
              <a:rPr lang="en-US" altLang="zh-CN" sz="2220"/>
              <a:t>8TOPS</a:t>
            </a:r>
            <a:r>
              <a:rPr lang="zh-CN" altLang="en-US" sz="2220"/>
              <a:t>加速）：</a:t>
            </a:r>
            <a:endParaRPr lang="zh-CN" altLang="en-US" sz="222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0360" y="1670050"/>
            <a:ext cx="10968990" cy="6826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0360" y="2924175"/>
            <a:ext cx="8047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能够直接使用</a:t>
            </a:r>
            <a:r>
              <a:rPr lang="en-US" altLang="zh-CN"/>
              <a:t>ASCEND310B</a:t>
            </a:r>
            <a:r>
              <a:rPr lang="zh-CN" altLang="en-US"/>
              <a:t>进行推理加速。并且还给了现成的</a:t>
            </a:r>
            <a:r>
              <a:rPr lang="en-US" altLang="zh-CN"/>
              <a:t>UI</a:t>
            </a:r>
            <a:r>
              <a:rPr lang="zh-CN" altLang="en-US"/>
              <a:t>进行</a:t>
            </a:r>
            <a:r>
              <a:rPr lang="zh-CN" altLang="en-US"/>
              <a:t>交互。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6240" y="3429000"/>
            <a:ext cx="7550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一个问题是模型的</a:t>
            </a:r>
            <a:r>
              <a:rPr lang="en-US" altLang="zh-CN"/>
              <a:t>token</a:t>
            </a:r>
            <a:r>
              <a:rPr lang="zh-CN" altLang="en-US"/>
              <a:t>生成速度太慢了，并且智能比较低（</a:t>
            </a:r>
            <a:r>
              <a:rPr lang="en-US" altLang="zh-CN"/>
              <a:t>qwen0.5B</a:t>
            </a:r>
            <a:r>
              <a:rPr lang="zh-CN" altLang="en-US"/>
              <a:t>）。不过我们这个</a:t>
            </a:r>
            <a:r>
              <a:rPr lang="zh-CN" altLang="en-US"/>
              <a:t>工作应该不需要</a:t>
            </a:r>
            <a:r>
              <a:rPr lang="en-US" altLang="zh-CN"/>
              <a:t>care </a:t>
            </a:r>
            <a:r>
              <a:rPr lang="zh-CN" altLang="en-US"/>
              <a:t>模型的速度</a:t>
            </a:r>
            <a:r>
              <a:rPr lang="en-US" altLang="zh-CN"/>
              <a:t>/</a:t>
            </a:r>
            <a:r>
              <a:rPr lang="zh-CN" altLang="en-US"/>
              <a:t>智能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40360" y="4135120"/>
            <a:ext cx="11544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qwen</a:t>
            </a:r>
            <a:r>
              <a:rPr lang="zh-CN" altLang="en-US"/>
              <a:t>的本地推理的软件架构是：</a:t>
            </a:r>
            <a:r>
              <a:rPr lang="en-US" altLang="zh-CN"/>
              <a:t>Gradio UI </a:t>
            </a:r>
            <a:r>
              <a:rPr lang="en-US" altLang="en-US"/>
              <a:t>→</a:t>
            </a:r>
            <a:r>
              <a:rPr lang="en-US" altLang="zh-CN"/>
              <a:t> MindNLP </a:t>
            </a:r>
            <a:r>
              <a:rPr lang="zh-CN" altLang="en-US"/>
              <a:t>高阶封装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MindSpore </a:t>
            </a:r>
            <a:r>
              <a:rPr lang="zh-CN" altLang="en-US"/>
              <a:t>推理后端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CANN Runtime </a:t>
            </a:r>
            <a:r>
              <a:rPr lang="en-US" altLang="en-US">
                <a:solidFill>
                  <a:srgbClr val="FF0000"/>
                </a:solidFill>
              </a:rPr>
              <a:t>→</a:t>
            </a:r>
            <a:r>
              <a:rPr lang="en-US" altLang="zh-CN">
                <a:solidFill>
                  <a:srgbClr val="FF0000"/>
                </a:solidFill>
              </a:rPr>
              <a:t> Ascend 310B </a:t>
            </a:r>
            <a:r>
              <a:rPr lang="zh-CN" altLang="en-US">
                <a:solidFill>
                  <a:srgbClr val="FF0000"/>
                </a:solidFill>
              </a:rPr>
              <a:t>驱动</a:t>
            </a:r>
            <a:r>
              <a:rPr lang="en-US" altLang="zh-CN">
                <a:solidFill>
                  <a:srgbClr val="FF0000"/>
                </a:solidFill>
              </a:rPr>
              <a:t>/</a:t>
            </a:r>
            <a:r>
              <a:rPr lang="zh-CN" altLang="en-US">
                <a:solidFill>
                  <a:srgbClr val="FF0000"/>
                </a:solidFill>
              </a:rPr>
              <a:t>固件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/>
          <a:stretch>
            <a:fillRect/>
          </a:stretch>
        </p:blipFill>
        <p:spPr>
          <a:xfrm>
            <a:off x="469900" y="181610"/>
            <a:ext cx="10908665" cy="56572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9900" y="6004560"/>
            <a:ext cx="11411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生成这些</a:t>
            </a:r>
            <a:r>
              <a:rPr lang="en-US" altLang="zh-CN"/>
              <a:t>token</a:t>
            </a:r>
            <a:r>
              <a:rPr lang="zh-CN" altLang="en-US"/>
              <a:t>花了</a:t>
            </a:r>
            <a:r>
              <a:rPr lang="en-US" altLang="zh-CN"/>
              <a:t>10</a:t>
            </a:r>
            <a:r>
              <a:rPr lang="zh-CN" altLang="en-US"/>
              <a:t>多分钟，并且它生产的内容是</a:t>
            </a:r>
            <a:r>
              <a:rPr lang="en-US" altLang="zh-CN"/>
              <a:t>GPT/Llama/DeepSeek</a:t>
            </a:r>
            <a:r>
              <a:rPr lang="zh-CN" altLang="en-US"/>
              <a:t>全都</a:t>
            </a:r>
            <a:r>
              <a:rPr lang="en-US" altLang="zh-CN"/>
              <a:t>developed by Alibaba </a:t>
            </a:r>
            <a:r>
              <a:rPr lang="en-US" altLang="zh-CN"/>
              <a:t>Group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27530" y="772160"/>
            <a:ext cx="8300720" cy="4632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530" y="292735"/>
            <a:ext cx="8529320" cy="3670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530" y="5222240"/>
            <a:ext cx="8300720" cy="15582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llama.cpp</a:t>
            </a:r>
            <a:r>
              <a:rPr lang="zh-CN" altLang="en-US"/>
              <a:t>已经支持</a:t>
            </a:r>
            <a:r>
              <a:rPr lang="en-US" altLang="zh-CN"/>
              <a:t>CANN </a:t>
            </a:r>
            <a:r>
              <a:rPr lang="en-US" altLang="zh-CN"/>
              <a:t>Backend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84350" y="1339850"/>
            <a:ext cx="8155305" cy="41783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34770" y="5727065"/>
            <a:ext cx="809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但是不支持</a:t>
            </a:r>
            <a:r>
              <a:rPr lang="en-US" altLang="zh-CN"/>
              <a:t>ASCEND310B SoC</a:t>
            </a:r>
            <a:r>
              <a:rPr lang="zh-CN" altLang="en-US"/>
              <a:t>，所以</a:t>
            </a:r>
            <a:r>
              <a:rPr lang="zh-CN" altLang="en-US"/>
              <a:t>用不了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ascend-llm</a:t>
            </a:r>
            <a:r>
              <a:rPr lang="zh-CN" altLang="en-US"/>
              <a:t>项目：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92250"/>
            <a:ext cx="10968990" cy="475424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部署到开发板上之后：生成</a:t>
            </a:r>
            <a:r>
              <a:rPr lang="en-US" altLang="zh-CN"/>
              <a:t>Token</a:t>
            </a:r>
            <a:r>
              <a:rPr lang="zh-CN" altLang="en-US"/>
              <a:t>的速度快了</a:t>
            </a:r>
            <a:r>
              <a:rPr lang="zh-CN" altLang="en-US"/>
              <a:t>非常多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911350" y="1663065"/>
            <a:ext cx="7959090" cy="44488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对话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2125980"/>
            <a:ext cx="10968990" cy="348678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沿用之前的</a:t>
            </a:r>
            <a:r>
              <a:rPr lang="zh-CN" altLang="en-US"/>
              <a:t>研究：不需要考虑用户如何处理加密</a:t>
            </a:r>
            <a:r>
              <a:rPr lang="zh-CN" altLang="en-US"/>
              <a:t>解密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62175" y="2082165"/>
            <a:ext cx="7867650" cy="1409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42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7.x</vt:lpstr>
      <vt:lpstr>开发板已经提供了直接的大模型推理程序（用的是FP16模型，ASCEND310B可以对fp16进行8TOPS加速）：</vt:lpstr>
      <vt:lpstr>PowerPoint 演示文稿</vt:lpstr>
      <vt:lpstr>PowerPoint 演示文稿</vt:lpstr>
      <vt:lpstr>llama.cpp已经支持CANN Backend</vt:lpstr>
      <vt:lpstr>PowerPoint 演示文稿</vt:lpstr>
      <vt:lpstr>PowerPoint 演示文稿</vt:lpstr>
      <vt:lpstr>PowerPoint 演示文稿</vt:lpstr>
      <vt:lpstr>沿用之前的研究：不需要考虑用户如何处理加密解密</vt:lpstr>
      <vt:lpstr>保留REE驱动非关键（直接处理数据/与NPU直接交互）代码</vt:lpstr>
      <vt:lpstr>only use TZASC may not work:</vt:lpstr>
      <vt:lpstr> CANN/ASCEND固件/itrustee kernel是闭源的</vt:lpstr>
      <vt:lpstr>整个交互比较复杂，涉及多个模块，可能需要完成：关键代码录制/回放；非关键代码使用原驱动的形式</vt:lpstr>
      <vt:lpstr> 是否需要保护控制ASCEND的固件（运行在MCU）的安全性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216</cp:revision>
  <dcterms:created xsi:type="dcterms:W3CDTF">2019-06-19T02:08:00Z</dcterms:created>
  <dcterms:modified xsi:type="dcterms:W3CDTF">2025-07-15T11:31:39Z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25B2F758021B4667846810EE8013C1DC_11</vt:lpwstr>
  </property>
</Properties>
</file>