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81" r:id="rId4"/>
    <p:sldId id="264" r:id="rId6"/>
    <p:sldId id="265" r:id="rId7"/>
    <p:sldId id="266" r:id="rId8"/>
    <p:sldId id="267" r:id="rId9"/>
    <p:sldId id="268" r:id="rId10"/>
    <p:sldId id="257" r:id="rId11"/>
    <p:sldId id="258" r:id="rId12"/>
    <p:sldId id="263" r:id="rId13"/>
    <p:sldId id="259" r:id="rId14"/>
    <p:sldId id="262" r:id="rId15"/>
    <p:sldId id="260" r:id="rId16"/>
    <p:sldId id="261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95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1.xml"/><Relationship Id="rId3" Type="http://schemas.openxmlformats.org/officeDocument/2006/relationships/image" Target="../media/image10.png"/><Relationship Id="rId2" Type="http://schemas.openxmlformats.org/officeDocument/2006/relationships/tags" Target="../tags/tag90.xml"/><Relationship Id="rId1" Type="http://schemas.openxmlformats.org/officeDocument/2006/relationships/tags" Target="../tags/tag89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4.xml"/><Relationship Id="rId3" Type="http://schemas.openxmlformats.org/officeDocument/2006/relationships/image" Target="../media/image11.png"/><Relationship Id="rId2" Type="http://schemas.openxmlformats.org/officeDocument/2006/relationships/tags" Target="../tags/tag93.xml"/><Relationship Id="rId1" Type="http://schemas.openxmlformats.org/officeDocument/2006/relationships/tags" Target="../tags/tag92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97.xml"/><Relationship Id="rId3" Type="http://schemas.openxmlformats.org/officeDocument/2006/relationships/image" Target="../media/image12.png"/><Relationship Id="rId2" Type="http://schemas.openxmlformats.org/officeDocument/2006/relationships/tags" Target="../tags/tag96.xml"/><Relationship Id="rId1" Type="http://schemas.openxmlformats.org/officeDocument/2006/relationships/tags" Target="../tags/tag95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03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6.xml"/><Relationship Id="rId3" Type="http://schemas.openxmlformats.org/officeDocument/2006/relationships/image" Target="../media/image17.png"/><Relationship Id="rId2" Type="http://schemas.openxmlformats.org/officeDocument/2006/relationships/tags" Target="../tags/tag105.xml"/><Relationship Id="rId1" Type="http://schemas.openxmlformats.org/officeDocument/2006/relationships/tags" Target="../tags/tag104.xml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09.xml"/><Relationship Id="rId3" Type="http://schemas.openxmlformats.org/officeDocument/2006/relationships/image" Target="../media/image18.png"/><Relationship Id="rId2" Type="http://schemas.openxmlformats.org/officeDocument/2006/relationships/tags" Target="../tags/tag108.xml"/><Relationship Id="rId1" Type="http://schemas.openxmlformats.org/officeDocument/2006/relationships/tags" Target="../tags/tag107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2.xml"/><Relationship Id="rId3" Type="http://schemas.openxmlformats.org/officeDocument/2006/relationships/image" Target="../media/image19.png"/><Relationship Id="rId2" Type="http://schemas.openxmlformats.org/officeDocument/2006/relationships/tags" Target="../tags/tag111.xml"/><Relationship Id="rId1" Type="http://schemas.openxmlformats.org/officeDocument/2006/relationships/tags" Target="../tags/tag110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5.xml"/><Relationship Id="rId3" Type="http://schemas.openxmlformats.org/officeDocument/2006/relationships/image" Target="../media/image20.png"/><Relationship Id="rId2" Type="http://schemas.openxmlformats.org/officeDocument/2006/relationships/tags" Target="../tags/tag114.xml"/><Relationship Id="rId1" Type="http://schemas.openxmlformats.org/officeDocument/2006/relationships/tags" Target="../tags/tag113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18.xml"/><Relationship Id="rId3" Type="http://schemas.openxmlformats.org/officeDocument/2006/relationships/image" Target="../media/image21.png"/><Relationship Id="rId2" Type="http://schemas.openxmlformats.org/officeDocument/2006/relationships/tags" Target="../tags/tag117.xml"/><Relationship Id="rId1" Type="http://schemas.openxmlformats.org/officeDocument/2006/relationships/tags" Target="../tags/tag116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1.xml"/><Relationship Id="rId3" Type="http://schemas.openxmlformats.org/officeDocument/2006/relationships/image" Target="../media/image22.png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24.xml"/><Relationship Id="rId3" Type="http://schemas.openxmlformats.org/officeDocument/2006/relationships/image" Target="../media/image23.png"/><Relationship Id="rId2" Type="http://schemas.openxmlformats.org/officeDocument/2006/relationships/tags" Target="../tags/tag123.xml"/><Relationship Id="rId1" Type="http://schemas.openxmlformats.org/officeDocument/2006/relationships/tags" Target="../tags/tag122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27.xml"/><Relationship Id="rId4" Type="http://schemas.openxmlformats.org/officeDocument/2006/relationships/image" Target="../media/image25.png"/><Relationship Id="rId3" Type="http://schemas.openxmlformats.org/officeDocument/2006/relationships/image" Target="../media/image24.png"/><Relationship Id="rId2" Type="http://schemas.openxmlformats.org/officeDocument/2006/relationships/tags" Target="../tags/tag126.xml"/><Relationship Id="rId1" Type="http://schemas.openxmlformats.org/officeDocument/2006/relationships/tags" Target="../tags/tag125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0.xml"/><Relationship Id="rId3" Type="http://schemas.openxmlformats.org/officeDocument/2006/relationships/image" Target="../media/image26.png"/><Relationship Id="rId2" Type="http://schemas.openxmlformats.org/officeDocument/2006/relationships/tags" Target="../tags/tag129.xml"/><Relationship Id="rId1" Type="http://schemas.openxmlformats.org/officeDocument/2006/relationships/tags" Target="../tags/tag128.xml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3.xml"/><Relationship Id="rId3" Type="http://schemas.openxmlformats.org/officeDocument/2006/relationships/image" Target="../media/image27.png"/><Relationship Id="rId2" Type="http://schemas.openxmlformats.org/officeDocument/2006/relationships/tags" Target="../tags/tag132.xml"/><Relationship Id="rId1" Type="http://schemas.openxmlformats.org/officeDocument/2006/relationships/tags" Target="../tags/tag131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6.xml"/><Relationship Id="rId3" Type="http://schemas.openxmlformats.org/officeDocument/2006/relationships/image" Target="../media/image28.png"/><Relationship Id="rId2" Type="http://schemas.openxmlformats.org/officeDocument/2006/relationships/tags" Target="../tags/tag135.xml"/><Relationship Id="rId1" Type="http://schemas.openxmlformats.org/officeDocument/2006/relationships/tags" Target="../tags/tag134.xml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9.xml"/><Relationship Id="rId3" Type="http://schemas.openxmlformats.org/officeDocument/2006/relationships/image" Target="../media/image29.png"/><Relationship Id="rId2" Type="http://schemas.openxmlformats.org/officeDocument/2006/relationships/tags" Target="../tags/tag138.xml"/><Relationship Id="rId1" Type="http://schemas.openxmlformats.org/officeDocument/2006/relationships/tags" Target="../tags/tag137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0.xml"/><Relationship Id="rId3" Type="http://schemas.openxmlformats.org/officeDocument/2006/relationships/image" Target="../media/image1.png"/><Relationship Id="rId2" Type="http://schemas.openxmlformats.org/officeDocument/2006/relationships/tags" Target="../tags/tag69.xml"/><Relationship Id="rId1" Type="http://schemas.openxmlformats.org/officeDocument/2006/relationships/tags" Target="../tags/tag68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3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tags" Target="../tags/tag72.xml"/><Relationship Id="rId1" Type="http://schemas.openxmlformats.org/officeDocument/2006/relationships/tags" Target="../tags/tag7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tags" Target="../tags/tag75.xml"/><Relationship Id="rId1" Type="http://schemas.openxmlformats.org/officeDocument/2006/relationships/tags" Target="../tags/tag74.xml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tags" Target="../tags/tag78.xml"/><Relationship Id="rId1" Type="http://schemas.openxmlformats.org/officeDocument/2006/relationships/tags" Target="../tags/tag7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2.xml"/><Relationship Id="rId3" Type="http://schemas.openxmlformats.org/officeDocument/2006/relationships/image" Target="../media/image8.png"/><Relationship Id="rId2" Type="http://schemas.openxmlformats.org/officeDocument/2006/relationships/tags" Target="../tags/tag81.xml"/><Relationship Id="rId1" Type="http://schemas.openxmlformats.org/officeDocument/2006/relationships/tags" Target="../tags/tag80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tags" Target="../tags/tag84.xml"/><Relationship Id="rId1" Type="http://schemas.openxmlformats.org/officeDocument/2006/relationships/tags" Target="../tags/tag83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8.xml"/><Relationship Id="rId3" Type="http://schemas.openxmlformats.org/officeDocument/2006/relationships/image" Target="../media/image9.png"/><Relationship Id="rId2" Type="http://schemas.openxmlformats.org/officeDocument/2006/relationships/tags" Target="../tags/tag87.xml"/><Relationship Id="rId1" Type="http://schemas.openxmlformats.org/officeDocument/2006/relationships/tags" Target="../tags/tag8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8.28</a:t>
            </a:r>
            <a:endParaRPr lang="en-US" altLang="zh-CN"/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ViT-Tiny </a:t>
            </a:r>
            <a:r>
              <a:rPr lang="zh-CN" altLang="en-US">
                <a:sym typeface="+mn-ea"/>
              </a:rPr>
              <a:t>推理的</a:t>
            </a:r>
            <a:r>
              <a:rPr lang="en-US" altLang="zh-CN">
                <a:sym typeface="+mn-ea"/>
              </a:rPr>
              <a:t>TFLite</a:t>
            </a:r>
            <a:r>
              <a:rPr lang="zh-CN" altLang="en-US">
                <a:sym typeface="+mn-ea"/>
              </a:rPr>
              <a:t>算子</a:t>
            </a:r>
            <a:r>
              <a:rPr lang="zh-CN" altLang="en-US">
                <a:sym typeface="+mn-ea"/>
              </a:rPr>
              <a:t>不支持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48640" y="1754505"/>
            <a:ext cx="10968990" cy="33489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VIT.TFLite </a:t>
            </a:r>
            <a:r>
              <a:rPr lang="en-US" altLang="zh-CN"/>
              <a:t>CPU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875790"/>
            <a:ext cx="10968990" cy="39871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VIT.TFLite NPU</a:t>
            </a:r>
            <a:r>
              <a:rPr lang="zh-CN" altLang="en-US"/>
              <a:t>＋</a:t>
            </a:r>
            <a:r>
              <a:rPr lang="en-US" altLang="zh-CN"/>
              <a:t>CPU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OOM</a:t>
            </a:r>
            <a:r>
              <a:rPr lang="zh-CN" altLang="en-US"/>
              <a:t>了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7300" y="1373505"/>
            <a:ext cx="8566785" cy="51663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MobileBERT_w8a8.tflite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编译失败，即使生成了</a:t>
            </a:r>
            <a:r>
              <a:rPr lang="en-US" altLang="zh-CN"/>
              <a:t>CSV</a:t>
            </a:r>
            <a:r>
              <a:rPr lang="zh-CN" altLang="en-US"/>
              <a:t>没能生成</a:t>
            </a:r>
            <a:r>
              <a:rPr lang="en-US" altLang="zh-CN"/>
              <a:t>vela.tflite</a:t>
            </a:r>
            <a:r>
              <a:rPr lang="zh-CN" altLang="en-US"/>
              <a:t>文件</a:t>
            </a:r>
            <a:endParaRPr lang="zh-CN" altLang="en-US"/>
          </a:p>
        </p:txBody>
      </p:sp>
      <p:pic>
        <p:nvPicPr>
          <p:cNvPr id="4" name="图片 3"/>
          <p:cNvPicPr/>
          <p:nvPr/>
        </p:nvPicPr>
        <p:blipFill>
          <a:blip r:embed="rId3"/>
          <a:stretch>
            <a:fillRect/>
          </a:stretch>
        </p:blipFill>
        <p:spPr>
          <a:xfrm>
            <a:off x="1761808" y="2870200"/>
            <a:ext cx="3609975" cy="20002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9730" y="1998980"/>
            <a:ext cx="5087620" cy="46126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BERT_tiny_w8a8.tflite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相同</a:t>
            </a:r>
            <a:r>
              <a:rPr lang="zh-CN" altLang="en-US"/>
              <a:t>情况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245" y="2566670"/>
            <a:ext cx="6804660" cy="260604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485" y="2649855"/>
            <a:ext cx="2948940" cy="2118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with higher version </a:t>
            </a:r>
            <a:r>
              <a:rPr lang="en-US" altLang="zh-CN"/>
              <a:t>vela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9920" y="1807210"/>
            <a:ext cx="10925175" cy="412432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137668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MobileBERT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with higher version vela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BERT-</a:t>
            </a:r>
            <a:r>
              <a:rPr lang="en-US" altLang="zh-CN"/>
              <a:t>Tiny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228215"/>
            <a:ext cx="11277600" cy="37814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Bechmark ViT-</a:t>
            </a:r>
            <a:r>
              <a:rPr lang="en-US" altLang="zh-CN"/>
              <a:t>Tiny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490345"/>
            <a:ext cx="737806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Bechmark ViT-Tiny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870075"/>
            <a:ext cx="10968990" cy="39985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88315" y="2331720"/>
            <a:ext cx="10968990" cy="307530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结论：</a:t>
            </a:r>
            <a:r>
              <a:rPr lang="en-US" altLang="zh-CN"/>
              <a:t>NPU</a:t>
            </a:r>
            <a:r>
              <a:rPr lang="zh-CN" altLang="en-US"/>
              <a:t>的加速很局限，甚至可能减速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下面的比例是使用</a:t>
            </a:r>
            <a:r>
              <a:rPr lang="en-US" altLang="zh-CN"/>
              <a:t>Benchmark_model</a:t>
            </a:r>
            <a:r>
              <a:rPr lang="zh-CN" altLang="en-US"/>
              <a:t>测量的</a:t>
            </a:r>
            <a:r>
              <a:rPr lang="en-US" altLang="zh-CN"/>
              <a:t> </a:t>
            </a:r>
            <a:r>
              <a:rPr lang="zh-CN" altLang="en-US"/>
              <a:t>有</a:t>
            </a:r>
            <a:r>
              <a:rPr lang="en-US" altLang="zh-CN"/>
              <a:t>NPU</a:t>
            </a:r>
            <a:r>
              <a:rPr lang="zh-CN" altLang="en-US"/>
              <a:t>加速的速度</a:t>
            </a:r>
            <a:r>
              <a:rPr lang="en-US" altLang="zh-CN"/>
              <a:t>/</a:t>
            </a:r>
            <a:r>
              <a:rPr lang="zh-CN" altLang="en-US">
                <a:sym typeface="+mn-ea"/>
              </a:rPr>
              <a:t>仅用</a:t>
            </a:r>
            <a:r>
              <a:rPr lang="en-US" altLang="zh-CN">
                <a:sym typeface="+mn-ea"/>
              </a:rPr>
              <a:t>CPU</a:t>
            </a:r>
            <a:r>
              <a:rPr lang="zh-CN" altLang="en-US">
                <a:sym typeface="+mn-ea"/>
              </a:rPr>
              <a:t>的速度</a:t>
            </a:r>
            <a:endParaRPr lang="zh-CN" altLang="en-US"/>
          </a:p>
          <a:p>
            <a:pPr lvl="1"/>
            <a:r>
              <a:rPr lang="zh-CN" altLang="en-US"/>
              <a:t>对于</a:t>
            </a:r>
            <a:r>
              <a:rPr lang="en-US" altLang="zh-CN"/>
              <a:t>Mobilenet-v1 </a:t>
            </a:r>
            <a:r>
              <a:rPr lang="en-US" altLang="zh-CN">
                <a:highlight>
                  <a:srgbClr val="FFFF00"/>
                </a:highlight>
              </a:rPr>
              <a:t>7.42</a:t>
            </a:r>
            <a:r>
              <a:rPr lang="zh-CN" altLang="en-US"/>
              <a:t>（</a:t>
            </a:r>
            <a:r>
              <a:rPr lang="en-US" altLang="zh-CN"/>
              <a:t>CPU </a:t>
            </a:r>
            <a:r>
              <a:rPr lang="zh-CN" altLang="en-US"/>
              <a:t>双线程</a:t>
            </a:r>
            <a:r>
              <a:rPr lang="en-US" altLang="zh-CN"/>
              <a:t> XNNPACK VS NPU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对于</a:t>
            </a:r>
            <a:r>
              <a:rPr lang="en-US" altLang="zh-CN"/>
              <a:t>ViT-Tiny </a:t>
            </a:r>
            <a:r>
              <a:rPr lang="zh-CN" altLang="en-US"/>
              <a:t>（减速）</a:t>
            </a:r>
            <a:r>
              <a:rPr lang="en-US" altLang="zh-CN">
                <a:highlight>
                  <a:srgbClr val="FFFF00"/>
                </a:highlight>
              </a:rPr>
              <a:t>0.91</a:t>
            </a:r>
            <a:r>
              <a:rPr lang="en-US" altLang="zh-CN"/>
              <a:t> </a:t>
            </a:r>
            <a:r>
              <a:rPr lang="zh-CN" altLang="en-US"/>
              <a:t>（</a:t>
            </a:r>
            <a:r>
              <a:rPr lang="en-US" altLang="zh-CN"/>
              <a:t>CPU </a:t>
            </a:r>
            <a:r>
              <a:rPr lang="zh-CN" altLang="en-US"/>
              <a:t>双线程</a:t>
            </a:r>
            <a:r>
              <a:rPr lang="en-US" altLang="zh-CN"/>
              <a:t> XNNPACK vs NPU</a:t>
            </a:r>
            <a:r>
              <a:rPr lang="zh-CN" altLang="en-US"/>
              <a:t>＋</a:t>
            </a:r>
            <a:r>
              <a:rPr lang="en-US" altLang="zh-CN"/>
              <a:t>CPU XNNPACK</a:t>
            </a:r>
            <a:r>
              <a:rPr lang="zh-CN" altLang="en-US"/>
              <a:t>）</a:t>
            </a:r>
            <a:endParaRPr lang="en-US" altLang="zh-CN"/>
          </a:p>
          <a:p>
            <a:pPr lvl="1"/>
            <a:r>
              <a:rPr lang="zh-CN" altLang="en-US"/>
              <a:t>对于</a:t>
            </a:r>
            <a:r>
              <a:rPr lang="en-US" altLang="zh-CN"/>
              <a:t>GPT2 </a:t>
            </a:r>
            <a:r>
              <a:rPr lang="en-US" altLang="zh-CN">
                <a:highlight>
                  <a:srgbClr val="FFFF00"/>
                </a:highlight>
              </a:rPr>
              <a:t>1.18 </a:t>
            </a:r>
            <a:r>
              <a:rPr lang="zh-CN" altLang="en-US"/>
              <a:t>（</a:t>
            </a:r>
            <a:r>
              <a:rPr lang="en-US" altLang="zh-CN"/>
              <a:t>CPU </a:t>
            </a:r>
            <a:r>
              <a:rPr lang="zh-CN" altLang="en-US"/>
              <a:t>双线程</a:t>
            </a:r>
            <a:r>
              <a:rPr lang="en-US" altLang="zh-CN"/>
              <a:t> vs NPU</a:t>
            </a:r>
            <a:r>
              <a:rPr lang="zh-CN" altLang="en-US"/>
              <a:t>＋</a:t>
            </a:r>
            <a:r>
              <a:rPr lang="en-US" altLang="zh-CN"/>
              <a:t>CPU </a:t>
            </a:r>
            <a:r>
              <a:rPr lang="en-US" altLang="zh-CN" sz="1240">
                <a:sym typeface="+mn-ea"/>
              </a:rPr>
              <a:t>ATK</a:t>
            </a:r>
            <a:r>
              <a:rPr lang="zh-CN" altLang="en-US" sz="1240">
                <a:sym typeface="+mn-ea"/>
              </a:rPr>
              <a:t>版本</a:t>
            </a:r>
            <a:r>
              <a:rPr lang="en-US" altLang="zh-CN" sz="1240"/>
              <a:t>XNNPACK</a:t>
            </a:r>
            <a:r>
              <a:rPr lang="zh-CN" altLang="en-US" sz="1240"/>
              <a:t>算子不支持，同时</a:t>
            </a:r>
            <a:r>
              <a:rPr lang="en-US" altLang="zh-CN" sz="1240"/>
              <a:t>NXP</a:t>
            </a:r>
            <a:r>
              <a:rPr lang="zh-CN" altLang="en-US" sz="1240"/>
              <a:t>官方的镜像</a:t>
            </a:r>
            <a:r>
              <a:rPr lang="en-US" altLang="zh-CN" sz="1240"/>
              <a:t>Ethos</a:t>
            </a:r>
            <a:r>
              <a:rPr lang="zh-CN" altLang="en-US" sz="1240"/>
              <a:t>固件有问题无法进行</a:t>
            </a:r>
            <a:r>
              <a:rPr lang="en-US" altLang="zh-CN" sz="1240"/>
              <a:t>NPU</a:t>
            </a:r>
            <a:r>
              <a:rPr lang="zh-CN" altLang="en-US" sz="1240"/>
              <a:t>推理加速，如果使用</a:t>
            </a:r>
            <a:r>
              <a:rPr lang="en-US" altLang="zh-CN" sz="1240"/>
              <a:t>XNNPACK</a:t>
            </a:r>
            <a:r>
              <a:rPr lang="zh-CN" altLang="en-US" sz="1240"/>
              <a:t>的话，加速效果</a:t>
            </a:r>
            <a:r>
              <a:rPr lang="zh-CN" altLang="en-US" sz="1240"/>
              <a:t>应该会更差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Vela</a:t>
            </a:r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64310" y="1490345"/>
            <a:ext cx="543687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没</a:t>
            </a:r>
            <a:r>
              <a:rPr lang="en-US" altLang="zh-CN"/>
              <a:t>XNNPACK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89280" y="1490345"/>
            <a:ext cx="943737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结果是</a:t>
            </a:r>
            <a:r>
              <a:rPr lang="en-US" altLang="zh-CN"/>
              <a:t>CPU</a:t>
            </a:r>
            <a:r>
              <a:rPr lang="zh-CN" altLang="en-US"/>
              <a:t>＋</a:t>
            </a:r>
            <a:r>
              <a:rPr lang="en-US" altLang="zh-CN"/>
              <a:t>XNNPACK</a:t>
            </a:r>
            <a:r>
              <a:rPr lang="zh-CN" altLang="en-US"/>
              <a:t>更快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78460" y="1313815"/>
            <a:ext cx="10968990" cy="213233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460" y="3827145"/>
            <a:ext cx="10968355" cy="26352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r>
              <a:rPr lang="zh-CN" altLang="en-US"/>
              <a:t>＋</a:t>
            </a:r>
            <a:r>
              <a:rPr lang="en-US" altLang="zh-CN"/>
              <a:t>ATK</a:t>
            </a:r>
            <a:r>
              <a:rPr lang="zh-CN" altLang="en-US"/>
              <a:t>的</a:t>
            </a:r>
            <a:r>
              <a:rPr lang="en-US" altLang="zh-CN"/>
              <a:t>XNNPACK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9278620" cy="542925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ATK</a:t>
            </a:r>
            <a:r>
              <a:rPr lang="zh-CN" altLang="en-US"/>
              <a:t>的</a:t>
            </a:r>
            <a:r>
              <a:rPr lang="en-US" altLang="zh-CN"/>
              <a:t>XNNPACK</a:t>
            </a:r>
            <a:r>
              <a:rPr lang="zh-CN" altLang="en-US"/>
              <a:t>加</a:t>
            </a:r>
            <a:r>
              <a:rPr lang="en-US" altLang="zh-CN"/>
              <a:t>CPU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560195"/>
            <a:ext cx="10968990" cy="46189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8330" y="63576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减速</a:t>
            </a:r>
            <a:r>
              <a:rPr lang="en-US" altLang="zh-CN"/>
              <a:t>0.91</a:t>
            </a:r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GPT2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65" y="2099945"/>
            <a:ext cx="12091035" cy="433895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545465"/>
            <a:ext cx="10269855" cy="596773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69875" y="651319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加速</a:t>
            </a:r>
            <a:r>
              <a:rPr lang="en-US" altLang="zh-CN"/>
              <a:t>1.18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4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传统</a:t>
            </a:r>
            <a:r>
              <a:rPr lang="en-US" altLang="zh-CN"/>
              <a:t>CNN</a:t>
            </a:r>
            <a:r>
              <a:rPr lang="zh-CN" altLang="en-US"/>
              <a:t>网络</a:t>
            </a:r>
            <a:r>
              <a:rPr lang="zh-CN" altLang="en-US"/>
              <a:t>加速：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9295" y="1490345"/>
            <a:ext cx="10765790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加速比为</a:t>
            </a:r>
            <a:r>
              <a:rPr lang="en-US" altLang="zh-CN"/>
              <a:t>142.203/3.81≈ 37.3</a:t>
            </a:r>
            <a:r>
              <a:rPr lang="zh-CN" altLang="en-US"/>
              <a:t>倍</a:t>
            </a:r>
            <a:r>
              <a:rPr lang="en-US" altLang="zh-CN"/>
              <a:t> 59.7 / 3.81 ≈ 15.7</a:t>
            </a:r>
            <a:r>
              <a:rPr lang="zh-CN" altLang="en-US"/>
              <a:t>倍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508125"/>
            <a:ext cx="10968990" cy="154432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330" y="3246755"/>
            <a:ext cx="11065510" cy="211518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Benchmark </a:t>
            </a:r>
            <a:r>
              <a:rPr lang="en-US" altLang="zh-CN"/>
              <a:t>mobilenet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NPU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2047875"/>
            <a:ext cx="8153400" cy="15430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3856990"/>
            <a:ext cx="11353800" cy="221869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>
                <a:sym typeface="+mn-ea"/>
              </a:rPr>
              <a:t>Benchmark mobilenet 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5" y="2075180"/>
            <a:ext cx="7972425" cy="8286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50" y="3255010"/>
            <a:ext cx="11925300" cy="160782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22325" y="56680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加速比</a:t>
            </a:r>
            <a:r>
              <a:rPr lang="en-US" altLang="zh-CN"/>
              <a:t>34.0195 / 3.80492 ≈ 8.94</a:t>
            </a:r>
            <a:r>
              <a:rPr lang="en-US" altLang="en-US"/>
              <a:t>×</a:t>
            </a:r>
            <a:endParaRPr lang="en-US" altLang="en-US"/>
          </a:p>
        </p:txBody>
      </p:sp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CPU</a:t>
            </a:r>
            <a:r>
              <a:rPr lang="zh-CN" altLang="en-US"/>
              <a:t>带</a:t>
            </a:r>
            <a:r>
              <a:rPr lang="en-US" altLang="zh-CN"/>
              <a:t>XNNPACK</a:t>
            </a:r>
            <a:r>
              <a:rPr lang="zh-CN" altLang="en-US"/>
              <a:t>的</a:t>
            </a:r>
            <a:r>
              <a:rPr lang="zh-CN" altLang="en-US"/>
              <a:t>加速比</a:t>
            </a:r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10667365" cy="47593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2475" y="6417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ym typeface="+mn-ea"/>
              </a:rPr>
              <a:t>加速比</a:t>
            </a:r>
            <a:r>
              <a:rPr lang="en-US" altLang="zh-CN">
                <a:sym typeface="+mn-ea"/>
              </a:rPr>
              <a:t>28.2181 / 3.80492 ≈ 7.42</a:t>
            </a:r>
            <a:r>
              <a:rPr lang="en-US" altLang="en-US">
                <a:sym typeface="+mn-ea"/>
              </a:rPr>
              <a:t>×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Ethos U65 </a:t>
            </a:r>
            <a:r>
              <a:rPr lang="zh-CN" altLang="en-US"/>
              <a:t>量化</a:t>
            </a:r>
            <a:r>
              <a:rPr lang="zh-CN" altLang="en-US"/>
              <a:t>限制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只支持全整</a:t>
            </a:r>
            <a:r>
              <a:rPr lang="zh-CN" altLang="en-US"/>
              <a:t>型量化</a:t>
            </a:r>
            <a:endParaRPr lang="en-US" altLang="zh-CN"/>
          </a:p>
          <a:p>
            <a:pPr lvl="1"/>
            <a:r>
              <a:rPr lang="en-US" altLang="zh-CN"/>
              <a:t>A8</a:t>
            </a:r>
            <a:r>
              <a:rPr lang="en-US" altLang="zh-CN"/>
              <a:t>W8</a:t>
            </a:r>
            <a:endParaRPr lang="en-US" altLang="zh-CN"/>
          </a:p>
          <a:p>
            <a:pPr lvl="1"/>
            <a:r>
              <a:rPr lang="en-US" altLang="zh-CN"/>
              <a:t>A16</a:t>
            </a:r>
            <a:r>
              <a:rPr lang="en-US" altLang="zh-CN"/>
              <a:t>W8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ViT_Tiny_w8a16_Vela.tflite </a:t>
            </a:r>
            <a:r>
              <a:rPr lang="en-US" altLang="zh-CN"/>
              <a:t>Output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8330" y="1313815"/>
            <a:ext cx="6099175" cy="556196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3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832</Words>
  <Application>WPS 演示</Application>
  <PresentationFormat>宽屏</PresentationFormat>
  <Paragraphs>88</Paragraphs>
  <Slides>26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4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8.29</vt:lpstr>
      <vt:lpstr>PowerPoint 演示文稿</vt:lpstr>
      <vt:lpstr>传统CNN网络加速：</vt:lpstr>
      <vt:lpstr>加速比为142.203/3.81≈ 37.3 59.7 / 3.81 ≈ 15.7倍</vt:lpstr>
      <vt:lpstr>Benchmark mobilenet</vt:lpstr>
      <vt:lpstr>Benchmark mobilenet </vt:lpstr>
      <vt:lpstr>CPU带XNNPACK的加速比</vt:lpstr>
      <vt:lpstr>Ethos U65 量化限制</vt:lpstr>
      <vt:lpstr>ViT_Tiny_w8a16_Vela.tflite Output</vt:lpstr>
      <vt:lpstr>ViT-Tiny 推理的TFLite算子不支持</vt:lpstr>
      <vt:lpstr>VIT.TFLite CPU</vt:lpstr>
      <vt:lpstr>VIT.TFLite NPU＋CPU</vt:lpstr>
      <vt:lpstr>MobileBERT_w8a8.tflite</vt:lpstr>
      <vt:lpstr>BERT_tiny_w8a8.tflite</vt:lpstr>
      <vt:lpstr>with higher version vela</vt:lpstr>
      <vt:lpstr>with higher version vela</vt:lpstr>
      <vt:lpstr>Bechmark ViT-Tiny</vt:lpstr>
      <vt:lpstr>Bechmark ViT-Tiny</vt:lpstr>
      <vt:lpstr>PowerPoint 演示文稿</vt:lpstr>
      <vt:lpstr>Vela输出</vt:lpstr>
      <vt:lpstr>没XNNPACK</vt:lpstr>
      <vt:lpstr>结果是CPU＋XNNPACK更快</vt:lpstr>
      <vt:lpstr>NPU＋ATK的XNNPACK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道不远人</cp:lastModifiedBy>
  <cp:revision>246</cp:revision>
  <dcterms:created xsi:type="dcterms:W3CDTF">2019-06-19T02:08:00Z</dcterms:created>
  <dcterms:modified xsi:type="dcterms:W3CDTF">2025-08-28T11:00:26Z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44E566213CFA485987A760789B1FD00B_11</vt:lpwstr>
  </property>
</Properties>
</file>