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9" r:id="rId4"/>
    <p:sldId id="257" r:id="rId5"/>
    <p:sldId id="289" r:id="rId6"/>
    <p:sldId id="291" r:id="rId7"/>
    <p:sldId id="290" r:id="rId8"/>
    <p:sldId id="275" r:id="rId9"/>
    <p:sldId id="276" r:id="rId10"/>
    <p:sldId id="277" r:id="rId11"/>
    <p:sldId id="278" r:id="rId12"/>
    <p:sldId id="274" r:id="rId13"/>
    <p:sldId id="279" r:id="rId14"/>
    <p:sldId id="286" r:id="rId15"/>
    <p:sldId id="280" r:id="rId16"/>
    <p:sldId id="281" r:id="rId17"/>
    <p:sldId id="282" r:id="rId18"/>
    <p:sldId id="283" r:id="rId19"/>
    <p:sldId id="284" r:id="rId20"/>
    <p:sldId id="304" r:id="rId21"/>
    <p:sldId id="288" r:id="rId22"/>
    <p:sldId id="293" r:id="rId23"/>
    <p:sldId id="295" r:id="rId24"/>
    <p:sldId id="296" r:id="rId25"/>
    <p:sldId id="301" r:id="rId26"/>
    <p:sldId id="287" r:id="rId27"/>
    <p:sldId id="268" r:id="rId28"/>
    <p:sldId id="269" r:id="rId29"/>
    <p:sldId id="270" r:id="rId30"/>
    <p:sldId id="271" r:id="rId31"/>
    <p:sldId id="273" r:id="rId32"/>
    <p:sldId id="302" r:id="rId34"/>
    <p:sldId id="303" r:id="rId35"/>
    <p:sldId id="272" r:id="rId36"/>
    <p:sldId id="260" r:id="rId37"/>
    <p:sldId id="262" r:id="rId38"/>
    <p:sldId id="263" r:id="rId39"/>
    <p:sldId id="265" r:id="rId40"/>
    <p:sldId id="264" r:id="rId41"/>
    <p:sldId id="266" r:id="rId42"/>
    <p:sldId id="267" r:id="rId43"/>
    <p:sldId id="305" r:id="rId44"/>
    <p:sldId id="307" r:id="rId45"/>
    <p:sldId id="285" r:id="rId46"/>
    <p:sldId id="294" r:id="rId47"/>
    <p:sldId id="297" r:id="rId48"/>
    <p:sldId id="299" r:id="rId49"/>
    <p:sldId id="298" r:id="rId50"/>
    <p:sldId id="300" r:id="rId51"/>
    <p:sldId id="292" r:id="rId52"/>
    <p:sldId id="30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91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1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12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image" Target="../media/image13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14.png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1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4.xml"/><Relationship Id="rId5" Type="http://schemas.openxmlformats.org/officeDocument/2006/relationships/image" Target="../media/image4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Relationship Id="rId3" Type="http://schemas.openxmlformats.org/officeDocument/2006/relationships/image" Target="../media/image22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image" Target="../media/image25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Relationship Id="rId3" Type="http://schemas.openxmlformats.org/officeDocument/2006/relationships/image" Target="../media/image26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27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28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image" Target="../media/image29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image" Target="../media/image30.pn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image" Target="../media/image31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tags" Target="../tags/tag138.xml"/><Relationship Id="rId2" Type="http://schemas.openxmlformats.org/officeDocument/2006/relationships/image" Target="../media/image36.png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image" Target="../media/image41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Relationship Id="rId3" Type="http://schemas.openxmlformats.org/officeDocument/2006/relationships/image" Target="../media/image42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4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Relationship Id="rId3" Type="http://schemas.openxmlformats.org/officeDocument/2006/relationships/image" Target="../media/image45.png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3" Type="http://schemas.openxmlformats.org/officeDocument/2006/relationships/image" Target="../media/image46.png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9.xml"/><Relationship Id="rId3" Type="http://schemas.openxmlformats.org/officeDocument/2006/relationships/image" Target="../media/image51.png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2.xml"/><Relationship Id="rId4" Type="http://schemas.openxmlformats.org/officeDocument/2006/relationships/image" Target="../media/image50.png"/><Relationship Id="rId3" Type="http://schemas.openxmlformats.org/officeDocument/2006/relationships/image" Target="../media/image52.png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8.xml"/><Relationship Id="rId4" Type="http://schemas.openxmlformats.org/officeDocument/2006/relationships/image" Target="../media/image53.png"/><Relationship Id="rId3" Type="http://schemas.openxmlformats.org/officeDocument/2006/relationships/tags" Target="../tags/tag177.xml"/><Relationship Id="rId2" Type="http://schemas.openxmlformats.org/officeDocument/2006/relationships/image" Target="../media/image50.png"/><Relationship Id="rId1" Type="http://schemas.openxmlformats.org/officeDocument/2006/relationships/tags" Target="../tags/tag176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0.xml"/><Relationship Id="rId2" Type="http://schemas.openxmlformats.org/officeDocument/2006/relationships/image" Target="../media/image54.png"/><Relationship Id="rId1" Type="http://schemas.openxmlformats.org/officeDocument/2006/relationships/tags" Target="../tags/tag179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Relationship Id="rId3" Type="http://schemas.openxmlformats.org/officeDocument/2006/relationships/image" Target="../media/image55.png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6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7.xml"/><Relationship Id="rId3" Type="http://schemas.openxmlformats.org/officeDocument/2006/relationships/image" Target="../media/image56.png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7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9.14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直接</a:t>
            </a:r>
            <a:r>
              <a:rPr lang="en-US" altLang="zh-CN"/>
              <a:t>ONNX Runtime</a:t>
            </a:r>
            <a:r>
              <a:rPr lang="zh-CN" altLang="en-US"/>
              <a:t>＋</a:t>
            </a:r>
            <a:r>
              <a:rPr lang="en-US" altLang="zh-CN"/>
              <a:t>Backend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算子无法下发到</a:t>
            </a:r>
            <a:r>
              <a:rPr lang="en-US" altLang="zh-CN"/>
              <a:t>NPU</a:t>
            </a:r>
            <a:r>
              <a:rPr lang="zh-CN" altLang="en-US"/>
              <a:t>（之前部署大模型（</a:t>
            </a:r>
            <a:r>
              <a:rPr lang="en-US" altLang="zh-CN"/>
              <a:t>QWEN/LLAMA</a:t>
            </a:r>
            <a:r>
              <a:rPr lang="zh-CN" altLang="en-US"/>
              <a:t>）的时候也遇到过类似的</a:t>
            </a:r>
            <a:r>
              <a:rPr lang="zh-CN" altLang="en-US"/>
              <a:t>情况）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85035"/>
            <a:ext cx="8599170" cy="11925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ASCEND310</a:t>
            </a:r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96540" y="1490345"/>
            <a:ext cx="659130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即使修改算子后</a:t>
            </a:r>
            <a:r>
              <a:rPr lang="zh-CN" altLang="en-US"/>
              <a:t>依然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706880"/>
            <a:ext cx="4427220" cy="647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039235" cy="6888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5960" y="132905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1.OpSet </a:t>
            </a:r>
            <a:r>
              <a:rPr lang="zh-CN" altLang="en-US"/>
              <a:t>降级</a:t>
            </a:r>
            <a:endParaRPr lang="zh-CN" altLang="en-US"/>
          </a:p>
          <a:p>
            <a:r>
              <a:rPr lang="en-US" altLang="zh-CN"/>
              <a:t>model_fp16_all.onnx</a:t>
            </a:r>
            <a:r>
              <a:rPr lang="zh-CN" altLang="en-US"/>
              <a:t>：</a:t>
            </a:r>
            <a:r>
              <a:rPr lang="en-US" altLang="zh-CN"/>
              <a:t>ai.onnx:20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model_cann18_tanh(.+split2).onnx</a:t>
            </a:r>
            <a:r>
              <a:rPr lang="zh-CN" altLang="en-US"/>
              <a:t>：</a:t>
            </a:r>
            <a:r>
              <a:rPr lang="en-US" altLang="zh-CN"/>
              <a:t>ai.onnx:18</a:t>
            </a:r>
            <a:endParaRPr lang="en-US" altLang="zh-CN"/>
          </a:p>
          <a:p>
            <a:r>
              <a:rPr lang="zh-CN" altLang="en-US"/>
              <a:t>不降级无法编译，</a:t>
            </a:r>
            <a:r>
              <a:rPr lang="en-US" altLang="zh-CN"/>
              <a:t>GELU </a:t>
            </a:r>
            <a:r>
              <a:rPr lang="zh-CN" altLang="en-US"/>
              <a:t>与</a:t>
            </a:r>
            <a:r>
              <a:rPr lang="en-US" altLang="zh-CN"/>
              <a:t> LayerNorm </a:t>
            </a:r>
            <a:r>
              <a:rPr lang="zh-CN" altLang="en-US"/>
              <a:t>被等价展开</a:t>
            </a:r>
            <a:r>
              <a:rPr lang="en-US" altLang="zh-CN"/>
              <a:t>/</a:t>
            </a:r>
            <a:r>
              <a:rPr lang="zh-CN" altLang="en-US"/>
              <a:t>近似替换</a:t>
            </a:r>
            <a:endParaRPr lang="zh-CN" altLang="en-US"/>
          </a:p>
          <a:p>
            <a:r>
              <a:rPr lang="en-US" altLang="zh-CN"/>
              <a:t>2.Split </a:t>
            </a:r>
            <a:r>
              <a:rPr lang="zh-CN" altLang="en-US"/>
              <a:t>的</a:t>
            </a:r>
            <a:r>
              <a:rPr lang="en-US" altLang="zh-CN"/>
              <a:t>“</a:t>
            </a:r>
            <a:r>
              <a:rPr lang="zh-CN" altLang="en-US"/>
              <a:t>第二输入</a:t>
            </a:r>
            <a:r>
              <a:rPr lang="en-US" altLang="zh-CN"/>
              <a:t>”</a:t>
            </a:r>
            <a:r>
              <a:rPr lang="zh-CN" altLang="en-US"/>
              <a:t>补齐，要不然也编译</a:t>
            </a:r>
            <a:r>
              <a:rPr lang="zh-CN" altLang="en-US"/>
              <a:t>不过去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05680" y="42881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影响：语义等价的修改，不会产生数值精度</a:t>
            </a:r>
            <a:r>
              <a:rPr lang="zh-CN" altLang="en-US"/>
              <a:t>损失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atc</a:t>
            </a:r>
            <a:r>
              <a:rPr lang="zh-CN" altLang="en-US"/>
              <a:t>编译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583690"/>
            <a:ext cx="6450965" cy="3973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70" y="303530"/>
            <a:ext cx="344424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5739130"/>
            <a:ext cx="11056620" cy="579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820" y="1035685"/>
            <a:ext cx="4046220" cy="365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1910" y="1724660"/>
            <a:ext cx="3131820" cy="4495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运行时长：整个图都能直接下发了，所以没有</a:t>
            </a:r>
            <a:r>
              <a:rPr lang="en-US" altLang="zh-CN"/>
              <a:t>Control CPU</a:t>
            </a:r>
            <a:r>
              <a:rPr lang="zh-CN" altLang="en-US"/>
              <a:t>上执行</a:t>
            </a:r>
            <a:r>
              <a:rPr lang="zh-CN" altLang="en-US"/>
              <a:t>算子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8840" y="1797685"/>
            <a:ext cx="9008110" cy="36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2755" y="3252470"/>
            <a:ext cx="8411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作为对比，使用</a:t>
            </a:r>
            <a:r>
              <a:rPr lang="en-US" altLang="zh-CN"/>
              <a:t>CPU</a:t>
            </a:r>
            <a:r>
              <a:rPr lang="zh-CN" altLang="en-US"/>
              <a:t>三线程的</a:t>
            </a:r>
            <a:r>
              <a:rPr lang="en-US" altLang="zh-CN"/>
              <a:t>onnx </a:t>
            </a:r>
            <a:r>
              <a:rPr lang="zh-CN" altLang="en-US"/>
              <a:t>（不支持</a:t>
            </a:r>
            <a:r>
              <a:rPr lang="en-US" altLang="zh-CN"/>
              <a:t>XNNPACK</a:t>
            </a:r>
            <a:r>
              <a:rPr lang="zh-CN" altLang="en-US"/>
              <a:t>，用的</a:t>
            </a:r>
            <a:r>
              <a:rPr lang="en-US" altLang="zh-CN"/>
              <a:t>CPUExecutionProvider</a:t>
            </a:r>
            <a:r>
              <a:rPr lang="zh-CN" altLang="en-US"/>
              <a:t>（</a:t>
            </a:r>
            <a:r>
              <a:rPr lang="en-US" altLang="zh-CN"/>
              <a:t>MLAS</a:t>
            </a:r>
            <a:r>
              <a:rPr lang="zh-CN" altLang="en-US"/>
              <a:t>）是</a:t>
            </a:r>
            <a:r>
              <a:rPr lang="en-US" altLang="zh-CN"/>
              <a:t>onnx runtime</a:t>
            </a:r>
            <a:r>
              <a:rPr lang="zh-CN" altLang="en-US"/>
              <a:t>自己的后端）对比</a:t>
            </a:r>
            <a:r>
              <a:rPr lang="en-US" altLang="zh-CN"/>
              <a:t>NXP i.MX93</a:t>
            </a:r>
            <a:r>
              <a:rPr lang="zh-CN" altLang="en-US"/>
              <a:t>的</a:t>
            </a:r>
            <a:r>
              <a:rPr lang="en-US" altLang="zh-CN"/>
              <a:t>TFLite</a:t>
            </a:r>
            <a:r>
              <a:rPr lang="zh-CN" altLang="en-US"/>
              <a:t>双线程＋</a:t>
            </a:r>
            <a:r>
              <a:rPr lang="en-US" altLang="zh-CN"/>
              <a:t>XNNPACK</a:t>
            </a:r>
            <a:r>
              <a:rPr lang="zh-CN" altLang="en-US"/>
              <a:t>运行</a:t>
            </a:r>
            <a:r>
              <a:rPr lang="en-US" altLang="zh-CN"/>
              <a:t>W8A8</a:t>
            </a:r>
            <a:r>
              <a:rPr lang="zh-CN" altLang="en-US"/>
              <a:t>的</a:t>
            </a:r>
            <a:r>
              <a:rPr lang="zh-CN" altLang="en-US"/>
              <a:t>推理是</a:t>
            </a:r>
            <a:r>
              <a:rPr lang="en-US" altLang="zh-CN"/>
              <a:t>929.082</a:t>
            </a:r>
            <a:r>
              <a:rPr lang="en-US" altLang="zh-CN"/>
              <a:t>ms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" y="4319270"/>
            <a:ext cx="11148060" cy="70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5441950"/>
            <a:ext cx="2773680" cy="3124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27605" y="6108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34</a:t>
            </a:r>
            <a:r>
              <a:rPr lang="zh-CN" altLang="en-US"/>
              <a:t>倍</a:t>
            </a:r>
            <a:r>
              <a:rPr lang="zh-CN" altLang="en-US"/>
              <a:t>多的加速</a:t>
            </a:r>
            <a:r>
              <a:rPr lang="zh-CN" altLang="en-US"/>
              <a:t>比！！！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运行</a:t>
            </a:r>
            <a:r>
              <a:rPr lang="en-US" altLang="zh-CN"/>
              <a:t>profiler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69415" y="1490345"/>
            <a:ext cx="884618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全部下发到</a:t>
            </a:r>
            <a:r>
              <a:rPr lang="en-US" altLang="zh-CN"/>
              <a:t>NPU</a:t>
            </a:r>
            <a:r>
              <a:rPr lang="zh-CN" altLang="en-US"/>
              <a:t>上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188335"/>
            <a:ext cx="10968990" cy="1362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635125"/>
            <a:ext cx="4305300" cy="1348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算子统计（运行</a:t>
            </a:r>
            <a:r>
              <a:rPr lang="en-US" altLang="zh-CN"/>
              <a:t>50</a:t>
            </a:r>
            <a:r>
              <a:rPr lang="zh-CN" altLang="en-US"/>
              <a:t>次</a:t>
            </a:r>
            <a:r>
              <a:rPr lang="zh-CN" altLang="en-US"/>
              <a:t>推理）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5305" y="1619250"/>
            <a:ext cx="10397490" cy="3751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运行一次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630" y="2042160"/>
            <a:ext cx="11789410" cy="3585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Topic</a:t>
            </a:r>
            <a:r>
              <a:rPr lang="zh-CN" altLang="en-US"/>
              <a:t>：目前有三个性能差别巨大的</a:t>
            </a:r>
            <a:r>
              <a:rPr lang="en-US" altLang="zh-CN"/>
              <a:t>NPU</a:t>
            </a:r>
            <a:r>
              <a:rPr lang="zh-CN" altLang="en-US"/>
              <a:t>开发板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theme</a:t>
            </a:r>
            <a:r>
              <a:rPr lang="zh-CN" altLang="en-US"/>
              <a:t>：</a:t>
            </a:r>
            <a:r>
              <a:rPr lang="en-US" altLang="zh-CN"/>
              <a:t>what type of NPU Chips should you buy</a:t>
            </a:r>
            <a:endParaRPr lang="en-US" altLang="zh-CN"/>
          </a:p>
          <a:p>
            <a:pPr lvl="1"/>
            <a:r>
              <a:rPr lang="en-US" altLang="zh-CN"/>
              <a:t>Ethos U65 -&gt; out dated/ </a:t>
            </a:r>
            <a:r>
              <a:rPr lang="en-US" altLang="zh-CN"/>
              <a:t>Weak</a:t>
            </a:r>
            <a:endParaRPr lang="en-US" altLang="zh-CN"/>
          </a:p>
          <a:p>
            <a:pPr lvl="1"/>
            <a:r>
              <a:rPr lang="en-US" altLang="zh-CN"/>
              <a:t>RKNPU -&gt; </a:t>
            </a:r>
            <a:r>
              <a:rPr lang="en-US" altLang="zh-CN"/>
              <a:t>medium</a:t>
            </a:r>
            <a:endParaRPr lang="en-US" altLang="zh-CN"/>
          </a:p>
          <a:p>
            <a:pPr lvl="1"/>
            <a:r>
              <a:rPr lang="en-US" altLang="zh-CN"/>
              <a:t>ASCEND310B -&gt; Powerful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VIT_W8A8.onnx</a:t>
            </a:r>
            <a:r>
              <a:rPr lang="zh-CN" altLang="en-US"/>
              <a:t>的</a:t>
            </a:r>
            <a:r>
              <a:rPr lang="en-US" altLang="zh-CN"/>
              <a:t>ASCEND</a:t>
            </a:r>
            <a:r>
              <a:rPr lang="zh-CN" altLang="en-US"/>
              <a:t>加速</a:t>
            </a:r>
            <a:r>
              <a:rPr lang="zh-CN" altLang="en-US"/>
              <a:t>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2570" y="1847215"/>
            <a:ext cx="888174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260" y="1478915"/>
            <a:ext cx="685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结果不支持这种量化格式，可能需要用</a:t>
            </a:r>
            <a:r>
              <a:rPr lang="en-US" altLang="zh-CN"/>
              <a:t>HUAWEI</a:t>
            </a:r>
            <a:r>
              <a:rPr lang="zh-CN" altLang="en-US"/>
              <a:t>的工具来进行</a:t>
            </a:r>
            <a:r>
              <a:rPr lang="zh-CN" altLang="en-US"/>
              <a:t>量化？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ATC</a:t>
            </a:r>
            <a:r>
              <a:rPr lang="zh-CN" altLang="en-US"/>
              <a:t>做</a:t>
            </a:r>
            <a:r>
              <a:rPr lang="zh-CN" altLang="en-US"/>
              <a:t>量化：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87930" y="2277110"/>
            <a:ext cx="7208520" cy="3185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运行推理：并没有带来明显的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8300" y="2006600"/>
            <a:ext cx="10968990" cy="526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                          NPU</a:t>
            </a:r>
            <a:r>
              <a:rPr lang="zh-CN" altLang="en-US"/>
              <a:t>运行</a:t>
            </a:r>
            <a:r>
              <a:rPr lang="en-US" altLang="zh-CN"/>
              <a:t>50</a:t>
            </a:r>
            <a:r>
              <a:rPr lang="zh-CN" altLang="en-US"/>
              <a:t>次的</a:t>
            </a:r>
            <a:r>
              <a:rPr lang="en-US" altLang="zh-CN"/>
              <a:t>Profiling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4125595" cy="687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51070" y="21888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并没有任何</a:t>
            </a:r>
            <a:r>
              <a:rPr lang="en-US" altLang="zh-CN"/>
              <a:t>INT8</a:t>
            </a:r>
            <a:r>
              <a:rPr lang="zh-CN" altLang="en-US"/>
              <a:t>的算子，说明</a:t>
            </a:r>
            <a:r>
              <a:rPr lang="en-US" altLang="zh-CN"/>
              <a:t>ATC</a:t>
            </a:r>
            <a:r>
              <a:rPr lang="zh-CN" altLang="en-US"/>
              <a:t>并没有进行量化，这个模型不满足</a:t>
            </a:r>
            <a:r>
              <a:rPr lang="en-US" altLang="zh-CN"/>
              <a:t>ATC</a:t>
            </a:r>
            <a:r>
              <a:rPr lang="zh-CN" altLang="en-US"/>
              <a:t>的量化需求，需要用</a:t>
            </a:r>
            <a:r>
              <a:rPr lang="en-US" altLang="zh-CN"/>
              <a:t>HUAWEI</a:t>
            </a:r>
            <a:r>
              <a:rPr lang="zh-CN" altLang="en-US"/>
              <a:t>的软件进行</a:t>
            </a:r>
            <a:r>
              <a:rPr lang="zh-CN" altLang="en-US"/>
              <a:t>量化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尝试用</a:t>
            </a:r>
            <a:r>
              <a:rPr lang="en-US" altLang="zh-CN"/>
              <a:t>ASCEND</a:t>
            </a:r>
            <a:r>
              <a:rPr lang="zh-CN" altLang="en-US"/>
              <a:t>的工具链</a:t>
            </a:r>
            <a:r>
              <a:rPr lang="zh-CN" altLang="en-US"/>
              <a:t>量化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可能</a:t>
            </a:r>
            <a:r>
              <a:rPr lang="zh-CN" altLang="en-US"/>
              <a:t>是工具链版本</a:t>
            </a:r>
            <a:r>
              <a:rPr lang="zh-CN" altLang="en-US"/>
              <a:t>不匹配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196590"/>
            <a:ext cx="788670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PART2 Ethos U65 </a:t>
            </a:r>
            <a:r>
              <a:rPr lang="en-US" altLang="zh-CN"/>
              <a:t>Profiling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有几串</a:t>
            </a:r>
            <a:r>
              <a:rPr lang="en-US" altLang="zh-CN"/>
              <a:t>EthosDelegates</a:t>
            </a:r>
            <a:r>
              <a:rPr lang="zh-CN" altLang="en-US"/>
              <a:t>是很耗时间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663065"/>
            <a:ext cx="10968990" cy="1952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4495165"/>
            <a:ext cx="10172700" cy="586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2915" y="3964940"/>
            <a:ext cx="5503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特征是分布在</a:t>
            </a:r>
            <a:r>
              <a:rPr lang="en-US" altLang="zh-CN"/>
              <a:t>Dequantize</a:t>
            </a:r>
            <a:r>
              <a:rPr lang="zh-CN" altLang="en-US"/>
              <a:t>和</a:t>
            </a:r>
            <a:r>
              <a:rPr lang="en-US" altLang="zh-CN"/>
              <a:t>Quantize</a:t>
            </a:r>
            <a:r>
              <a:rPr lang="zh-CN" altLang="en-US"/>
              <a:t>之间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" y="5364480"/>
            <a:ext cx="6865620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755" y="5843270"/>
            <a:ext cx="7002780" cy="7696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但不是所有的</a:t>
            </a:r>
            <a:r>
              <a:rPr lang="en-US" altLang="zh-CN"/>
              <a:t>DQ</a:t>
            </a:r>
            <a:r>
              <a:rPr lang="zh-CN" altLang="en-US"/>
              <a:t>或者</a:t>
            </a:r>
            <a:r>
              <a:rPr lang="en-US" altLang="zh-CN"/>
              <a:t>Q</a:t>
            </a:r>
            <a:r>
              <a:rPr lang="zh-CN" altLang="en-US"/>
              <a:t>之间的都这么</a:t>
            </a:r>
            <a:r>
              <a:rPr lang="zh-CN" altLang="en-US"/>
              <a:t>耗时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2590800"/>
            <a:ext cx="654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BatchMatMul</a:t>
            </a:r>
            <a:r>
              <a:rPr lang="zh-CN" altLang="en-US"/>
              <a:t>中间的</a:t>
            </a:r>
            <a:r>
              <a:rPr lang="en-US" altLang="zh-CN"/>
              <a:t>Ethosdelegates</a:t>
            </a:r>
            <a:r>
              <a:rPr lang="zh-CN" altLang="en-US"/>
              <a:t>就</a:t>
            </a:r>
            <a:r>
              <a:rPr lang="zh-CN" altLang="en-US"/>
              <a:t>很快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959100"/>
            <a:ext cx="6972300" cy="374904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10" y="1374140"/>
            <a:ext cx="7513320" cy="7543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670" y="1751965"/>
            <a:ext cx="9989820" cy="7696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只有之间夹在</a:t>
            </a:r>
            <a:r>
              <a:rPr lang="en-US" altLang="zh-CN"/>
              <a:t>DQ/Q</a:t>
            </a:r>
            <a:r>
              <a:rPr lang="zh-CN" altLang="en-US"/>
              <a:t>中间的</a:t>
            </a:r>
            <a:r>
              <a:rPr lang="en-US" altLang="zh-CN"/>
              <a:t>Ethosdelegates</a:t>
            </a:r>
            <a:r>
              <a:rPr lang="zh-CN" altLang="en-US"/>
              <a:t>才这么</a:t>
            </a:r>
            <a:r>
              <a:rPr lang="zh-CN" altLang="en-US"/>
              <a:t>耗时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762125"/>
            <a:ext cx="10355580" cy="8991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655" y="3304540"/>
            <a:ext cx="8697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可能这里就是性能的瓶颈？下面是</a:t>
            </a:r>
            <a:r>
              <a:rPr lang="en-US" altLang="zh-CN"/>
              <a:t>CPU</a:t>
            </a:r>
            <a:r>
              <a:rPr lang="zh-CN" altLang="en-US"/>
              <a:t>组对应的统计，从耗用时间上来说十分接近都是</a:t>
            </a:r>
            <a:r>
              <a:rPr lang="en-US" altLang="zh-CN"/>
              <a:t>30</a:t>
            </a:r>
            <a:r>
              <a:rPr lang="zh-CN" altLang="en-US"/>
              <a:t>＋</a:t>
            </a:r>
            <a:r>
              <a:rPr lang="en-US" altLang="zh-CN"/>
              <a:t>ms</a:t>
            </a:r>
            <a:r>
              <a:rPr lang="zh-CN" altLang="en-US"/>
              <a:t>，</a:t>
            </a:r>
            <a:r>
              <a:rPr lang="en-US" altLang="zh-CN"/>
              <a:t>NPU</a:t>
            </a:r>
            <a:r>
              <a:rPr lang="zh-CN" altLang="en-US"/>
              <a:t>只比</a:t>
            </a:r>
            <a:r>
              <a:rPr lang="en-US" altLang="zh-CN"/>
              <a:t>CPU</a:t>
            </a:r>
            <a:r>
              <a:rPr lang="zh-CN" altLang="en-US"/>
              <a:t>快</a:t>
            </a:r>
            <a:r>
              <a:rPr lang="zh-CN" altLang="en-US"/>
              <a:t>一点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4458335"/>
            <a:ext cx="7498080" cy="11963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对应的</a:t>
            </a:r>
            <a:r>
              <a:rPr lang="en-US" altLang="zh-CN"/>
              <a:t>GELU</a:t>
            </a:r>
            <a:r>
              <a:rPr lang="zh-CN" altLang="en-US"/>
              <a:t>有</a:t>
            </a:r>
            <a:r>
              <a:rPr lang="en-US" altLang="zh-CN"/>
              <a:t>12</a:t>
            </a:r>
            <a:r>
              <a:rPr lang="zh-CN" altLang="en-US"/>
              <a:t>个</a:t>
            </a:r>
            <a:r>
              <a:rPr lang="en-US" altLang="zh-CN"/>
              <a:t> 12</a:t>
            </a:r>
            <a:r>
              <a:rPr lang="zh-CN" altLang="en-US"/>
              <a:t>×</a:t>
            </a:r>
            <a:r>
              <a:rPr lang="en-US" altLang="zh-CN"/>
              <a:t>35ms=420ms</a:t>
            </a:r>
            <a:r>
              <a:rPr lang="zh-CN" altLang="en-US"/>
              <a:t>（对应所有</a:t>
            </a:r>
            <a:r>
              <a:rPr lang="en-US" altLang="zh-CN"/>
              <a:t>NPU</a:t>
            </a:r>
            <a:r>
              <a:rPr lang="zh-CN" altLang="en-US"/>
              <a:t>算子对应的</a:t>
            </a:r>
            <a:r>
              <a:rPr lang="en-US" altLang="zh-CN"/>
              <a:t>CPU</a:t>
            </a:r>
            <a:r>
              <a:rPr lang="zh-CN" altLang="en-US"/>
              <a:t>算子加起来是</a:t>
            </a:r>
            <a:r>
              <a:rPr lang="en-US" altLang="zh-CN"/>
              <a:t>732ms</a:t>
            </a:r>
            <a:r>
              <a:rPr lang="zh-CN" altLang="en-US"/>
              <a:t>），是主要的计算</a:t>
            </a:r>
            <a:r>
              <a:rPr lang="zh-CN" altLang="en-US"/>
              <a:t>时间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5070" y="1748155"/>
            <a:ext cx="838073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Capbilities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8210" y="1597080"/>
            <a:ext cx="10969200" cy="4759200"/>
          </a:xfrm>
        </p:spPr>
        <p:txBody>
          <a:bodyPr/>
          <a:p>
            <a:r>
              <a:rPr lang="en-US" altLang="zh-CN"/>
              <a:t>Ethos U65 NPU &lt; RKNPU &lt; ASCEND310B</a:t>
            </a:r>
            <a:endParaRPr lang="en-US" altLang="zh-CN"/>
          </a:p>
          <a:p>
            <a:r>
              <a:rPr lang="en-US" altLang="zh-CN"/>
              <a:t>ViT_w8a8</a:t>
            </a:r>
            <a:r>
              <a:rPr lang="zh-CN" altLang="en-US"/>
              <a:t>加速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/>
              <a:t>Ethos U65 NPU : 0.85</a:t>
            </a:r>
            <a:r>
              <a:rPr lang="zh-CN" altLang="en-US"/>
              <a:t>（</a:t>
            </a:r>
            <a:r>
              <a:rPr lang="zh-CN" altLang="en-US"/>
              <a:t>减速）</a:t>
            </a:r>
            <a:endParaRPr lang="en-US" altLang="zh-CN"/>
          </a:p>
          <a:p>
            <a:pPr lvl="1"/>
            <a:r>
              <a:rPr lang="en-US" altLang="zh-CN"/>
              <a:t>RKNPU:1</a:t>
            </a:r>
            <a:r>
              <a:rPr lang="zh-CN" altLang="en-US"/>
              <a:t>＋？</a:t>
            </a:r>
            <a:endParaRPr lang="zh-CN" altLang="en-US"/>
          </a:p>
          <a:p>
            <a:pPr lvl="1"/>
            <a:r>
              <a:rPr lang="en-US" altLang="zh-CN"/>
              <a:t>ASCEND310B</a:t>
            </a:r>
            <a:r>
              <a:rPr lang="zh-CN" altLang="en-US"/>
              <a:t>：</a:t>
            </a:r>
            <a:r>
              <a:rPr lang="en-US" altLang="zh-CN"/>
              <a:t>FP16</a:t>
            </a:r>
            <a:r>
              <a:rPr lang="zh-CN" altLang="en-US"/>
              <a:t>是</a:t>
            </a:r>
            <a:r>
              <a:rPr lang="en-US" altLang="zh-CN"/>
              <a:t>34</a:t>
            </a:r>
            <a:r>
              <a:rPr lang="zh-CN" altLang="en-US"/>
              <a:t>倍加速＋</a:t>
            </a:r>
            <a:r>
              <a:rPr lang="en-US" altLang="zh-CN"/>
              <a:t> W8A8</a:t>
            </a:r>
            <a:r>
              <a:rPr lang="zh-CN" altLang="en-US"/>
              <a:t>未知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67970" y="3923030"/>
            <a:ext cx="7687945" cy="80708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267970" y="4669790"/>
            <a:ext cx="7688580" cy="1019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675" y="5988050"/>
            <a:ext cx="2956560" cy="251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2125" y="5988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WAC2VEC2</a:t>
            </a:r>
            <a:r>
              <a:rPr lang="zh-CN" altLang="en-US"/>
              <a:t>的加速</a:t>
            </a:r>
            <a:r>
              <a:rPr lang="zh-CN" altLang="en-US"/>
              <a:t>比：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61055"/>
            <a:ext cx="2773680" cy="312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28000" y="43618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CNN</a:t>
            </a:r>
            <a:r>
              <a:rPr lang="zh-CN" altLang="en-US"/>
              <a:t>前端＋</a:t>
            </a:r>
            <a:r>
              <a:rPr lang="en-US" altLang="zh-CN"/>
              <a:t>Transformer</a:t>
            </a:r>
            <a:r>
              <a:rPr lang="zh-CN" altLang="en-US"/>
              <a:t>主干（多层</a:t>
            </a:r>
            <a:r>
              <a:rPr lang="en-US" altLang="zh-CN"/>
              <a:t> Transformer </a:t>
            </a:r>
            <a:r>
              <a:rPr lang="zh-CN" altLang="en-US"/>
              <a:t>编码器）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296910" y="6307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r>
              <a:rPr lang="en-US" altLang="zh-CN"/>
              <a:t>FP16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几乎无加速，但是比</a:t>
            </a:r>
            <a:r>
              <a:rPr lang="en-US" altLang="zh-CN"/>
              <a:t>CPU</a:t>
            </a:r>
            <a:r>
              <a:rPr lang="zh-CN" altLang="en-US"/>
              <a:t>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：</a:t>
            </a:r>
            <a:r>
              <a:rPr lang="en-US" altLang="zh-CN"/>
              <a:t>409.598ms</a:t>
            </a:r>
            <a:endParaRPr lang="zh-CN" altLang="en-US"/>
          </a:p>
          <a:p>
            <a:r>
              <a:rPr lang="en-US" altLang="zh-CN"/>
              <a:t>CPU</a:t>
            </a:r>
            <a:r>
              <a:rPr lang="zh-CN" altLang="en-US"/>
              <a:t>：</a:t>
            </a:r>
            <a:r>
              <a:rPr lang="en-US"/>
              <a:t>440.0989ms</a:t>
            </a:r>
            <a:endParaRPr lang="en-US"/>
          </a:p>
          <a:p>
            <a:r>
              <a:rPr lang="zh-CN" altLang="en-US"/>
              <a:t>这里</a:t>
            </a:r>
            <a:r>
              <a:rPr lang="en-US" altLang="zh-CN"/>
              <a:t>NPU</a:t>
            </a:r>
            <a:r>
              <a:rPr lang="zh-CN" altLang="en-US"/>
              <a:t>是比</a:t>
            </a:r>
            <a:r>
              <a:rPr lang="en-US" altLang="zh-CN"/>
              <a:t>CPU</a:t>
            </a:r>
            <a:r>
              <a:rPr lang="zh-CN" altLang="en-US"/>
              <a:t>快的（包括</a:t>
            </a:r>
            <a:r>
              <a:rPr lang="en-US" altLang="zh-CN"/>
              <a:t>Ethosdelegates</a:t>
            </a:r>
            <a:r>
              <a:rPr lang="zh-CN" altLang="en-US"/>
              <a:t>总的</a:t>
            </a:r>
            <a:r>
              <a:rPr lang="zh-CN" altLang="en-US"/>
              <a:t>时长）</a:t>
            </a:r>
            <a:endParaRPr lang="en-US" altLang="zh-CN"/>
          </a:p>
          <a:p>
            <a:r>
              <a:rPr lang="zh-CN" altLang="en-US"/>
              <a:t>剩余的</a:t>
            </a:r>
            <a:r>
              <a:rPr lang="en-US" altLang="zh-CN"/>
              <a:t>CPU </a:t>
            </a:r>
            <a:r>
              <a:rPr lang="zh-CN" altLang="en-US"/>
              <a:t>为</a:t>
            </a:r>
            <a:r>
              <a:rPr lang="en-US" altLang="zh-CN"/>
              <a:t> 782.009 - 440.0989 = 341.9101</a:t>
            </a:r>
            <a:r>
              <a:rPr lang="en-US" altLang="zh-CN"/>
              <a:t>ms</a:t>
            </a:r>
            <a:endParaRPr lang="en-US" altLang="zh-CN"/>
          </a:p>
          <a:p>
            <a:r>
              <a:rPr lang="en-US" altLang="zh-CN"/>
              <a:t>NPU</a:t>
            </a:r>
            <a:r>
              <a:rPr lang="zh-CN" altLang="en-US"/>
              <a:t>为</a:t>
            </a:r>
            <a:r>
              <a:rPr lang="en-US" altLang="zh-CN"/>
              <a:t> 903.657 - 409.598 =  494.059</a:t>
            </a:r>
            <a:r>
              <a:rPr lang="en-US" altLang="zh-CN"/>
              <a:t>ms</a:t>
            </a:r>
            <a:endParaRPr lang="en-US" altLang="zh-CN"/>
          </a:p>
          <a:p>
            <a:r>
              <a:rPr lang="zh-CN" altLang="en-US"/>
              <a:t>可见主要的问题出在其它的</a:t>
            </a:r>
            <a:r>
              <a:rPr lang="en-US" altLang="zh-CN"/>
              <a:t>NPU</a:t>
            </a:r>
            <a:r>
              <a:rPr lang="zh-CN" altLang="en-US"/>
              <a:t>算子中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995" y="1623060"/>
            <a:ext cx="6850380" cy="579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915" y="4496435"/>
            <a:ext cx="9702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IDEA</a:t>
            </a:r>
            <a:r>
              <a:rPr lang="zh-CN" altLang="en-US"/>
              <a:t>：能不能做一个可以支持动态选择的编译器，在只有</a:t>
            </a:r>
            <a:r>
              <a:rPr lang="en-US" altLang="zh-CN"/>
              <a:t>NPU</a:t>
            </a:r>
            <a:r>
              <a:rPr lang="zh-CN" altLang="en-US"/>
              <a:t>速度比</a:t>
            </a:r>
            <a:r>
              <a:rPr lang="en-US" altLang="zh-CN"/>
              <a:t>CPU</a:t>
            </a:r>
            <a:r>
              <a:rPr lang="zh-CN" altLang="en-US"/>
              <a:t>快的情况下才把</a:t>
            </a:r>
            <a:r>
              <a:rPr lang="en-US" altLang="zh-CN"/>
              <a:t>CPU</a:t>
            </a:r>
            <a:r>
              <a:rPr lang="zh-CN" altLang="en-US"/>
              <a:t>的算子下发</a:t>
            </a:r>
            <a:r>
              <a:rPr lang="en-US" altLang="zh-CN"/>
              <a:t>NPU</a:t>
            </a:r>
            <a:r>
              <a:rPr lang="zh-CN" altLang="en-US"/>
              <a:t>，而不是只要</a:t>
            </a:r>
            <a:r>
              <a:rPr lang="en-US" altLang="zh-CN"/>
              <a:t>NPU</a:t>
            </a:r>
            <a:r>
              <a:rPr lang="zh-CN" altLang="en-US"/>
              <a:t>支持这个算子就把算子放到</a:t>
            </a:r>
            <a:r>
              <a:rPr lang="en-US" altLang="zh-CN"/>
              <a:t>NPU</a:t>
            </a:r>
            <a:r>
              <a:rPr lang="zh-CN" altLang="en-US"/>
              <a:t>上（可能对于</a:t>
            </a:r>
            <a:r>
              <a:rPr lang="en-US" altLang="zh-CN"/>
              <a:t>Ethos U65</a:t>
            </a:r>
            <a:r>
              <a:rPr lang="zh-CN" altLang="en-US"/>
              <a:t>这种比较合适，因为</a:t>
            </a:r>
            <a:r>
              <a:rPr lang="en-US" altLang="zh-CN"/>
              <a:t>NPU</a:t>
            </a:r>
            <a:r>
              <a:rPr lang="zh-CN" altLang="en-US"/>
              <a:t>并不算快（</a:t>
            </a:r>
            <a:r>
              <a:rPr lang="en-US" altLang="zh-CN"/>
              <a:t>0.5TOPS</a:t>
            </a:r>
            <a:r>
              <a:rPr lang="zh-CN" altLang="en-US"/>
              <a:t>））。这里只考虑推理速度，没有考虑</a:t>
            </a:r>
            <a:r>
              <a:rPr lang="en-US" altLang="zh-CN"/>
              <a:t>Efficiency</a:t>
            </a:r>
            <a:r>
              <a:rPr lang="zh-CN" altLang="en-US"/>
              <a:t>等其它因素。这种对于一个特定的</a:t>
            </a:r>
            <a:r>
              <a:rPr lang="en-US" altLang="zh-CN"/>
              <a:t>NPU</a:t>
            </a:r>
            <a:r>
              <a:rPr lang="zh-CN" altLang="en-US"/>
              <a:t>的特定模型的特定精度来说，实现很简单，直接人工比较就完事了，但是如果</a:t>
            </a:r>
            <a:r>
              <a:rPr lang="en-US" altLang="zh-CN"/>
              <a:t>scale</a:t>
            </a:r>
            <a:r>
              <a:rPr lang="zh-CN" altLang="en-US"/>
              <a:t>到不同</a:t>
            </a:r>
            <a:r>
              <a:rPr lang="en-US" altLang="zh-CN"/>
              <a:t>NPU</a:t>
            </a:r>
            <a:r>
              <a:rPr lang="zh-CN" altLang="en-US"/>
              <a:t>，不同模型，不同算子呢？可能会有</a:t>
            </a:r>
            <a:r>
              <a:rPr lang="en-US" altLang="zh-CN"/>
              <a:t>Challenge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z="2220"/>
              <a:t>GELU/ADD/FULLY_CONNECTED</a:t>
            </a:r>
            <a:r>
              <a:rPr lang="zh-CN" altLang="en-US" sz="2220"/>
              <a:t>都是带宽受限而不是算力受限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而且这三个算子的权重复用都很低。</a:t>
            </a:r>
            <a:r>
              <a:rPr lang="en-US" altLang="zh-CN"/>
              <a:t>NPU</a:t>
            </a:r>
            <a:r>
              <a:rPr lang="zh-CN" altLang="en-US"/>
              <a:t>在</a:t>
            </a:r>
            <a:r>
              <a:rPr lang="zh-CN" altLang="en-US"/>
              <a:t>这种情况下对比</a:t>
            </a:r>
            <a:r>
              <a:rPr lang="en-US" altLang="zh-CN"/>
              <a:t>CPU</a:t>
            </a:r>
            <a:r>
              <a:rPr lang="zh-CN" altLang="en-US"/>
              <a:t>并没有明显</a:t>
            </a:r>
            <a:r>
              <a:rPr lang="zh-CN" altLang="en-US"/>
              <a:t>优势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其它</a:t>
            </a:r>
            <a:r>
              <a:rPr lang="zh-CN" altLang="en-US"/>
              <a:t>算子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2825" y="2148205"/>
            <a:ext cx="3181350" cy="2343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995" y="328295"/>
            <a:ext cx="2857500" cy="62007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1515" y="3397885"/>
            <a:ext cx="10801350" cy="942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900555"/>
            <a:ext cx="7101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虽然数量很大，但是</a:t>
            </a:r>
            <a:r>
              <a:rPr lang="en-US" altLang="zh-CN">
                <a:sym typeface="+mn-ea"/>
              </a:rPr>
              <a:t>BatchMatMul</a:t>
            </a:r>
            <a:r>
              <a:rPr lang="zh-CN" altLang="en-US">
                <a:sym typeface="+mn-ea"/>
              </a:rPr>
              <a:t>并不耗时间，优化带来的速度提升很局限，真正的大头在</a:t>
            </a:r>
            <a:r>
              <a:rPr lang="en-US" altLang="zh-CN">
                <a:sym typeface="+mn-ea"/>
              </a:rPr>
              <a:t>FullyConnected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SOFTMAX</a:t>
            </a:r>
            <a:r>
              <a:rPr lang="zh-CN" altLang="en-US">
                <a:sym typeface="+mn-ea"/>
              </a:rPr>
              <a:t>，这两个都被下发到</a:t>
            </a:r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860" y="4869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BatchMatMul</a:t>
            </a:r>
            <a:r>
              <a:rPr lang="zh-CN" altLang="en-US"/>
              <a:t>＋</a:t>
            </a:r>
            <a:r>
              <a:rPr lang="en-US" altLang="zh-CN"/>
              <a:t>EthosDelegates</a:t>
            </a:r>
            <a:r>
              <a:rPr lang="zh-CN" altLang="en-US"/>
              <a:t>的</a:t>
            </a:r>
            <a:r>
              <a:rPr lang="zh-CN" altLang="en-US"/>
              <a:t>时间：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逐个算子</a:t>
            </a:r>
            <a:r>
              <a:rPr lang="zh-CN" altLang="en-US"/>
              <a:t>比较：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CSV</a:t>
            </a:r>
            <a:r>
              <a:rPr lang="zh-CN" altLang="en-US"/>
              <a:t>里可以看到每次</a:t>
            </a:r>
            <a:r>
              <a:rPr lang="en-US" altLang="zh-CN"/>
              <a:t>Ethosdelegates</a:t>
            </a:r>
            <a:r>
              <a:rPr lang="zh-CN" altLang="en-US"/>
              <a:t>所花的时间，得到每一个</a:t>
            </a:r>
            <a:r>
              <a:rPr lang="en-US" altLang="zh-CN"/>
              <a:t>delegates</a:t>
            </a:r>
            <a:r>
              <a:rPr lang="zh-CN" altLang="en-US"/>
              <a:t>时间，同时通过打开</a:t>
            </a:r>
            <a:r>
              <a:rPr lang="en-US" altLang="zh-CN"/>
              <a:t>NPU Cycle Counter</a:t>
            </a:r>
            <a:r>
              <a:rPr lang="zh-CN" altLang="en-US"/>
              <a:t>得到</a:t>
            </a:r>
            <a:r>
              <a:rPr lang="en-US" altLang="zh-CN"/>
              <a:t>NPU</a:t>
            </a:r>
            <a:r>
              <a:rPr lang="zh-CN" altLang="en-US"/>
              <a:t>纯计算时间。对比</a:t>
            </a:r>
            <a:r>
              <a:rPr lang="en-US" altLang="zh-CN"/>
              <a:t>Vela</a:t>
            </a:r>
            <a:r>
              <a:rPr lang="zh-CN" altLang="en-US"/>
              <a:t>编译器的导出计算图和给出的相应</a:t>
            </a:r>
            <a:r>
              <a:rPr lang="en-US" altLang="zh-CN"/>
              <a:t>CSV</a:t>
            </a:r>
            <a:r>
              <a:rPr lang="zh-CN" altLang="en-US"/>
              <a:t>，可以得到每次</a:t>
            </a:r>
            <a:r>
              <a:rPr lang="en-US" altLang="zh-CN"/>
              <a:t>delegates</a:t>
            </a:r>
            <a:r>
              <a:rPr lang="zh-CN" altLang="en-US"/>
              <a:t>对应的是哪一个</a:t>
            </a:r>
            <a:r>
              <a:rPr lang="zh-CN" altLang="en-US"/>
              <a:t>算子。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Model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96795" y="-7620"/>
            <a:ext cx="9711690" cy="68656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</a:t>
            </a:r>
            <a:r>
              <a:rPr lang="zh-CN" altLang="en-US"/>
              <a:t>对应原</a:t>
            </a:r>
            <a:r>
              <a:rPr lang="zh-CN" altLang="en-US"/>
              <a:t>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首先从编译后模型和原模型抽取对应的算子，其中</a:t>
            </a:r>
            <a:r>
              <a:rPr lang="en-US" altLang="zh-CN"/>
              <a:t>Ethos U</a:t>
            </a:r>
            <a:r>
              <a:rPr lang="zh-CN" altLang="en-US"/>
              <a:t>算子有</a:t>
            </a:r>
            <a:r>
              <a:rPr lang="en-US" altLang="zh-CN"/>
              <a:t>315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验证：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2056765"/>
            <a:ext cx="8663940" cy="365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" y="3079115"/>
            <a:ext cx="7444740" cy="112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" y="4457700"/>
            <a:ext cx="6202680" cy="2057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925" y="4617720"/>
            <a:ext cx="5829300" cy="18973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纯</a:t>
            </a:r>
            <a:r>
              <a:rPr lang="en-US" altLang="zh-CN"/>
              <a:t>CPU</a:t>
            </a:r>
            <a:r>
              <a:rPr lang="zh-CN" altLang="en-US"/>
              <a:t>算子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6735" y="1809115"/>
            <a:ext cx="11030585" cy="4328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U65 </a:t>
            </a:r>
            <a:r>
              <a:rPr lang="en-US" altLang="zh-CN"/>
              <a:t>NPU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算子分</a:t>
            </a:r>
            <a:r>
              <a:rPr lang="zh-CN" altLang="en-US"/>
              <a:t>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70" y="1313815"/>
            <a:ext cx="8362950" cy="2447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70" y="3937635"/>
            <a:ext cx="8408035" cy="27368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下发到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zh-CN" altLang="en-US"/>
              <a:t>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/>
              <a:t>Strided_Slice</a:t>
            </a:r>
            <a:endParaRPr lang="en-US" altLang="zh-CN"/>
          </a:p>
          <a:p>
            <a:r>
              <a:rPr lang="zh-CN" altLang="en-US"/>
              <a:t>部分</a:t>
            </a:r>
            <a:r>
              <a:rPr lang="en-US" altLang="zh-CN"/>
              <a:t>Mul 145/220</a:t>
            </a:r>
            <a:endParaRPr lang="en-US" altLang="zh-CN"/>
          </a:p>
          <a:p>
            <a:r>
              <a:rPr lang="en-US" altLang="zh-CN"/>
              <a:t>Softmax </a:t>
            </a:r>
            <a:endParaRPr lang="en-US" altLang="zh-CN"/>
          </a:p>
          <a:p>
            <a:r>
              <a:rPr lang="zh-CN" altLang="en-US"/>
              <a:t>部分</a:t>
            </a:r>
            <a:r>
              <a:rPr lang="en-US" altLang="zh-CN"/>
              <a:t>Add </a:t>
            </a:r>
            <a:r>
              <a:rPr lang="en-US" altLang="zh-CN">
                <a:sym typeface="+mn-ea"/>
              </a:rPr>
              <a:t>61/111</a:t>
            </a:r>
            <a:endParaRPr lang="en-US" altLang="zh-CN"/>
          </a:p>
          <a:p>
            <a:r>
              <a:rPr lang="en-US" altLang="zh-CN"/>
              <a:t>FullyConnected</a:t>
            </a:r>
            <a:endParaRPr lang="en-US" altLang="zh-CN"/>
          </a:p>
          <a:p>
            <a:r>
              <a:rPr lang="zh-CN" altLang="en-US"/>
              <a:t>一个</a:t>
            </a:r>
            <a:r>
              <a:rPr lang="en-US" altLang="zh-CN"/>
              <a:t>Sub 1/26</a:t>
            </a:r>
            <a:endParaRPr lang="en-US" altLang="zh-CN"/>
          </a:p>
          <a:p>
            <a:r>
              <a:rPr lang="zh-CN" altLang="en-US"/>
              <a:t>两个</a:t>
            </a:r>
            <a:r>
              <a:rPr lang="en-US" altLang="zh-CN"/>
              <a:t>Quantize 2/27</a:t>
            </a:r>
            <a:endParaRPr lang="en-US" altLang="zh-CN"/>
          </a:p>
          <a:p>
            <a:r>
              <a:rPr lang="en-US" altLang="zh-CN"/>
              <a:t>ConcatTFLit</a:t>
            </a:r>
            <a:r>
              <a:rPr lang="en-US" altLang="zh-CN"/>
              <a:t>e</a:t>
            </a:r>
            <a:endParaRPr lang="en-US" altLang="zh-CN"/>
          </a:p>
          <a:p>
            <a:r>
              <a:rPr lang="en-US" altLang="zh-CN"/>
              <a:t>GELU</a:t>
            </a:r>
            <a:endParaRPr lang="en-US" altLang="zh-CN"/>
          </a:p>
          <a:p>
            <a:r>
              <a:rPr lang="en-US" altLang="zh-CN"/>
              <a:t>Reshape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RK3588</a:t>
            </a:r>
            <a:r>
              <a:rPr lang="zh-CN" altLang="en-US"/>
              <a:t>：</a:t>
            </a:r>
            <a:r>
              <a:rPr lang="en-US" altLang="zh-CN"/>
              <a:t>WAV2</a:t>
            </a:r>
            <a:r>
              <a:rPr lang="en-US" altLang="zh-CN"/>
              <a:t>VEC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9300" y="1796415"/>
            <a:ext cx="9334500" cy="1885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2220"/>
              <a:t>但是算子不是直接</a:t>
            </a:r>
            <a:r>
              <a:rPr lang="en-US" altLang="zh-CN" sz="2220"/>
              <a:t>Load</a:t>
            </a:r>
            <a:r>
              <a:rPr lang="zh-CN" altLang="en-US" sz="2220"/>
              <a:t>到</a:t>
            </a:r>
            <a:r>
              <a:rPr lang="en-US" altLang="zh-CN" sz="2220"/>
              <a:t>NPU</a:t>
            </a:r>
            <a:r>
              <a:rPr lang="zh-CN" altLang="en-US" sz="2220"/>
              <a:t>的，而是转换成其它算子的组合</a:t>
            </a:r>
            <a:endParaRPr lang="zh-CN" altLang="en-US" sz="222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2338070"/>
            <a:ext cx="8408035" cy="273685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828165"/>
            <a:ext cx="2301240" cy="3756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9615" y="6057900"/>
            <a:ext cx="665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可以看到，</a:t>
            </a:r>
            <a:r>
              <a:rPr lang="en-US" altLang="zh-CN"/>
              <a:t>Mul</a:t>
            </a:r>
            <a:r>
              <a:rPr lang="zh-CN" altLang="en-US"/>
              <a:t>，</a:t>
            </a:r>
            <a:r>
              <a:rPr lang="en-US" altLang="zh-CN"/>
              <a:t>Add</a:t>
            </a:r>
            <a:r>
              <a:rPr lang="zh-CN" altLang="en-US"/>
              <a:t>，</a:t>
            </a:r>
            <a:r>
              <a:rPr lang="en-US" altLang="zh-CN"/>
              <a:t>Sub</a:t>
            </a:r>
            <a:r>
              <a:rPr lang="zh-CN" altLang="en-US"/>
              <a:t>的数量明显增加</a:t>
            </a:r>
            <a:r>
              <a:rPr lang="zh-CN" altLang="en-US"/>
              <a:t>了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测</a:t>
            </a:r>
            <a:r>
              <a:rPr lang="en-US" altLang="zh-CN"/>
              <a:t>ASCEND310B</a:t>
            </a:r>
            <a:r>
              <a:rPr lang="zh-CN" altLang="en-US"/>
              <a:t>上同一个模型</a:t>
            </a:r>
            <a:r>
              <a:rPr lang="en-US" altLang="zh-CN"/>
              <a:t>FP32</a:t>
            </a:r>
            <a:r>
              <a:rPr lang="zh-CN" altLang="en-US"/>
              <a:t>和</a:t>
            </a:r>
            <a:r>
              <a:rPr lang="en-US" altLang="zh-CN"/>
              <a:t>FP16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运行速度</a:t>
            </a:r>
            <a:r>
              <a:rPr lang="zh-CN" altLang="en-US"/>
              <a:t>比较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4825" y="1901825"/>
            <a:ext cx="11176000" cy="2404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035" y="1509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ONNX Runtime </a:t>
            </a:r>
            <a:r>
              <a:rPr lang="zh-CN" altLang="en-US"/>
              <a:t>三线程</a:t>
            </a:r>
            <a:r>
              <a:rPr lang="en-US" altLang="zh-CN"/>
              <a:t>CPU</a:t>
            </a:r>
            <a:r>
              <a:rPr lang="zh-CN" altLang="en-US"/>
              <a:t>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Other </a:t>
            </a:r>
            <a:r>
              <a:rPr lang="en-US" altLang="zh-CN"/>
              <a:t>Frameworks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2697480"/>
            <a:ext cx="10546080" cy="944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2465" y="1988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OpenCV DNN</a:t>
            </a:r>
            <a:r>
              <a:rPr lang="zh-CN" altLang="en-US"/>
              <a:t>（纯</a:t>
            </a:r>
            <a:r>
              <a:rPr lang="en-US" altLang="zh-CN"/>
              <a:t>CPU</a:t>
            </a:r>
            <a:r>
              <a:rPr lang="zh-CN" altLang="en-US"/>
              <a:t>三线程）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Next </a:t>
            </a:r>
            <a:r>
              <a:rPr lang="en-US" altLang="zh-CN"/>
              <a:t>Move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不同的</a:t>
            </a:r>
            <a:r>
              <a:rPr lang="en-US" altLang="zh-CN"/>
              <a:t>NPU</a:t>
            </a:r>
            <a:r>
              <a:rPr lang="zh-CN" altLang="en-US"/>
              <a:t>的优化程度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可能在</a:t>
            </a:r>
            <a:r>
              <a:rPr lang="en-US" altLang="zh-CN"/>
              <a:t>Arch</a:t>
            </a:r>
            <a:r>
              <a:rPr lang="zh-CN" altLang="en-US"/>
              <a:t>领域有很深的研究了？</a:t>
            </a:r>
            <a:endParaRPr lang="zh-CN" altLang="en-US"/>
          </a:p>
          <a:p>
            <a:pPr lvl="2"/>
            <a:r>
              <a:rPr lang="en-US" altLang="zh-CN"/>
              <a:t>Systems View</a:t>
            </a:r>
            <a:r>
              <a:rPr lang="zh-CN" altLang="en-US"/>
              <a:t>？</a:t>
            </a:r>
            <a:endParaRPr lang="zh-CN" altLang="en-US"/>
          </a:p>
          <a:p>
            <a:pPr lvl="0"/>
            <a:r>
              <a:rPr lang="en-US" altLang="zh-CN"/>
              <a:t>Profiling </a:t>
            </a:r>
            <a:r>
              <a:rPr lang="en-US" altLang="zh-CN"/>
              <a:t>Design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可能的</a:t>
            </a:r>
            <a:r>
              <a:rPr lang="en-US" altLang="zh-CN"/>
              <a:t>Topic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针对不同的实验或者不同的工业界场景选择不同的合适的</a:t>
            </a:r>
            <a:r>
              <a:rPr lang="en-US" altLang="zh-CN"/>
              <a:t>NPU</a:t>
            </a:r>
            <a:r>
              <a:rPr lang="zh-CN" altLang="en-US"/>
              <a:t>一直是一个问题，因为</a:t>
            </a:r>
            <a:r>
              <a:rPr lang="en-US" altLang="zh-CN"/>
              <a:t>NPU</a:t>
            </a:r>
            <a:r>
              <a:rPr lang="zh-CN" altLang="en-US"/>
              <a:t>的差别很大，不同</a:t>
            </a:r>
            <a:r>
              <a:rPr lang="en-US" altLang="zh-CN"/>
              <a:t>NPU</a:t>
            </a:r>
            <a:r>
              <a:rPr lang="zh-CN" altLang="en-US"/>
              <a:t>的支持算子和速度差别特别大，适用的场景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网络上有很多定性描述的文章</a:t>
            </a:r>
            <a:r>
              <a:rPr lang="en-US" altLang="zh-CN"/>
              <a:t>/</a:t>
            </a:r>
            <a:r>
              <a:rPr lang="zh-CN" altLang="en-US"/>
              <a:t>网页，但是从来没有针对具体的推理</a:t>
            </a:r>
            <a:r>
              <a:rPr lang="en-US" altLang="zh-CN"/>
              <a:t>Workload</a:t>
            </a:r>
            <a:r>
              <a:rPr lang="zh-CN" altLang="en-US"/>
              <a:t>做定量的分析，我觉得可能这个方向挺</a:t>
            </a:r>
            <a:r>
              <a:rPr lang="zh-CN" altLang="en-US"/>
              <a:t>重要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可能目前</a:t>
            </a:r>
            <a:r>
              <a:rPr lang="zh-CN" altLang="en-US"/>
              <a:t>先聚焦的</a:t>
            </a:r>
            <a:r>
              <a:rPr lang="zh-CN" altLang="en-US"/>
              <a:t>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Transformer</a:t>
            </a:r>
            <a:r>
              <a:rPr lang="zh-CN" altLang="en-US"/>
              <a:t>：研究的少，针对</a:t>
            </a:r>
            <a:r>
              <a:rPr lang="en-US" altLang="zh-CN"/>
              <a:t>Workload</a:t>
            </a:r>
            <a:r>
              <a:rPr lang="zh-CN" altLang="en-US"/>
              <a:t>分析的</a:t>
            </a:r>
            <a:r>
              <a:rPr lang="zh-CN" altLang="en-US"/>
              <a:t>少</a:t>
            </a:r>
            <a:endParaRPr lang="zh-CN" altLang="en-US"/>
          </a:p>
          <a:p>
            <a:pPr lvl="1"/>
            <a:r>
              <a:rPr lang="zh-CN" altLang="en-US"/>
              <a:t>主要是</a:t>
            </a:r>
            <a:r>
              <a:rPr lang="en-US" altLang="zh-CN"/>
              <a:t>Encoder Only</a:t>
            </a:r>
            <a:r>
              <a:rPr lang="zh-CN" altLang="en-US"/>
              <a:t>？</a:t>
            </a:r>
            <a:r>
              <a:rPr lang="en-US" altLang="zh-CN"/>
              <a:t>ViT/BERT</a:t>
            </a:r>
            <a:endParaRPr lang="zh-CN" altLang="en-US"/>
          </a:p>
          <a:p>
            <a:pPr lvl="2"/>
            <a:r>
              <a:rPr lang="zh-CN" altLang="en-US"/>
              <a:t>使用普遍，算子</a:t>
            </a:r>
            <a:r>
              <a:rPr lang="en-US" altLang="zh-CN"/>
              <a:t>/</a:t>
            </a:r>
            <a:r>
              <a:rPr lang="zh-CN" altLang="en-US"/>
              <a:t>架构</a:t>
            </a:r>
            <a:r>
              <a:rPr lang="en-US" altLang="zh-CN"/>
              <a:t> </a:t>
            </a:r>
            <a:r>
              <a:rPr lang="zh-CN" altLang="en-US"/>
              <a:t>相似</a:t>
            </a:r>
            <a:endParaRPr lang="zh-CN" altLang="en-US"/>
          </a:p>
          <a:p>
            <a:pPr lvl="1"/>
            <a:r>
              <a:rPr lang="zh-CN" altLang="en-US"/>
              <a:t>要</a:t>
            </a:r>
            <a:r>
              <a:rPr lang="en-US" altLang="zh-CN"/>
              <a:t>FP16</a:t>
            </a:r>
            <a:r>
              <a:rPr lang="zh-CN" altLang="en-US"/>
              <a:t>和</a:t>
            </a:r>
            <a:r>
              <a:rPr lang="en-US" altLang="zh-CN"/>
              <a:t>W8A8</a:t>
            </a:r>
            <a:r>
              <a:rPr lang="zh-CN" altLang="en-US"/>
              <a:t>的</a:t>
            </a:r>
            <a:r>
              <a:rPr lang="zh-CN" altLang="en-US"/>
              <a:t>都测</a:t>
            </a:r>
            <a:endParaRPr lang="zh-CN" altLang="en-US"/>
          </a:p>
          <a:p>
            <a:pPr lvl="2"/>
            <a:r>
              <a:rPr lang="zh-CN" altLang="en-US"/>
              <a:t>因为</a:t>
            </a:r>
            <a:r>
              <a:rPr lang="en-US" altLang="zh-CN"/>
              <a:t>NPU</a:t>
            </a:r>
            <a:r>
              <a:rPr lang="zh-CN" altLang="en-US"/>
              <a:t>支持（</a:t>
            </a:r>
            <a:r>
              <a:rPr lang="en-US" altLang="zh-CN"/>
              <a:t>RKNPU/ASCEND310B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测</a:t>
            </a:r>
            <a:r>
              <a:rPr lang="zh-CN" altLang="en-US"/>
              <a:t>什么：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Benchmark</a:t>
            </a:r>
            <a:r>
              <a:rPr lang="zh-CN" altLang="en-US"/>
              <a:t>什么？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同</a:t>
            </a:r>
            <a:r>
              <a:rPr lang="zh-CN" altLang="en-US"/>
              <a:t>一串算子在</a:t>
            </a:r>
            <a:r>
              <a:rPr lang="en-US" altLang="zh-CN"/>
              <a:t>NPU</a:t>
            </a:r>
            <a:r>
              <a:rPr lang="zh-CN" altLang="en-US"/>
              <a:t>上的计算速度和在</a:t>
            </a:r>
            <a:r>
              <a:rPr lang="en-US" altLang="zh-CN"/>
              <a:t>CPU</a:t>
            </a:r>
            <a:r>
              <a:rPr lang="zh-CN" altLang="en-US"/>
              <a:t>上的计算速度之</a:t>
            </a:r>
            <a:r>
              <a:rPr lang="zh-CN" altLang="en-US"/>
              <a:t>比</a:t>
            </a:r>
            <a:endParaRPr lang="zh-CN" altLang="en-US"/>
          </a:p>
          <a:p>
            <a:pPr lvl="1"/>
            <a:r>
              <a:rPr lang="zh-CN" altLang="en-US"/>
              <a:t>同精度（</a:t>
            </a:r>
            <a:r>
              <a:rPr lang="en-US" altLang="zh-CN"/>
              <a:t>FP16/W8A8</a:t>
            </a:r>
            <a:r>
              <a:rPr lang="zh-CN" altLang="en-US"/>
              <a:t>），</a:t>
            </a:r>
            <a:r>
              <a:rPr lang="en-US" altLang="zh-CN"/>
              <a:t>CPU</a:t>
            </a:r>
            <a:r>
              <a:rPr lang="zh-CN" altLang="en-US"/>
              <a:t>能力应发挥到最大（多线程＋优化</a:t>
            </a:r>
            <a:r>
              <a:rPr lang="zh-CN" altLang="en-US"/>
              <a:t>库）</a:t>
            </a:r>
            <a:endParaRPr lang="zh-CN" altLang="en-US"/>
          </a:p>
          <a:p>
            <a:pPr lvl="0"/>
            <a:r>
              <a:rPr lang="en-US" altLang="zh-CN"/>
              <a:t>NPU</a:t>
            </a:r>
            <a:r>
              <a:rPr lang="zh-CN" altLang="en-US"/>
              <a:t>对算子的支持</a:t>
            </a:r>
            <a:r>
              <a:rPr lang="zh-CN" altLang="en-US"/>
              <a:t>程度</a:t>
            </a:r>
            <a:endParaRPr lang="zh-CN" altLang="en-US"/>
          </a:p>
          <a:p>
            <a:pPr lvl="0"/>
            <a:r>
              <a:rPr lang="zh-CN" altLang="en-US"/>
              <a:t>编译器的</a:t>
            </a:r>
            <a:r>
              <a:rPr lang="zh-CN" altLang="en-US"/>
              <a:t>优化</a:t>
            </a:r>
            <a:endParaRPr lang="zh-CN" altLang="en-US"/>
          </a:p>
          <a:p>
            <a:pPr lvl="0"/>
            <a:r>
              <a:rPr lang="zh-CN" altLang="en-US"/>
              <a:t>具体</a:t>
            </a:r>
            <a:r>
              <a:rPr lang="en-US" altLang="zh-CN"/>
              <a:t>NPU</a:t>
            </a:r>
            <a:r>
              <a:rPr lang="zh-CN" altLang="en-US"/>
              <a:t>运行速度</a:t>
            </a:r>
            <a:r>
              <a:rPr lang="zh-CN" altLang="en-US"/>
              <a:t>慢导致原因（偏</a:t>
            </a:r>
            <a:r>
              <a:rPr lang="en-US" altLang="zh-CN"/>
              <a:t>Arch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比如为什么在</a:t>
            </a:r>
            <a:r>
              <a:rPr lang="en-US" altLang="zh-CN"/>
              <a:t>Ethos U65</a:t>
            </a:r>
            <a:r>
              <a:rPr lang="zh-CN" altLang="en-US"/>
              <a:t>中，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NPU</a:t>
            </a:r>
            <a:r>
              <a:rPr lang="zh-CN" altLang="en-US"/>
              <a:t>对</a:t>
            </a:r>
            <a:r>
              <a:rPr lang="en-US" altLang="zh-CN"/>
              <a:t>W8A8</a:t>
            </a:r>
            <a:r>
              <a:rPr lang="zh-CN" altLang="en-US"/>
              <a:t>的</a:t>
            </a:r>
            <a:r>
              <a:rPr lang="en-US" altLang="zh-CN">
                <a:sym typeface="+mn-ea"/>
              </a:rPr>
              <a:t>FullyConnectted</a:t>
            </a:r>
            <a:r>
              <a:rPr lang="zh-CN" altLang="en-US">
                <a:sym typeface="+mn-ea"/>
              </a:rPr>
              <a:t>推理速度差不多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进一步：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可能可以深挖各个</a:t>
            </a:r>
            <a:r>
              <a:rPr lang="en-US" altLang="zh-CN"/>
              <a:t>NPU</a:t>
            </a:r>
            <a:r>
              <a:rPr lang="zh-CN" altLang="en-US"/>
              <a:t>对</a:t>
            </a:r>
            <a:r>
              <a:rPr lang="en-US" altLang="zh-CN"/>
              <a:t>Transformer</a:t>
            </a:r>
            <a:r>
              <a:rPr lang="zh-CN" altLang="en-US"/>
              <a:t>单一算子的支持程度和算子融合的运行</a:t>
            </a:r>
            <a:r>
              <a:rPr lang="zh-CN" altLang="en-US"/>
              <a:t>效果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 Capabilities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Ethos U65</a:t>
            </a:r>
            <a:r>
              <a:rPr lang="zh-CN" altLang="en-US"/>
              <a:t>只支持</a:t>
            </a:r>
            <a:r>
              <a:rPr lang="en-US" altLang="zh-CN"/>
              <a:t>INT8/INT16</a:t>
            </a:r>
            <a:r>
              <a:rPr lang="zh-CN" altLang="en-US"/>
              <a:t>，那就只测</a:t>
            </a:r>
            <a:r>
              <a:rPr lang="en-US" altLang="zh-CN"/>
              <a:t>W8A8/W8A16</a:t>
            </a:r>
            <a:r>
              <a:rPr lang="zh-CN" altLang="en-US"/>
              <a:t>的（我之前用</a:t>
            </a:r>
            <a:r>
              <a:rPr lang="en-US" altLang="zh-CN"/>
              <a:t>Vela</a:t>
            </a:r>
            <a:r>
              <a:rPr lang="zh-CN" altLang="en-US"/>
              <a:t>编译过</a:t>
            </a:r>
            <a:r>
              <a:rPr lang="en-US" altLang="zh-CN"/>
              <a:t>W8A16</a:t>
            </a:r>
            <a:r>
              <a:rPr lang="zh-CN" altLang="en-US"/>
              <a:t>的，失败了，编译</a:t>
            </a:r>
            <a:r>
              <a:rPr lang="en-US" altLang="zh-CN"/>
              <a:t>W8A8</a:t>
            </a:r>
            <a:r>
              <a:rPr lang="zh-CN" altLang="en-US"/>
              <a:t>的</a:t>
            </a:r>
            <a:r>
              <a:rPr lang="zh-CN" altLang="en-US"/>
              <a:t>成功了）</a:t>
            </a:r>
            <a:endParaRPr lang="zh-CN" altLang="en-US"/>
          </a:p>
          <a:p>
            <a:pPr lvl="1"/>
            <a:r>
              <a:rPr lang="en-US" altLang="zh-CN"/>
              <a:t>RKNPU/ASCEND310B </a:t>
            </a:r>
            <a:r>
              <a:rPr lang="zh-CN" altLang="en-US"/>
              <a:t>支持</a:t>
            </a:r>
            <a:r>
              <a:rPr lang="en-US" altLang="zh-CN"/>
              <a:t>INT8/INT16/</a:t>
            </a:r>
            <a:r>
              <a:rPr lang="en-US" altLang="zh-CN"/>
              <a:t>FP16</a:t>
            </a:r>
            <a:endParaRPr lang="en-US" altLang="zh-CN"/>
          </a:p>
          <a:p>
            <a:pPr lvl="2"/>
            <a:r>
              <a:rPr lang="zh-CN" altLang="en-US"/>
              <a:t>那就也要测</a:t>
            </a:r>
            <a:r>
              <a:rPr lang="en-US" altLang="zh-CN"/>
              <a:t>FP16</a:t>
            </a:r>
            <a:r>
              <a:rPr lang="zh-CN" altLang="en-US"/>
              <a:t>的（注意</a:t>
            </a:r>
            <a:r>
              <a:rPr lang="en-US" altLang="zh-CN"/>
              <a:t>CPU</a:t>
            </a:r>
            <a:r>
              <a:rPr lang="zh-CN" altLang="en-US"/>
              <a:t>也要</a:t>
            </a:r>
            <a:r>
              <a:rPr lang="en-US" altLang="zh-CN"/>
              <a:t>FP16</a:t>
            </a:r>
            <a:r>
              <a:rPr lang="zh-CN" altLang="en-US"/>
              <a:t>，</a:t>
            </a:r>
            <a:r>
              <a:rPr lang="en-US" altLang="zh-CN"/>
              <a:t>RK3588</a:t>
            </a:r>
            <a:r>
              <a:rPr lang="zh-CN" altLang="en-US"/>
              <a:t>的编译器会把</a:t>
            </a:r>
            <a:r>
              <a:rPr lang="en-US" altLang="zh-CN"/>
              <a:t>FP32</a:t>
            </a:r>
            <a:r>
              <a:rPr lang="zh-CN" altLang="en-US"/>
              <a:t>的直接降为</a:t>
            </a:r>
            <a:r>
              <a:rPr lang="en-US" altLang="zh-CN"/>
              <a:t>FP16</a:t>
            </a:r>
            <a:r>
              <a:rPr lang="zh-CN" altLang="en-US"/>
              <a:t>的）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330" y="1490345"/>
            <a:ext cx="10710545" cy="5099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b="1"/>
              <a:t>onnx2tflite</a:t>
            </a:r>
            <a:r>
              <a:rPr lang="zh-CN" altLang="en-US" b="1"/>
              <a:t>会自动把</a:t>
            </a:r>
            <a:r>
              <a:rPr lang="en-US" altLang="zh-CN" b="1"/>
              <a:t>FP16</a:t>
            </a:r>
            <a:r>
              <a:rPr lang="zh-CN" altLang="en-US" b="1"/>
              <a:t>转换成</a:t>
            </a:r>
            <a:r>
              <a:rPr lang="en-US" altLang="zh-CN" b="1"/>
              <a:t>FP32</a:t>
            </a:r>
            <a:r>
              <a:rPr lang="zh-CN" altLang="en-US" b="1"/>
              <a:t>（已知</a:t>
            </a:r>
            <a:r>
              <a:rPr lang="en-US" altLang="zh-CN" b="1"/>
              <a:t>bug</a:t>
            </a:r>
            <a:r>
              <a:rPr lang="zh-CN" altLang="en-US" b="1"/>
              <a:t>）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2556510"/>
            <a:ext cx="6781800" cy="1744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RK3588</a:t>
            </a:r>
            <a:r>
              <a:rPr lang="zh-CN" altLang="en-US"/>
              <a:t>：</a:t>
            </a:r>
            <a:r>
              <a:rPr lang="en-US" altLang="zh-CN"/>
              <a:t>VIT</a:t>
            </a:r>
            <a:r>
              <a:rPr lang="en-US" altLang="zh-CN"/>
              <a:t>FP16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9740" y="1313815"/>
            <a:ext cx="11481435" cy="5140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profiling </a:t>
            </a:r>
            <a:r>
              <a:rPr lang="zh-CN" altLang="en-US"/>
              <a:t>以及</a:t>
            </a:r>
            <a:r>
              <a:rPr lang="en-US" altLang="zh-CN"/>
              <a:t> </a:t>
            </a:r>
            <a:r>
              <a:rPr lang="zh-CN" altLang="en-US"/>
              <a:t>瓶颈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ASCEND310B VIT FP16 </a:t>
            </a:r>
            <a:r>
              <a:rPr lang="en-US" altLang="zh-CN"/>
              <a:t>Benchmarking</a:t>
            </a:r>
            <a:endParaRPr lang="en-US" altLang="zh-CN"/>
          </a:p>
          <a:p>
            <a:r>
              <a:rPr lang="zh-CN" altLang="en-US"/>
              <a:t>首先从</a:t>
            </a:r>
            <a:r>
              <a:rPr lang="en-US" altLang="zh-CN"/>
              <a:t>Qualcomm</a:t>
            </a:r>
            <a:r>
              <a:rPr lang="zh-CN" altLang="en-US"/>
              <a:t>获得</a:t>
            </a:r>
            <a:r>
              <a:rPr lang="en-US" altLang="zh-CN"/>
              <a:t>FP32</a:t>
            </a:r>
            <a:r>
              <a:rPr lang="zh-CN" altLang="en-US"/>
              <a:t>的</a:t>
            </a:r>
            <a:r>
              <a:rPr lang="en-US" altLang="zh-CN"/>
              <a:t>VIT</a:t>
            </a:r>
            <a:r>
              <a:rPr lang="zh-CN" altLang="en-US"/>
              <a:t>，然后在</a:t>
            </a:r>
            <a:r>
              <a:rPr lang="en-US" altLang="zh-CN"/>
              <a:t>PC</a:t>
            </a:r>
            <a:r>
              <a:rPr lang="zh-CN" altLang="en-US"/>
              <a:t>上完全转为</a:t>
            </a:r>
            <a:r>
              <a:rPr lang="en-US" altLang="zh-CN"/>
              <a:t>FP16</a:t>
            </a:r>
            <a:r>
              <a:rPr lang="zh-CN" altLang="en-US"/>
              <a:t>，包括输入</a:t>
            </a:r>
            <a:r>
              <a:rPr lang="en-US" altLang="zh-CN"/>
              <a:t>IO</a:t>
            </a:r>
            <a:r>
              <a:rPr lang="zh-CN" altLang="en-US"/>
              <a:t>也是</a:t>
            </a:r>
            <a:r>
              <a:rPr lang="en-US" altLang="zh-CN"/>
              <a:t>FP16</a:t>
            </a:r>
            <a:r>
              <a:rPr lang="zh-CN" altLang="en-US"/>
              <a:t>的</a:t>
            </a:r>
            <a:r>
              <a:rPr lang="zh-CN" altLang="en-US"/>
              <a:t>格式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ASCEND310B VIT FP16 Benchmarking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ASCEND310B</a:t>
            </a:r>
            <a:r>
              <a:rPr lang="zh-CN" altLang="en-US"/>
              <a:t>对</a:t>
            </a:r>
            <a:r>
              <a:rPr lang="en-US" altLang="zh-CN"/>
              <a:t>FP16</a:t>
            </a:r>
            <a:r>
              <a:rPr lang="zh-CN" altLang="en-US"/>
              <a:t>的支持反而比</a:t>
            </a:r>
            <a:r>
              <a:rPr lang="en-US" altLang="zh-CN"/>
              <a:t>W8A8</a:t>
            </a:r>
            <a:r>
              <a:rPr lang="zh-CN" altLang="en-US"/>
              <a:t>好，同时</a:t>
            </a:r>
            <a:r>
              <a:rPr lang="en-US" altLang="zh-CN"/>
              <a:t>Ethos U65</a:t>
            </a:r>
            <a:r>
              <a:rPr lang="zh-CN" altLang="en-US"/>
              <a:t>用的</a:t>
            </a:r>
            <a:r>
              <a:rPr lang="en-US" altLang="zh-CN"/>
              <a:t>w8a8</a:t>
            </a:r>
            <a:r>
              <a:rPr lang="zh-CN" altLang="en-US"/>
              <a:t>，</a:t>
            </a:r>
            <a:r>
              <a:rPr lang="en-US" altLang="zh-CN"/>
              <a:t>ASCEND310B</a:t>
            </a:r>
            <a:r>
              <a:rPr lang="zh-CN" altLang="en-US"/>
              <a:t>的</a:t>
            </a:r>
            <a:r>
              <a:rPr lang="en-US" altLang="zh-CN"/>
              <a:t>ATC</a:t>
            </a:r>
            <a:r>
              <a:rPr lang="zh-CN" altLang="en-US"/>
              <a:t>不支持相应算子无法</a:t>
            </a:r>
            <a:r>
              <a:rPr lang="zh-CN" altLang="en-US"/>
              <a:t>转换。</a:t>
            </a:r>
            <a:endParaRPr lang="zh-CN" altLang="en-US"/>
          </a:p>
          <a:p>
            <a:r>
              <a:rPr lang="en-US" altLang="zh-CN"/>
              <a:t>ATC</a:t>
            </a:r>
            <a:r>
              <a:rPr lang="zh-CN" altLang="en-US"/>
              <a:t>编译后的模型，和</a:t>
            </a:r>
            <a:r>
              <a:rPr lang="en-US" altLang="zh-CN"/>
              <a:t>Vela</a:t>
            </a:r>
            <a:r>
              <a:rPr lang="zh-CN" altLang="en-US"/>
              <a:t>一样，不存在完全下发</a:t>
            </a:r>
            <a:r>
              <a:rPr lang="en-US" altLang="zh-CN"/>
              <a:t>CPU</a:t>
            </a:r>
            <a:r>
              <a:rPr lang="zh-CN" altLang="en-US"/>
              <a:t>执行的选择，只能使用</a:t>
            </a:r>
            <a:r>
              <a:rPr lang="en-US" altLang="zh-CN"/>
              <a:t>NPU</a:t>
            </a:r>
            <a:r>
              <a:rPr lang="zh-CN" altLang="en-US"/>
              <a:t>来</a:t>
            </a:r>
            <a:r>
              <a:rPr lang="zh-CN" altLang="en-US"/>
              <a:t>加速。</a:t>
            </a:r>
            <a:endParaRPr lang="zh-CN" altLang="en-US"/>
          </a:p>
          <a:p>
            <a:r>
              <a:rPr lang="zh-CN" altLang="en-US"/>
              <a:t>所以选择</a:t>
            </a:r>
            <a:r>
              <a:rPr lang="en-US" altLang="zh-CN"/>
              <a:t>FP16</a:t>
            </a:r>
            <a:r>
              <a:rPr lang="zh-CN" altLang="en-US"/>
              <a:t>的</a:t>
            </a:r>
            <a:r>
              <a:rPr lang="en-US" altLang="zh-CN"/>
              <a:t>onnx</a:t>
            </a:r>
            <a:r>
              <a:rPr lang="zh-CN" altLang="en-US"/>
              <a:t>格式</a:t>
            </a:r>
            <a:r>
              <a:rPr lang="en-US" altLang="zh-CN"/>
              <a:t>VIT</a:t>
            </a:r>
            <a:r>
              <a:rPr lang="zh-CN" altLang="en-US"/>
              <a:t>模型作为</a:t>
            </a:r>
            <a:r>
              <a:rPr lang="en-US" altLang="zh-CN"/>
              <a:t>benchmark</a:t>
            </a:r>
            <a:r>
              <a:rPr lang="zh-CN" altLang="en-US"/>
              <a:t>的对象，纯</a:t>
            </a:r>
            <a:r>
              <a:rPr lang="en-US" altLang="zh-CN"/>
              <a:t>CPU</a:t>
            </a:r>
            <a:r>
              <a:rPr lang="zh-CN" altLang="en-US"/>
              <a:t>组用多线程＋</a:t>
            </a:r>
            <a:r>
              <a:rPr lang="en-US" altLang="zh-CN"/>
              <a:t>XNNPACK</a:t>
            </a:r>
            <a:r>
              <a:rPr lang="zh-CN" altLang="en-US"/>
              <a:t>，</a:t>
            </a:r>
            <a:r>
              <a:rPr lang="en-US" altLang="zh-CN"/>
              <a:t>NPU</a:t>
            </a:r>
            <a:r>
              <a:rPr lang="zh-CN" altLang="en-US"/>
              <a:t>组使用</a:t>
            </a:r>
            <a:r>
              <a:rPr lang="en-US" altLang="zh-CN"/>
              <a:t>ACL</a:t>
            </a:r>
            <a:r>
              <a:rPr lang="zh-CN" altLang="en-US"/>
              <a:t>来为推理过程提供</a:t>
            </a:r>
            <a:r>
              <a:rPr lang="en-US" altLang="zh-CN"/>
              <a:t>NPU</a:t>
            </a:r>
            <a:r>
              <a:rPr lang="zh-CN" altLang="en-US"/>
              <a:t>加速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模型：从</a:t>
            </a:r>
            <a:r>
              <a:rPr lang="en-US" altLang="zh-CN"/>
              <a:t>Qualcomm</a:t>
            </a:r>
            <a:r>
              <a:rPr lang="zh-CN" altLang="en-US"/>
              <a:t>的仓库中拿到的</a:t>
            </a:r>
            <a:r>
              <a:rPr lang="en-US" altLang="zh-CN"/>
              <a:t>FP32</a:t>
            </a:r>
            <a:r>
              <a:rPr lang="zh-CN" altLang="en-US"/>
              <a:t>，转为</a:t>
            </a:r>
            <a:r>
              <a:rPr lang="en-US" altLang="zh-CN"/>
              <a:t>FP16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4405" y="1656715"/>
            <a:ext cx="5836920" cy="167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2315" y="21691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尝试用</a:t>
            </a:r>
            <a:r>
              <a:rPr lang="en-US" altLang="zh-CN"/>
              <a:t>ATC</a:t>
            </a:r>
            <a:r>
              <a:rPr lang="zh-CN" altLang="en-US"/>
              <a:t>转换：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但是不支持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5" y="2583180"/>
            <a:ext cx="11310620" cy="350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910" y="3040380"/>
            <a:ext cx="4832350" cy="3753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87665" y="48279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GELU</a:t>
            </a:r>
            <a:r>
              <a:rPr lang="zh-CN" altLang="en-US"/>
              <a:t>这类算子是</a:t>
            </a:r>
            <a:r>
              <a:rPr lang="en-US" altLang="zh-CN"/>
              <a:t>opset20</a:t>
            </a:r>
            <a:r>
              <a:rPr lang="zh-CN" altLang="en-US"/>
              <a:t>才开始支持的所以目前的</a:t>
            </a:r>
            <a:r>
              <a:rPr lang="en-US" altLang="zh-CN"/>
              <a:t>ATC</a:t>
            </a:r>
            <a:r>
              <a:rPr lang="zh-CN" altLang="en-US"/>
              <a:t>不支持</a:t>
            </a:r>
            <a:r>
              <a:rPr lang="en-US" altLang="zh-CN"/>
              <a:t>·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3533</Words>
  <Application>WPS 演示</Application>
  <PresentationFormat>宽屏</PresentationFormat>
  <Paragraphs>228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9.14</vt:lpstr>
      <vt:lpstr>Topic：目前有三个性能差别巨大的NPU开发板</vt:lpstr>
      <vt:lpstr>Capbilities</vt:lpstr>
      <vt:lpstr>RK3588：WAV2VEC</vt:lpstr>
      <vt:lpstr>PowerPoint 演示文稿</vt:lpstr>
      <vt:lpstr>RK3588：VITFP16</vt:lpstr>
      <vt:lpstr>profiling 以及 瓶颈</vt:lpstr>
      <vt:lpstr>ASCEND310B VIT FP16 Benchmarking</vt:lpstr>
      <vt:lpstr>模型：从Qualcomm的仓库中拿到的FP32，转为FP16</vt:lpstr>
      <vt:lpstr>直接ONNX Runtime＋Backend</vt:lpstr>
      <vt:lpstr>ASCEND310B</vt:lpstr>
      <vt:lpstr>即使修改算子后依然</vt:lpstr>
      <vt:lpstr>PowerPoint 演示文稿</vt:lpstr>
      <vt:lpstr>atc编译</vt:lpstr>
      <vt:lpstr>运行时长：整个图都能直接下发了，所以没有Control CPU上执行算子</vt:lpstr>
      <vt:lpstr>运行profiler</vt:lpstr>
      <vt:lpstr>全部下发到NPU上</vt:lpstr>
      <vt:lpstr>算子统计（运行50次推理）</vt:lpstr>
      <vt:lpstr>PowerPoint 演示文稿</vt:lpstr>
      <vt:lpstr>VIT_W8A8.onnx的ASCEND加速比</vt:lpstr>
      <vt:lpstr>使用ATC做量化：</vt:lpstr>
      <vt:lpstr>运行推理：并没有带来明显的加速</vt:lpstr>
      <vt:lpstr>                          NPU运行50次的Profiling</vt:lpstr>
      <vt:lpstr>尝试用ASCEND的工具链量化</vt:lpstr>
      <vt:lpstr>PART2 Ethos U65 Profiling</vt:lpstr>
      <vt:lpstr>有几串EthosDelegates是很耗时间的</vt:lpstr>
      <vt:lpstr>但不是所有的DQ或者Q之间的都这么耗时</vt:lpstr>
      <vt:lpstr>只有之间夹在DQ/Q中间的Ethosdelegates才这么耗时</vt:lpstr>
      <vt:lpstr>对应的GELU有12个 12×35ms=420ms（对应所有NPU算子对应的CPU算子加起来是732ms），是主要的计算时间</vt:lpstr>
      <vt:lpstr>几乎无加速，但是比CPU快</vt:lpstr>
      <vt:lpstr>PowerPoint 演示文稿</vt:lpstr>
      <vt:lpstr>PowerPoint 演示文稿</vt:lpstr>
      <vt:lpstr>分析</vt:lpstr>
      <vt:lpstr>逐个算子比较：</vt:lpstr>
      <vt:lpstr>Model</vt:lpstr>
      <vt:lpstr>Ethos U对应原算子</vt:lpstr>
      <vt:lpstr>纯CPU算子</vt:lpstr>
      <vt:lpstr>Ethos U65 NPU</vt:lpstr>
      <vt:lpstr>Vela下发到NPU的算子</vt:lpstr>
      <vt:lpstr>但是算子不是直接Load到NPU的，而是转换成其它算子的组合</vt:lpstr>
      <vt:lpstr>PowerPoint 演示文稿</vt:lpstr>
      <vt:lpstr>PowerPoint 演示文稿</vt:lpstr>
      <vt:lpstr>Next Move</vt:lpstr>
      <vt:lpstr>可能的Topic：</vt:lpstr>
      <vt:lpstr>可能目前先聚焦的点：</vt:lpstr>
      <vt:lpstr>测什么：</vt:lpstr>
      <vt:lpstr>Benchmark什么？</vt:lpstr>
      <vt:lpstr>进一步：</vt:lpstr>
      <vt:lpstr>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438</cp:revision>
  <dcterms:created xsi:type="dcterms:W3CDTF">2019-06-19T02:08:00Z</dcterms:created>
  <dcterms:modified xsi:type="dcterms:W3CDTF">2025-09-13T12:30:48Z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2E2137F42164481095525501E74338F1_11</vt:lpwstr>
  </property>
</Properties>
</file>