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2" r:id="rId4"/>
    <p:sldId id="257" r:id="rId5"/>
    <p:sldId id="270" r:id="rId6"/>
    <p:sldId id="282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9" r:id="rId18"/>
    <p:sldId id="271" r:id="rId19"/>
    <p:sldId id="273" r:id="rId20"/>
    <p:sldId id="268" r:id="rId21"/>
    <p:sldId id="303" r:id="rId22"/>
    <p:sldId id="304" r:id="rId23"/>
    <p:sldId id="305" r:id="rId24"/>
    <p:sldId id="306" r:id="rId25"/>
    <p:sldId id="274" r:id="rId26"/>
    <p:sldId id="276" r:id="rId27"/>
    <p:sldId id="279" r:id="rId28"/>
    <p:sldId id="277" r:id="rId29"/>
    <p:sldId id="278" r:id="rId30"/>
    <p:sldId id="280" r:id="rId31"/>
    <p:sldId id="275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19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5.xml"/><Relationship Id="rId5" Type="http://schemas.openxmlformats.org/officeDocument/2006/relationships/image" Target="../media/image21.png"/><Relationship Id="rId4" Type="http://schemas.openxmlformats.org/officeDocument/2006/relationships/tags" Target="../tags/tag94.xml"/><Relationship Id="rId3" Type="http://schemas.openxmlformats.org/officeDocument/2006/relationships/image" Target="../media/image20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tags" Target="../tags/tag9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3" Type="http://schemas.openxmlformats.org/officeDocument/2006/relationships/image" Target="../media/image30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Relationship Id="rId3" Type="http://schemas.openxmlformats.org/officeDocument/2006/relationships/image" Target="../media/image33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3" Type="http://schemas.openxmlformats.org/officeDocument/2006/relationships/image" Target="../media/image34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Relationship Id="rId3" Type="http://schemas.openxmlformats.org/officeDocument/2006/relationships/image" Target="../media/image35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9.xml"/><Relationship Id="rId4" Type="http://schemas.openxmlformats.org/officeDocument/2006/relationships/image" Target="../media/image36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Relationship Id="rId3" Type="http://schemas.openxmlformats.org/officeDocument/2006/relationships/image" Target="../media/image37.png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Relationship Id="rId3" Type="http://schemas.openxmlformats.org/officeDocument/2006/relationships/image" Target="../media/image38.png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Relationship Id="rId3" Type="http://schemas.openxmlformats.org/officeDocument/2006/relationships/image" Target="../media/image39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Relationship Id="rId3" Type="http://schemas.openxmlformats.org/officeDocument/2006/relationships/image" Target="../media/image40.pn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Relationship Id="rId3" Type="http://schemas.openxmlformats.org/officeDocument/2006/relationships/image" Target="../media/image41.png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1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Relationship Id="rId3" Type="http://schemas.openxmlformats.org/officeDocument/2006/relationships/image" Target="../media/image44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Relationship Id="rId3" Type="http://schemas.openxmlformats.org/officeDocument/2006/relationships/image" Target="../media/image45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Relationship Id="rId3" Type="http://schemas.openxmlformats.org/officeDocument/2006/relationships/image" Target="../media/image46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Relationship Id="rId3" Type="http://schemas.openxmlformats.org/officeDocument/2006/relationships/image" Target="../media/image47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6.xml"/><Relationship Id="rId2" Type="http://schemas.openxmlformats.org/officeDocument/2006/relationships/image" Target="../media/image48.png"/><Relationship Id="rId1" Type="http://schemas.openxmlformats.org/officeDocument/2006/relationships/tags" Target="../tags/tag165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Relationship Id="rId3" Type="http://schemas.openxmlformats.org/officeDocument/2006/relationships/image" Target="../media/image49.png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image" Target="../media/image50.png"/><Relationship Id="rId1" Type="http://schemas.openxmlformats.org/officeDocument/2006/relationships/tags" Target="../tags/tag170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3" Type="http://schemas.openxmlformats.org/officeDocument/2006/relationships/image" Target="../media/image51.pn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tags" Target="../tags/tag17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Relationship Id="rId3" Type="http://schemas.openxmlformats.org/officeDocument/2006/relationships/image" Target="../media/image58.png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Relationship Id="rId3" Type="http://schemas.openxmlformats.org/officeDocument/2006/relationships/image" Target="../media/image59.png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8.xml"/><Relationship Id="rId3" Type="http://schemas.openxmlformats.org/officeDocument/2006/relationships/image" Target="../media/image60.png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1.xml"/><Relationship Id="rId3" Type="http://schemas.openxmlformats.org/officeDocument/2006/relationships/image" Target="../media/image61.png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4.xml"/><Relationship Id="rId3" Type="http://schemas.openxmlformats.org/officeDocument/2006/relationships/image" Target="../media/image62.png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0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3.xml"/><Relationship Id="rId3" Type="http://schemas.openxmlformats.org/officeDocument/2006/relationships/image" Target="../media/image67.png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9.xml"/><Relationship Id="rId10" Type="http://schemas.openxmlformats.org/officeDocument/2006/relationships/image" Target="../media/image13.png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14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18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9.7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NPU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3585" y="1673860"/>
            <a:ext cx="10077450" cy="4391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CPU </a:t>
            </a:r>
            <a:r>
              <a:rPr lang="en-US" altLang="zh-CN"/>
              <a:t>vs </a:t>
            </a:r>
            <a:r>
              <a:rPr lang="en-US" altLang="zh-CN"/>
              <a:t>NPU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3411220"/>
            <a:ext cx="10968990" cy="91630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330" y="2247265"/>
            <a:ext cx="10968990" cy="945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430" y="1549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初始化的时间比例</a:t>
            </a:r>
            <a:r>
              <a:rPr lang="en-US" altLang="zh-CN"/>
              <a:t> NPU </a:t>
            </a:r>
            <a:r>
              <a:rPr lang="zh-CN" altLang="en-US"/>
              <a:t>＜</a:t>
            </a:r>
            <a:r>
              <a:rPr lang="en-US" altLang="zh-CN"/>
              <a:t> CPU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CPU vs </a:t>
            </a:r>
            <a:r>
              <a:rPr lang="en-US" altLang="zh-CN"/>
              <a:t>NPU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运行在</a:t>
            </a:r>
            <a:r>
              <a:rPr lang="en-US" altLang="zh-CN"/>
              <a:t>CPU</a:t>
            </a:r>
            <a:r>
              <a:rPr lang="zh-CN" altLang="en-US"/>
              <a:t>上的算子花费时间是差不多的，有的快一点有的慢一</a:t>
            </a:r>
            <a:r>
              <a:rPr lang="zh-CN" altLang="en-US"/>
              <a:t>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2638425"/>
            <a:ext cx="6254750" cy="149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65" y="2235835"/>
            <a:ext cx="6915150" cy="180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65" y="3210560"/>
            <a:ext cx="6457950" cy="67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65" y="4309110"/>
            <a:ext cx="7410450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" y="5350510"/>
            <a:ext cx="6677025" cy="209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465" y="5868035"/>
            <a:ext cx="7362825" cy="2000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问题出在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Ethos delegates</a:t>
            </a:r>
            <a:r>
              <a:rPr lang="zh-CN" altLang="en-US"/>
              <a:t>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计算整个</a:t>
            </a:r>
            <a:r>
              <a:rPr lang="en-US" altLang="zh-CN"/>
              <a:t>ethosdelegates</a:t>
            </a:r>
            <a:r>
              <a:rPr lang="zh-CN" altLang="en-US"/>
              <a:t>过程中，</a:t>
            </a:r>
            <a:r>
              <a:rPr lang="en-US" altLang="zh-CN"/>
              <a:t>NPU</a:t>
            </a:r>
            <a:r>
              <a:rPr lang="zh-CN" altLang="en-US"/>
              <a:t>计算和</a:t>
            </a:r>
            <a:r>
              <a:rPr lang="en-US" altLang="zh-CN"/>
              <a:t>delegates</a:t>
            </a:r>
            <a:r>
              <a:rPr lang="zh-CN" altLang="en-US"/>
              <a:t>处理其它事物所花的时间的</a:t>
            </a:r>
            <a:r>
              <a:rPr lang="zh-CN" altLang="en-US"/>
              <a:t>比例</a:t>
            </a:r>
            <a:endParaRPr lang="zh-CN" altLang="en-US"/>
          </a:p>
          <a:p>
            <a:r>
              <a:rPr lang="en-US" altLang="zh-CN"/>
              <a:t>NPU</a:t>
            </a:r>
            <a:r>
              <a:rPr lang="zh-CN" altLang="en-US"/>
              <a:t>计算时间可以通过统计</a:t>
            </a:r>
            <a:r>
              <a:rPr lang="en-US" altLang="zh-CN"/>
              <a:t>Cycles</a:t>
            </a:r>
            <a:r>
              <a:rPr lang="zh-CN" altLang="en-US"/>
              <a:t>数目间接</a:t>
            </a:r>
            <a:r>
              <a:rPr lang="zh-CN" altLang="en-US"/>
              <a:t>得到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2817495"/>
            <a:ext cx="10875645" cy="1796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4932680"/>
            <a:ext cx="2381250" cy="190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280" y="5264150"/>
            <a:ext cx="1009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33,225,700,344 / 50 = 664,514,006.88 ≈ 664,514,007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2465" y="57880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NPU</a:t>
            </a:r>
            <a:r>
              <a:rPr lang="zh-CN" altLang="en-US"/>
              <a:t>频率是</a:t>
            </a:r>
            <a:r>
              <a:rPr lang="en-US" altLang="zh-CN"/>
              <a:t>1GHZ</a:t>
            </a:r>
            <a:r>
              <a:rPr lang="zh-CN" altLang="en-US"/>
              <a:t>，得到一次推理</a:t>
            </a:r>
            <a:r>
              <a:rPr lang="en-US" altLang="zh-CN"/>
              <a:t>NPU</a:t>
            </a:r>
            <a:r>
              <a:rPr lang="zh-CN" altLang="en-US"/>
              <a:t>的计算时间是</a:t>
            </a:r>
            <a:r>
              <a:rPr lang="en-US" altLang="zh-CN"/>
              <a:t>664.514ms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41315" y="5798185"/>
            <a:ext cx="6135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推理</a:t>
            </a:r>
            <a:r>
              <a:rPr lang="en-US" altLang="zh-CN"/>
              <a:t>Ethosudelegates</a:t>
            </a:r>
            <a:r>
              <a:rPr lang="zh-CN" altLang="en-US"/>
              <a:t>总时长是</a:t>
            </a:r>
            <a:r>
              <a:rPr lang="en-US" altLang="zh-CN"/>
              <a:t>903.657ms</a:t>
            </a:r>
            <a:r>
              <a:rPr lang="zh-CN" altLang="en-US"/>
              <a:t>，所以占比是</a:t>
            </a:r>
            <a:r>
              <a:rPr lang="en-US" altLang="zh-CN"/>
              <a:t>73.5</a:t>
            </a:r>
            <a:r>
              <a:rPr lang="zh-CN" altLang="en-US"/>
              <a:t>％，对比能够整条下发到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mobilenet</a:t>
            </a:r>
            <a:r>
              <a:rPr lang="zh-CN" altLang="en-US"/>
              <a:t>模型，这个比例是</a:t>
            </a:r>
            <a:r>
              <a:rPr lang="en-US" altLang="zh-CN"/>
              <a:t>93.7</a:t>
            </a:r>
            <a:r>
              <a:rPr lang="zh-CN" altLang="en-US"/>
              <a:t>％，所以这里存在巨大的同步</a:t>
            </a:r>
            <a:r>
              <a:rPr lang="zh-CN" altLang="en-US"/>
              <a:t>等开销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main problem</a:t>
            </a:r>
            <a:r>
              <a:rPr lang="zh-CN" altLang="en-US"/>
              <a:t>：交换太</a:t>
            </a:r>
            <a:r>
              <a:rPr lang="zh-CN" altLang="en-US"/>
              <a:t>频繁了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835" y="1490345"/>
            <a:ext cx="1025271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原因</a:t>
            </a:r>
            <a:r>
              <a:rPr lang="zh-CN" altLang="en-US"/>
              <a:t>分析：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频繁的</a:t>
            </a:r>
            <a:r>
              <a:rPr lang="en-US" altLang="zh-CN"/>
              <a:t>NPU-CPU</a:t>
            </a:r>
            <a:r>
              <a:rPr lang="zh-CN" altLang="en-US"/>
              <a:t>算子划分导致需要反复的进行同步，启动</a:t>
            </a:r>
            <a:r>
              <a:rPr lang="en-US" altLang="zh-CN"/>
              <a:t>DMA</a:t>
            </a:r>
            <a:r>
              <a:rPr lang="zh-CN" altLang="en-US"/>
              <a:t>，</a:t>
            </a:r>
            <a:r>
              <a:rPr lang="en-US" altLang="zh-CN"/>
              <a:t>rpmsg/virtio </a:t>
            </a:r>
            <a:r>
              <a:rPr lang="zh-CN" altLang="en-US"/>
              <a:t>命令传送和等待</a:t>
            </a:r>
            <a:r>
              <a:rPr lang="en-US" altLang="zh-CN"/>
              <a:t>/</a:t>
            </a:r>
            <a:r>
              <a:rPr lang="zh-CN" altLang="en-US"/>
              <a:t>接</a:t>
            </a:r>
            <a:r>
              <a:rPr lang="zh-CN" altLang="en-US"/>
              <a:t>收</a:t>
            </a:r>
            <a:endParaRPr lang="zh-CN" altLang="en-US"/>
          </a:p>
          <a:p>
            <a:r>
              <a:rPr lang="zh-CN" altLang="en-US"/>
              <a:t>但是即使从</a:t>
            </a:r>
            <a:r>
              <a:rPr lang="en-US" altLang="zh-CN"/>
              <a:t>CNN</a:t>
            </a:r>
            <a:r>
              <a:rPr lang="zh-CN" altLang="en-US"/>
              <a:t>的百分之</a:t>
            </a:r>
            <a:r>
              <a:rPr lang="en-US" altLang="zh-CN"/>
              <a:t>93</a:t>
            </a:r>
            <a:r>
              <a:rPr lang="zh-CN" altLang="en-US"/>
              <a:t>下降到百分之</a:t>
            </a:r>
            <a:r>
              <a:rPr lang="en-US" altLang="zh-CN"/>
              <a:t>73</a:t>
            </a:r>
            <a:r>
              <a:rPr lang="zh-CN" altLang="en-US"/>
              <a:t>，加速情况也不应该从加速</a:t>
            </a:r>
            <a:r>
              <a:rPr lang="en-US" altLang="zh-CN"/>
              <a:t>7.42</a:t>
            </a:r>
            <a:r>
              <a:rPr lang="zh-CN" altLang="en-US"/>
              <a:t>倍变成加速</a:t>
            </a:r>
            <a:r>
              <a:rPr lang="en-US" altLang="zh-CN"/>
              <a:t>0.87</a:t>
            </a:r>
            <a:r>
              <a:rPr lang="zh-CN" altLang="en-US"/>
              <a:t>倍。。。顶多是加速效果减弱</a:t>
            </a:r>
            <a:endParaRPr lang="zh-CN" altLang="en-US"/>
          </a:p>
          <a:p>
            <a:r>
              <a:rPr lang="zh-CN" altLang="en-US"/>
              <a:t>通过对比</a:t>
            </a:r>
            <a:r>
              <a:rPr lang="en-US" altLang="zh-CN"/>
              <a:t>CPU</a:t>
            </a:r>
            <a:r>
              <a:rPr lang="zh-CN" altLang="en-US"/>
              <a:t>纯计算（</a:t>
            </a:r>
            <a:r>
              <a:rPr lang="en-US" altLang="zh-CN"/>
              <a:t>782.009ms</a:t>
            </a:r>
            <a:r>
              <a:rPr lang="zh-CN" altLang="en-US"/>
              <a:t>）</a:t>
            </a:r>
            <a:r>
              <a:rPr lang="en-US" altLang="zh-CN"/>
              <a:t> VS NPU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664.514ms</a:t>
            </a:r>
            <a:r>
              <a:rPr lang="zh-CN" altLang="en-US"/>
              <a:t>）纯计算，发现</a:t>
            </a:r>
            <a:r>
              <a:rPr lang="en-US" altLang="zh-CN"/>
              <a:t>NPU</a:t>
            </a:r>
            <a:r>
              <a:rPr lang="zh-CN" altLang="en-US"/>
              <a:t>的计算对比</a:t>
            </a:r>
            <a:r>
              <a:rPr lang="en-US" altLang="zh-CN"/>
              <a:t>CPU</a:t>
            </a:r>
            <a:r>
              <a:rPr lang="zh-CN" altLang="en-US"/>
              <a:t>并没有明显</a:t>
            </a:r>
            <a:r>
              <a:rPr lang="zh-CN" altLang="en-US"/>
              <a:t>优势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也许能接着挖的</a:t>
            </a:r>
            <a:r>
              <a:rPr lang="zh-CN" altLang="en-US"/>
              <a:t>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可以做像</a:t>
            </a:r>
            <a:r>
              <a:rPr lang="en-US" altLang="zh-CN"/>
              <a:t>HeteroLLM</a:t>
            </a:r>
            <a:r>
              <a:rPr lang="zh-CN" altLang="en-US"/>
              <a:t>（</a:t>
            </a:r>
            <a:r>
              <a:rPr lang="en-US" altLang="zh-CN"/>
              <a:t>SOSP25</a:t>
            </a:r>
            <a:r>
              <a:rPr lang="zh-CN" altLang="en-US"/>
              <a:t>）这样的</a:t>
            </a:r>
            <a:r>
              <a:rPr lang="zh-CN" altLang="en-US"/>
              <a:t>优化</a:t>
            </a:r>
            <a:endParaRPr lang="zh-CN" altLang="en-US"/>
          </a:p>
          <a:p>
            <a:pPr lvl="1"/>
            <a:r>
              <a:rPr lang="zh-CN" altLang="en-US"/>
              <a:t>把这些</a:t>
            </a:r>
            <a:r>
              <a:rPr lang="en-US" altLang="zh-CN"/>
              <a:t>tensor</a:t>
            </a:r>
            <a:r>
              <a:rPr lang="zh-CN" altLang="en-US"/>
              <a:t>形状优化成</a:t>
            </a:r>
            <a:r>
              <a:rPr lang="en-US" altLang="zh-CN"/>
              <a:t>NPU</a:t>
            </a:r>
            <a:r>
              <a:rPr lang="zh-CN" altLang="en-US"/>
              <a:t>能提速的形状，然后把这个</a:t>
            </a:r>
            <a:r>
              <a:rPr lang="en-US" altLang="zh-CN"/>
              <a:t>Tensor</a:t>
            </a:r>
            <a:r>
              <a:rPr lang="zh-CN" altLang="en-US"/>
              <a:t>划分</a:t>
            </a:r>
            <a:r>
              <a:rPr lang="zh-CN" altLang="en-US"/>
              <a:t>后，用</a:t>
            </a:r>
            <a:r>
              <a:rPr lang="en-US" altLang="zh-CN"/>
              <a:t>NPU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对同一算子做</a:t>
            </a:r>
            <a:r>
              <a:rPr lang="zh-CN" altLang="en-US"/>
              <a:t>并行计算。</a:t>
            </a:r>
            <a:endParaRPr lang="zh-CN" altLang="en-US"/>
          </a:p>
          <a:p>
            <a:pPr lvl="1"/>
            <a:r>
              <a:rPr lang="zh-CN" altLang="en-US"/>
              <a:t>同时要为更多的算子替换成</a:t>
            </a:r>
            <a:r>
              <a:rPr lang="en-US" altLang="zh-CN"/>
              <a:t>NPU</a:t>
            </a:r>
            <a:r>
              <a:rPr lang="zh-CN" altLang="en-US"/>
              <a:t>支持的</a:t>
            </a:r>
            <a:r>
              <a:rPr lang="zh-CN" altLang="en-US"/>
              <a:t>形态：</a:t>
            </a:r>
            <a:endParaRPr lang="zh-CN" altLang="en-US"/>
          </a:p>
          <a:p>
            <a:pPr lvl="2"/>
            <a:r>
              <a:rPr lang="zh-CN" altLang="en-US"/>
              <a:t>如果</a:t>
            </a:r>
            <a:r>
              <a:rPr lang="en-US" altLang="zh-CN"/>
              <a:t>NPU</a:t>
            </a:r>
            <a:r>
              <a:rPr lang="zh-CN" altLang="en-US"/>
              <a:t>只支持</a:t>
            </a:r>
            <a:r>
              <a:rPr lang="en-US" altLang="zh-CN"/>
              <a:t>CPU</a:t>
            </a:r>
            <a:r>
              <a:rPr lang="zh-CN" altLang="en-US"/>
              <a:t>计算量的</a:t>
            </a:r>
            <a:r>
              <a:rPr lang="en-US" altLang="zh-CN"/>
              <a:t>2/3</a:t>
            </a:r>
            <a:r>
              <a:rPr lang="zh-CN" altLang="en-US"/>
              <a:t>，那么无论如何最高也只能加速到</a:t>
            </a:r>
            <a:r>
              <a:rPr lang="zh-CN" altLang="en-US"/>
              <a:t>原来的三倍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问题：这个和</a:t>
            </a:r>
            <a:r>
              <a:rPr lang="en-US" altLang="zh-CN"/>
              <a:t>NPU</a:t>
            </a:r>
            <a:r>
              <a:rPr lang="zh-CN" altLang="en-US"/>
              <a:t>＋</a:t>
            </a:r>
            <a:r>
              <a:rPr lang="en-US" altLang="zh-CN"/>
              <a:t>TEE</a:t>
            </a:r>
            <a:r>
              <a:rPr lang="zh-CN" altLang="en-US"/>
              <a:t>是不是有点正交</a:t>
            </a:r>
            <a:r>
              <a:rPr lang="zh-CN" altLang="en-US"/>
              <a:t>了</a:t>
            </a:r>
            <a:endParaRPr lang="zh-CN" altLang="en-US"/>
          </a:p>
          <a:p>
            <a:pPr lvl="1"/>
            <a:r>
              <a:rPr lang="en-US" altLang="zh-CN"/>
              <a:t>NPU</a:t>
            </a:r>
            <a:r>
              <a:rPr lang="zh-CN" altLang="en-US"/>
              <a:t>＋</a:t>
            </a:r>
            <a:r>
              <a:rPr lang="en-US" altLang="zh-CN"/>
              <a:t>TEE</a:t>
            </a:r>
            <a:r>
              <a:rPr lang="zh-CN" altLang="en-US"/>
              <a:t>的核心是在引入合理小</a:t>
            </a:r>
            <a:r>
              <a:rPr lang="en-US" altLang="zh-CN"/>
              <a:t>TCB</a:t>
            </a:r>
            <a:r>
              <a:rPr lang="zh-CN" altLang="en-US"/>
              <a:t>的情况下为</a:t>
            </a:r>
            <a:r>
              <a:rPr lang="en-US" altLang="zh-CN"/>
              <a:t>TEE</a:t>
            </a:r>
            <a:r>
              <a:rPr lang="zh-CN" altLang="en-US"/>
              <a:t>下的</a:t>
            </a:r>
            <a:r>
              <a:rPr lang="en-US" altLang="zh-CN"/>
              <a:t>Transformer</a:t>
            </a:r>
            <a:r>
              <a:rPr lang="zh-CN" altLang="en-US"/>
              <a:t>推理提供</a:t>
            </a:r>
            <a:r>
              <a:rPr lang="en-US" altLang="zh-CN"/>
              <a:t>NPU</a:t>
            </a:r>
            <a:r>
              <a:rPr lang="zh-CN" altLang="en-US"/>
              <a:t>加</a:t>
            </a:r>
            <a:r>
              <a:rPr lang="zh-CN" altLang="en-US"/>
              <a:t>速</a:t>
            </a:r>
            <a:endParaRPr lang="zh-CN" altLang="en-US"/>
          </a:p>
          <a:p>
            <a:pPr lvl="1"/>
            <a:r>
              <a:rPr lang="zh-CN" altLang="en-US"/>
              <a:t>这个是通过合理调度</a:t>
            </a:r>
            <a:r>
              <a:rPr lang="en-US" altLang="zh-CN"/>
              <a:t>NPU</a:t>
            </a:r>
            <a:r>
              <a:rPr lang="zh-CN" altLang="en-US"/>
              <a:t>＋</a:t>
            </a:r>
            <a:r>
              <a:rPr lang="en-US" altLang="zh-CN"/>
              <a:t>CPU</a:t>
            </a:r>
            <a:r>
              <a:rPr lang="zh-CN" altLang="en-US"/>
              <a:t>和算子优化来提高推理的速度（也能提高</a:t>
            </a:r>
            <a:r>
              <a:rPr lang="en-US" altLang="zh-CN"/>
              <a:t>efficiency</a:t>
            </a:r>
            <a:r>
              <a:rPr lang="zh-CN" altLang="en-US"/>
              <a:t>？）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纯</a:t>
            </a:r>
            <a:r>
              <a:rPr lang="en-US" altLang="zh-CN"/>
              <a:t>Profilling</a:t>
            </a:r>
            <a:r>
              <a:rPr lang="zh-CN" altLang="en-US"/>
              <a:t>的</a:t>
            </a:r>
            <a:r>
              <a:rPr lang="zh-CN" altLang="en-US"/>
              <a:t>工作也能发论文</a:t>
            </a:r>
            <a:r>
              <a:rPr lang="zh-CN" altLang="en-US"/>
              <a:t>吗？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9870" y="1783715"/>
            <a:ext cx="5788025" cy="3660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095" y="4381500"/>
            <a:ext cx="8277225" cy="2133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2220"/>
              <a:t>插曲：</a:t>
            </a:r>
            <a:r>
              <a:rPr lang="en-US" altLang="zh-CN" sz="2220"/>
              <a:t>transpose</a:t>
            </a:r>
            <a:r>
              <a:rPr lang="zh-CN" altLang="en-US" sz="2220"/>
              <a:t>统计的</a:t>
            </a:r>
            <a:r>
              <a:rPr lang="en-US" altLang="zh-CN" sz="2220"/>
              <a:t>CSV</a:t>
            </a:r>
            <a:r>
              <a:rPr lang="zh-CN" altLang="en-US" sz="2220"/>
              <a:t>和计算图中的对不上</a:t>
            </a:r>
            <a:endParaRPr lang="zh-CN" altLang="en-US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3875" y="1313815"/>
            <a:ext cx="2339340" cy="4259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缺少量化参数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74750" y="1410335"/>
            <a:ext cx="723582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Part1</a:t>
            </a:r>
            <a:r>
              <a:rPr lang="zh-CN" altLang="en-US"/>
              <a:t>：</a:t>
            </a:r>
            <a:r>
              <a:rPr lang="en-US" altLang="zh-CN"/>
              <a:t>VIT</a:t>
            </a:r>
            <a:r>
              <a:rPr lang="zh-CN" altLang="en-US"/>
              <a:t>推理减速原因测试</a:t>
            </a:r>
            <a:r>
              <a:rPr lang="zh-CN" altLang="en-US"/>
              <a:t>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Ethos U NPU</a:t>
            </a:r>
            <a:r>
              <a:rPr lang="zh-CN" altLang="en-US"/>
              <a:t>相对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算力强：</a:t>
            </a:r>
            <a:r>
              <a:rPr lang="en-US" altLang="zh-CN"/>
              <a:t>0.5TO</a:t>
            </a:r>
            <a:r>
              <a:rPr lang="en-US" altLang="zh-CN"/>
              <a:t>PS</a:t>
            </a:r>
            <a:endParaRPr lang="en-US" altLang="zh-CN"/>
          </a:p>
          <a:p>
            <a:r>
              <a:rPr lang="zh-CN" altLang="en-US"/>
              <a:t>内存带宽优化：读一次，中间不写出来，留在自己的</a:t>
            </a:r>
            <a:r>
              <a:rPr lang="en-US" altLang="zh-CN"/>
              <a:t>SRAM</a:t>
            </a:r>
            <a:r>
              <a:rPr lang="zh-CN" altLang="en-US"/>
              <a:t>里反复</a:t>
            </a:r>
            <a:r>
              <a:rPr lang="zh-CN" altLang="en-US"/>
              <a:t>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Ethos U</a:t>
            </a:r>
            <a:r>
              <a:rPr lang="zh-CN" altLang="en-US"/>
              <a:t>支持的算子不下发到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zh-CN" altLang="en-US"/>
              <a:t>原因：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因为都是</a:t>
            </a:r>
            <a:r>
              <a:rPr lang="en-US" altLang="zh-CN"/>
              <a:t>FP32</a:t>
            </a:r>
            <a:r>
              <a:rPr lang="zh-CN" altLang="en-US"/>
              <a:t>的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zh-CN" altLang="en-US"/>
              <a:t>是</a:t>
            </a:r>
            <a:r>
              <a:rPr lang="en-US" altLang="zh-CN"/>
              <a:t>Layernorm</a:t>
            </a:r>
            <a:r>
              <a:rPr lang="zh-CN" altLang="en-US"/>
              <a:t>前后的一段</a:t>
            </a:r>
            <a:r>
              <a:rPr lang="zh-CN" altLang="en-US"/>
              <a:t>算子</a:t>
            </a:r>
            <a:endParaRPr lang="zh-CN" altLang="en-US"/>
          </a:p>
          <a:p>
            <a:r>
              <a:rPr lang="en-US" altLang="zh-CN"/>
              <a:t>quantize</a:t>
            </a:r>
            <a:r>
              <a:rPr lang="zh-CN" altLang="en-US"/>
              <a:t>和</a:t>
            </a:r>
            <a:r>
              <a:rPr lang="en-US" altLang="zh-CN"/>
              <a:t>dequantize</a:t>
            </a:r>
            <a:r>
              <a:rPr lang="zh-CN" altLang="en-US"/>
              <a:t>是为</a:t>
            </a:r>
            <a:r>
              <a:rPr lang="en-US" altLang="zh-CN"/>
              <a:t>Layernorm</a:t>
            </a:r>
            <a:r>
              <a:rPr lang="zh-CN" altLang="en-US"/>
              <a:t>的初始化和完成做</a:t>
            </a:r>
            <a:r>
              <a:rPr lang="zh-CN" altLang="en-US"/>
              <a:t>准备的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35" y="3141980"/>
            <a:ext cx="8877300" cy="1455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2420" y="473646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为什么这段不量化？</a:t>
            </a:r>
            <a:r>
              <a:rPr lang="en-US" altLang="zh-CN"/>
              <a:t>MEAN</a:t>
            </a:r>
            <a:r>
              <a:rPr lang="zh-CN" altLang="en-US"/>
              <a:t>等算子不被</a:t>
            </a:r>
            <a:r>
              <a:rPr lang="en-US" altLang="zh-CN"/>
              <a:t>Ethos</a:t>
            </a:r>
            <a:r>
              <a:rPr lang="zh-CN" altLang="en-US"/>
              <a:t>支持，且</a:t>
            </a:r>
            <a:r>
              <a:rPr lang="en-US" altLang="zh-CN"/>
              <a:t>RSQRT</a:t>
            </a:r>
            <a:r>
              <a:rPr lang="zh-CN" altLang="en-US"/>
              <a:t>的</a:t>
            </a:r>
            <a:r>
              <a:rPr lang="en-US" altLang="zh-CN"/>
              <a:t>INT8</a:t>
            </a:r>
            <a:r>
              <a:rPr lang="zh-CN" altLang="en-US"/>
              <a:t>不被</a:t>
            </a:r>
            <a:r>
              <a:rPr lang="en-US" altLang="zh-CN"/>
              <a:t>TFLite</a:t>
            </a:r>
            <a:r>
              <a:rPr lang="zh-CN" altLang="en-US"/>
              <a:t>支持。这段算子难以用静态的</a:t>
            </a:r>
            <a:r>
              <a:rPr lang="en-US" altLang="zh-CN"/>
              <a:t>Scale/Zero Point</a:t>
            </a:r>
            <a:r>
              <a:rPr lang="zh-CN" altLang="en-US">
                <a:sym typeface="+mn-ea"/>
              </a:rPr>
              <a:t>表示。量化的</a:t>
            </a:r>
            <a:r>
              <a:rPr lang="zh-CN" altLang="en-US">
                <a:sym typeface="+mn-ea"/>
              </a:rPr>
              <a:t>话精度可能下降</a:t>
            </a:r>
            <a:r>
              <a:rPr lang="zh-CN" altLang="en-US">
                <a:sym typeface="+mn-ea"/>
              </a:rPr>
              <a:t>很大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0935" y="51428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这些算子计算量不大，主要</a:t>
            </a:r>
            <a:r>
              <a:rPr lang="zh-CN" altLang="en-US"/>
              <a:t>是内存</a:t>
            </a:r>
            <a:r>
              <a:rPr lang="zh-CN" altLang="en-US"/>
              <a:t>搬运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还有</a:t>
            </a:r>
            <a:r>
              <a:rPr lang="en-US" altLang="zh-CN"/>
              <a:t>Transpose</a:t>
            </a:r>
            <a:r>
              <a:rPr lang="zh-CN" altLang="en-US"/>
              <a:t>和</a:t>
            </a:r>
            <a:r>
              <a:rPr lang="en-US" altLang="zh-CN"/>
              <a:t>Batch</a:t>
            </a:r>
            <a:r>
              <a:rPr lang="en-US" altLang="zh-CN"/>
              <a:t>MatMul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因为</a:t>
            </a:r>
            <a:r>
              <a:rPr lang="en-US" altLang="zh-CN"/>
              <a:t>NPU</a:t>
            </a:r>
            <a:r>
              <a:rPr lang="zh-CN" altLang="en-US"/>
              <a:t>不支持</a:t>
            </a:r>
            <a:endParaRPr lang="zh-CN" altLang="en-US"/>
          </a:p>
          <a:p>
            <a:r>
              <a:rPr lang="en-US" altLang="zh-CN"/>
              <a:t>Conv2d</a:t>
            </a:r>
            <a:endParaRPr lang="en-US" altLang="zh-CN"/>
          </a:p>
          <a:p>
            <a:pPr lvl="1"/>
            <a:r>
              <a:rPr lang="zh-CN" altLang="en-US"/>
              <a:t>格式</a:t>
            </a:r>
            <a:r>
              <a:rPr lang="zh-CN" altLang="en-US"/>
              <a:t>不支持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3234690"/>
            <a:ext cx="10968990" cy="9220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Part2</a:t>
            </a:r>
            <a:r>
              <a:rPr lang="zh-CN" altLang="en-US"/>
              <a:t>：</a:t>
            </a:r>
            <a:r>
              <a:rPr lang="en-US" altLang="zh-CN"/>
              <a:t>No</a:t>
            </a:r>
            <a:r>
              <a:rPr lang="en-US" altLang="zh-CN"/>
              <a:t>ta AI</a:t>
            </a:r>
            <a:r>
              <a:rPr lang="zh-CN" altLang="en-US"/>
              <a:t>式</a:t>
            </a:r>
            <a:r>
              <a:rPr lang="en-US" altLang="zh-CN"/>
              <a:t>VIT</a:t>
            </a:r>
            <a:r>
              <a:rPr lang="zh-CN" altLang="en-US"/>
              <a:t>算子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这公司目前根本没有这个产品功能：修改算子来为</a:t>
            </a:r>
            <a:r>
              <a:rPr lang="zh-CN" altLang="en-US"/>
              <a:t>模型做</a:t>
            </a:r>
            <a:r>
              <a:rPr lang="en-US" altLang="zh-CN"/>
              <a:t>Ethos U</a:t>
            </a:r>
            <a:r>
              <a:rPr lang="zh-CN" altLang="en-US"/>
              <a:t>适配</a:t>
            </a:r>
            <a:endParaRPr lang="zh-CN" altLang="en-US"/>
          </a:p>
          <a:p>
            <a:pPr lvl="1"/>
            <a:r>
              <a:rPr lang="zh-CN" altLang="en-US" sz="1600"/>
              <a:t>已经距离他们</a:t>
            </a:r>
            <a:r>
              <a:rPr lang="en-US" altLang="zh-CN" sz="1600"/>
              <a:t>PPT</a:t>
            </a:r>
            <a:r>
              <a:rPr lang="zh-CN" altLang="en-US" sz="1600"/>
              <a:t>的演讲日期过去了一年半＋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05" y="2690495"/>
            <a:ext cx="7098030" cy="3828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而且他们</a:t>
            </a:r>
            <a:r>
              <a:rPr lang="en-US" altLang="zh-CN"/>
              <a:t>PPT</a:t>
            </a:r>
            <a:r>
              <a:rPr lang="zh-CN" altLang="en-US"/>
              <a:t>里没写精度下降</a:t>
            </a:r>
            <a:r>
              <a:rPr lang="zh-CN" altLang="en-US"/>
              <a:t>相关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6215" y="1490345"/>
            <a:ext cx="925258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2800"/>
              <a:t>怀疑他们是拿的单线程</a:t>
            </a:r>
            <a:r>
              <a:rPr lang="en-US" altLang="zh-CN" sz="2800"/>
              <a:t>CPU</a:t>
            </a:r>
            <a:r>
              <a:rPr lang="zh-CN" altLang="en-US" sz="2800"/>
              <a:t>和无</a:t>
            </a:r>
            <a:r>
              <a:rPr lang="en-US" altLang="zh-CN" sz="2800"/>
              <a:t>XNNPACK</a:t>
            </a:r>
            <a:r>
              <a:rPr lang="zh-CN" altLang="en-US" sz="2800"/>
              <a:t>比的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04340" y="1163955"/>
            <a:ext cx="877633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285" y="6047740"/>
            <a:ext cx="11470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</a:t>
            </a:r>
            <a:r>
              <a:rPr lang="en-US" altLang="zh-CN"/>
              <a:t>Mobilenet</a:t>
            </a:r>
            <a:r>
              <a:rPr lang="zh-CN" altLang="en-US"/>
              <a:t>这种可以整张图下发</a:t>
            </a:r>
            <a:r>
              <a:rPr lang="en-US" altLang="zh-CN"/>
              <a:t>NPU</a:t>
            </a:r>
            <a:r>
              <a:rPr lang="zh-CN" altLang="en-US"/>
              <a:t>的模型，无</a:t>
            </a:r>
            <a:r>
              <a:rPr lang="en-US" altLang="zh-CN"/>
              <a:t>XNNPACK</a:t>
            </a:r>
            <a:r>
              <a:rPr lang="zh-CN" altLang="en-US"/>
              <a:t>＋单线程</a:t>
            </a:r>
            <a:r>
              <a:rPr lang="en-US" altLang="zh-CN"/>
              <a:t>NPU</a:t>
            </a:r>
            <a:r>
              <a:rPr lang="zh-CN" altLang="en-US"/>
              <a:t>加速比为</a:t>
            </a:r>
            <a:r>
              <a:rPr lang="en-US" altLang="zh-CN"/>
              <a:t>15.7</a:t>
            </a:r>
            <a:r>
              <a:rPr lang="zh-CN" altLang="en-US"/>
              <a:t>倍，</a:t>
            </a:r>
            <a:r>
              <a:rPr lang="en-US" altLang="zh-CN"/>
              <a:t>XNNPACK</a:t>
            </a:r>
            <a:r>
              <a:rPr lang="zh-CN" altLang="en-US"/>
              <a:t>＋双线程的</a:t>
            </a:r>
            <a:r>
              <a:rPr lang="en-US" altLang="zh-CN"/>
              <a:t>NPU</a:t>
            </a:r>
            <a:r>
              <a:rPr lang="zh-CN" altLang="en-US"/>
              <a:t>加速比仅为</a:t>
            </a:r>
            <a:r>
              <a:rPr lang="en-US" altLang="zh-CN"/>
              <a:t>7.3</a:t>
            </a:r>
            <a:r>
              <a:rPr lang="zh-CN" altLang="en-US"/>
              <a:t>倍。这里能把</a:t>
            </a:r>
            <a:r>
              <a:rPr lang="en-US" altLang="zh-CN"/>
              <a:t>ViT</a:t>
            </a:r>
            <a:r>
              <a:rPr lang="zh-CN" altLang="en-US"/>
              <a:t>加速</a:t>
            </a:r>
            <a:r>
              <a:rPr lang="en-US" altLang="zh-CN"/>
              <a:t>8.8</a:t>
            </a:r>
            <a:r>
              <a:rPr lang="zh-CN" altLang="en-US"/>
              <a:t>倍</a:t>
            </a:r>
            <a:r>
              <a:rPr lang="zh-CN" altLang="en-US"/>
              <a:t>吗？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2220"/>
              <a:t>主要就是把</a:t>
            </a:r>
            <a:r>
              <a:rPr lang="en-US" altLang="zh-CN" sz="2220"/>
              <a:t>BatchMatMul</a:t>
            </a:r>
            <a:r>
              <a:rPr lang="zh-CN" altLang="en-US" sz="2220"/>
              <a:t>和</a:t>
            </a:r>
            <a:r>
              <a:rPr lang="en-US" altLang="zh-CN" sz="2220"/>
              <a:t>Transpose</a:t>
            </a:r>
            <a:r>
              <a:rPr lang="zh-CN" altLang="en-US" sz="2220"/>
              <a:t>用</a:t>
            </a:r>
            <a:r>
              <a:rPr lang="en-US" altLang="zh-CN" sz="2220"/>
              <a:t>Ethos U NPU</a:t>
            </a:r>
            <a:r>
              <a:rPr lang="zh-CN" altLang="en-US" sz="2220"/>
              <a:t>支持的算子代替了</a:t>
            </a:r>
            <a:endParaRPr lang="zh-CN" altLang="en-US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546225"/>
            <a:ext cx="10968990" cy="4646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4345" y="268605"/>
            <a:ext cx="11236960" cy="5801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Vibe coding</a:t>
            </a:r>
            <a:r>
              <a:rPr lang="zh-CN" altLang="en-US"/>
              <a:t>实现了一个</a:t>
            </a:r>
            <a:r>
              <a:rPr lang="en-US" altLang="zh-CN"/>
              <a:t>ViT_int8</a:t>
            </a:r>
            <a:r>
              <a:rPr lang="zh-CN" altLang="en-US"/>
              <a:t>，结果</a:t>
            </a:r>
            <a:r>
              <a:rPr lang="zh-CN" altLang="en-US"/>
              <a:t>失败了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zh-CN" altLang="en-US"/>
              <a:t>花了很长时间，用</a:t>
            </a:r>
            <a:r>
              <a:rPr lang="en-US" altLang="zh-CN"/>
              <a:t>TFlite</a:t>
            </a:r>
            <a:r>
              <a:rPr lang="zh-CN" altLang="en-US"/>
              <a:t>的</a:t>
            </a:r>
            <a:r>
              <a:rPr lang="en-US" altLang="zh-CN"/>
              <a:t>int8</a:t>
            </a:r>
            <a:r>
              <a:rPr lang="zh-CN" altLang="en-US"/>
              <a:t>直接改，然后各种报错失败，然后用的</a:t>
            </a:r>
            <a:r>
              <a:rPr lang="en-US" altLang="zh-CN"/>
              <a:t>onnx</a:t>
            </a:r>
            <a:r>
              <a:rPr lang="zh-CN" altLang="en-US"/>
              <a:t>的</a:t>
            </a:r>
            <a:r>
              <a:rPr lang="en-US" altLang="zh-CN"/>
              <a:t>fp32</a:t>
            </a:r>
            <a:r>
              <a:rPr lang="zh-CN" altLang="en-US"/>
              <a:t>改的，转</a:t>
            </a:r>
            <a:r>
              <a:rPr lang="en-US" altLang="zh-CN"/>
              <a:t>tflite</a:t>
            </a:r>
            <a:r>
              <a:rPr lang="zh-CN" altLang="en-US"/>
              <a:t>的时候各种报错，修了好久，放弃了，然后又重头开了个对话记录开始做，成功了得到了</a:t>
            </a:r>
            <a:r>
              <a:rPr lang="en-US" altLang="zh-CN"/>
              <a:t>vit_int8.tflite</a:t>
            </a:r>
            <a:r>
              <a:rPr lang="zh-CN" altLang="en-US"/>
              <a:t>，但是不符合</a:t>
            </a:r>
            <a:r>
              <a:rPr lang="en-US" altLang="zh-CN"/>
              <a:t>PPT</a:t>
            </a:r>
            <a:r>
              <a:rPr lang="zh-CN" altLang="en-US"/>
              <a:t>里的要求，还是有大量算子没有修改，不过效果确实改善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050"/>
            <a:ext cx="11814175" cy="2454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051425"/>
            <a:ext cx="8780145" cy="16960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跑也</a:t>
            </a:r>
            <a:r>
              <a:rPr lang="zh-CN" altLang="en-US"/>
              <a:t>没跑起来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VIT_w8a8.tflite(Qualcomm)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之前用的是自己从</a:t>
            </a:r>
            <a:r>
              <a:rPr lang="en-US" altLang="zh-CN"/>
              <a:t>onnx</a:t>
            </a:r>
            <a:r>
              <a:rPr lang="zh-CN" altLang="en-US"/>
              <a:t>的</a:t>
            </a:r>
            <a:r>
              <a:rPr lang="en-US" altLang="zh-CN"/>
              <a:t>FP32</a:t>
            </a:r>
            <a:r>
              <a:rPr lang="zh-CN" altLang="en-US"/>
              <a:t>格式全整形量化</a:t>
            </a:r>
            <a:r>
              <a:rPr lang="en-US" altLang="zh-CN"/>
              <a:t>INT8</a:t>
            </a:r>
            <a:r>
              <a:rPr lang="zh-CN" altLang="en-US"/>
              <a:t>（</a:t>
            </a:r>
            <a:r>
              <a:rPr lang="en-US" altLang="zh-CN"/>
              <a:t>W8A8</a:t>
            </a:r>
            <a:r>
              <a:rPr lang="zh-CN" altLang="en-US"/>
              <a:t>）过来的</a:t>
            </a:r>
            <a:r>
              <a:rPr lang="en-US" altLang="zh-CN"/>
              <a:t>vit_tiny tflite</a:t>
            </a:r>
            <a:r>
              <a:rPr lang="zh-CN" altLang="en-US"/>
              <a:t>模型。找到了个</a:t>
            </a:r>
            <a:r>
              <a:rPr lang="en-US" altLang="zh-CN"/>
              <a:t>Qualcomm</a:t>
            </a:r>
            <a:r>
              <a:rPr lang="zh-CN" altLang="en-US"/>
              <a:t>量化的</a:t>
            </a:r>
            <a:r>
              <a:rPr lang="en-US" altLang="zh-CN"/>
              <a:t>ViT W8A8 TFlite</a:t>
            </a:r>
            <a:r>
              <a:rPr lang="zh-CN" altLang="en-US"/>
              <a:t>模型，具有相同的特点，都是在</a:t>
            </a:r>
            <a:r>
              <a:rPr lang="en-US" altLang="zh-CN"/>
              <a:t>XNNPACK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双线程的情况下</a:t>
            </a:r>
            <a:r>
              <a:rPr lang="en-US" altLang="zh-CN"/>
              <a:t>NPU</a:t>
            </a:r>
            <a:r>
              <a:rPr lang="zh-CN" altLang="en-US"/>
              <a:t>组速度不如</a:t>
            </a:r>
            <a:r>
              <a:rPr lang="en-US" altLang="zh-CN"/>
              <a:t>CPU</a:t>
            </a:r>
            <a:r>
              <a:rPr lang="zh-CN" altLang="en-US"/>
              <a:t>组，这个问题更</a:t>
            </a:r>
            <a:r>
              <a:rPr lang="zh-CN" altLang="en-US"/>
              <a:t>明显。</a:t>
            </a:r>
            <a:endParaRPr lang="zh-CN" altLang="en-US"/>
          </a:p>
        </p:txBody>
      </p:sp>
      <p:pic>
        <p:nvPicPr>
          <p:cNvPr id="5" name="图片 4" descr="D:/视觉中国/7967547_梅里雪山 缅茨姆.jpg7967547_梅里雪山 缅茨姆"/>
          <p:cNvPicPr/>
          <p:nvPr>
            <p:custDataLst>
              <p:tags r:id="rId3"/>
            </p:custDataLst>
          </p:nvPr>
        </p:nvPicPr>
        <p:blipFill>
          <a:blip r:embed="rId4"/>
          <a:srcRect t="6404" b="6404"/>
          <a:stretch>
            <a:fillRect/>
          </a:stretch>
        </p:blipFill>
        <p:spPr>
          <a:xfrm>
            <a:off x="2099310" y="2708275"/>
            <a:ext cx="7724140" cy="35413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0155" y="488385"/>
            <a:ext cx="10969200" cy="705600"/>
          </a:xfrm>
        </p:spPr>
        <p:txBody>
          <a:bodyPr/>
          <a:p>
            <a:r>
              <a:rPr lang="en-US" altLang="zh-CN"/>
              <a:t>ViT_int8</a:t>
            </a:r>
            <a:r>
              <a:rPr lang="zh-CN" altLang="en-US"/>
              <a:t>运行时</a:t>
            </a:r>
            <a:r>
              <a:rPr lang="en-US" altLang="zh-CN"/>
              <a:t>Carve out</a:t>
            </a:r>
            <a:r>
              <a:rPr lang="zh-CN" altLang="en-US"/>
              <a:t>内存</a:t>
            </a:r>
            <a:r>
              <a:rPr lang="zh-CN" altLang="en-US"/>
              <a:t>不足：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0085" y="1550035"/>
            <a:ext cx="930529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运行时</a:t>
            </a:r>
            <a:r>
              <a:rPr lang="en-US" altLang="zh-CN">
                <a:sym typeface="+mn-ea"/>
              </a:rPr>
              <a:t>Carve out</a:t>
            </a:r>
            <a:r>
              <a:rPr lang="zh-CN" altLang="en-US">
                <a:sym typeface="+mn-ea"/>
              </a:rPr>
              <a:t>内存不足：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260" y="1490345"/>
            <a:ext cx="737933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2905" y="2868930"/>
            <a:ext cx="3574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</a:t>
            </a:r>
            <a:r>
              <a:rPr lang="en-US" altLang="zh-CN"/>
              <a:t>114MB</a:t>
            </a:r>
            <a:r>
              <a:rPr lang="zh-CN" altLang="en-US"/>
              <a:t>失败，然而开发板上的</a:t>
            </a:r>
            <a:r>
              <a:rPr lang="en-US" altLang="zh-CN"/>
              <a:t>Ethosu carve out</a:t>
            </a:r>
            <a:r>
              <a:rPr lang="zh-CN" altLang="en-US"/>
              <a:t>实际上有</a:t>
            </a:r>
            <a:r>
              <a:rPr lang="en-US" altLang="zh-CN"/>
              <a:t>128MB</a:t>
            </a:r>
            <a:r>
              <a:rPr lang="zh-CN" altLang="en-US"/>
              <a:t>。怀疑是多出来的已经被占用了，但是即使重启开发板和反复运行推理，也都无法</a:t>
            </a:r>
            <a:r>
              <a:rPr lang="zh-CN" altLang="en-US"/>
              <a:t>分配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尝试修改</a:t>
            </a:r>
            <a:r>
              <a:rPr lang="en-US" altLang="zh-CN"/>
              <a:t>DTS</a:t>
            </a:r>
            <a:r>
              <a:rPr lang="zh-CN" altLang="en-US"/>
              <a:t>的</a:t>
            </a:r>
            <a:r>
              <a:rPr lang="en-US" altLang="zh-CN"/>
              <a:t>Ethosu carve out</a:t>
            </a:r>
            <a:r>
              <a:rPr lang="zh-CN" altLang="en-US"/>
              <a:t>内存</a:t>
            </a:r>
            <a:r>
              <a:rPr lang="zh-CN" altLang="en-US"/>
              <a:t>大小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因为这块内存和</a:t>
            </a:r>
            <a:r>
              <a:rPr lang="en-US" altLang="zh-CN"/>
              <a:t>vdev</a:t>
            </a:r>
            <a:r>
              <a:rPr lang="zh-CN" altLang="en-US"/>
              <a:t>（</a:t>
            </a:r>
            <a:r>
              <a:rPr lang="en-US" altLang="zh-CN"/>
              <a:t>rpmsg</a:t>
            </a:r>
            <a:r>
              <a:rPr lang="zh-CN" altLang="en-US"/>
              <a:t>区域）连着，直接放大的话会覆盖这个区域，所以选择直接把</a:t>
            </a:r>
            <a:r>
              <a:rPr lang="en-US" altLang="zh-CN"/>
              <a:t>carve out</a:t>
            </a:r>
            <a:r>
              <a:rPr lang="zh-CN" altLang="en-US"/>
              <a:t>放到其它地方，然后扩大二</a:t>
            </a:r>
            <a:r>
              <a:rPr lang="zh-CN" altLang="en-US"/>
              <a:t>倍。</a:t>
            </a:r>
            <a:endParaRPr lang="zh-CN" altLang="en-US"/>
          </a:p>
          <a:p>
            <a:pPr lvl="1"/>
            <a:r>
              <a:rPr lang="zh-CN" altLang="en-US"/>
              <a:t>结果：把这个区域从</a:t>
            </a:r>
            <a:r>
              <a:rPr lang="en-US" altLang="zh-CN"/>
              <a:t>ethos_mem</a:t>
            </a:r>
            <a:r>
              <a:rPr lang="zh-CN" altLang="en-US"/>
              <a:t>的</a:t>
            </a:r>
            <a:r>
              <a:rPr lang="en-US" altLang="zh-CN"/>
              <a:t>0xa0000000</a:t>
            </a:r>
            <a:r>
              <a:rPr lang="zh-CN" altLang="en-US"/>
              <a:t>放到</a:t>
            </a:r>
            <a:r>
              <a:rPr lang="en-US" altLang="zh-CN"/>
              <a:t>0xb0000000.</a:t>
            </a:r>
            <a:r>
              <a:rPr lang="zh-CN" altLang="en-US"/>
              <a:t>然后大小设置为</a:t>
            </a:r>
            <a:r>
              <a:rPr lang="en-US" altLang="zh-CN"/>
              <a:t>196MB</a:t>
            </a:r>
            <a:r>
              <a:rPr lang="zh-CN" altLang="en-US"/>
              <a:t>，依然不行。如果把大小设置为</a:t>
            </a:r>
            <a:r>
              <a:rPr lang="en-US" altLang="zh-CN"/>
              <a:t>256MB</a:t>
            </a:r>
            <a:r>
              <a:rPr lang="zh-CN" altLang="en-US"/>
              <a:t>，报错会显示要求的是分配</a:t>
            </a:r>
            <a:r>
              <a:rPr lang="en-US" altLang="zh-CN"/>
              <a:t>228MB</a:t>
            </a:r>
            <a:r>
              <a:rPr lang="zh-CN" altLang="en-US"/>
              <a:t>失败（正好也是最开始报错所需内存（</a:t>
            </a:r>
            <a:r>
              <a:rPr lang="en-US" altLang="zh-CN"/>
              <a:t>114MB</a:t>
            </a:r>
            <a:r>
              <a:rPr lang="zh-CN" altLang="en-US"/>
              <a:t>）的</a:t>
            </a:r>
            <a:r>
              <a:rPr lang="zh-CN" altLang="en-US"/>
              <a:t>两倍）。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" y="3429000"/>
            <a:ext cx="3794760" cy="1005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6620" y="4827905"/>
            <a:ext cx="8062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刚开始以为可以把内存区域再扩大来解决，结果再扩大直接无法刷镜像了。同时测试</a:t>
            </a:r>
            <a:r>
              <a:rPr lang="en-US" altLang="zh-CN"/>
              <a:t>1.5</a:t>
            </a:r>
            <a:r>
              <a:rPr lang="zh-CN" altLang="en-US"/>
              <a:t>倍内存的时候，能否运行传统</a:t>
            </a:r>
            <a:r>
              <a:rPr lang="en-US" altLang="zh-CN"/>
              <a:t>DNN</a:t>
            </a:r>
            <a:r>
              <a:rPr lang="zh-CN" altLang="en-US"/>
              <a:t>的推理（需要很小的内存），也运行不了，说明是这段内存无法读取？（</a:t>
            </a:r>
            <a:r>
              <a:rPr lang="en-US" altLang="zh-CN"/>
              <a:t>Linux</a:t>
            </a:r>
            <a:r>
              <a:rPr lang="zh-CN" altLang="en-US"/>
              <a:t>查看</a:t>
            </a:r>
            <a:r>
              <a:rPr lang="en-US" altLang="zh-CN"/>
              <a:t>reserved memory</a:t>
            </a:r>
            <a:r>
              <a:rPr lang="zh-CN" altLang="en-US"/>
              <a:t>是可以查到这块内存</a:t>
            </a:r>
            <a:r>
              <a:rPr lang="zh-CN" altLang="en-US"/>
              <a:t>的）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 sz="2220"/>
              <a:t>可能的解决方案？不过感觉不重要了，</a:t>
            </a:r>
            <a:r>
              <a:rPr lang="en-US" altLang="zh-CN" sz="2220"/>
              <a:t>Qualcomm</a:t>
            </a:r>
            <a:r>
              <a:rPr lang="zh-CN" altLang="en-US" sz="2220"/>
              <a:t>的</a:t>
            </a:r>
            <a:r>
              <a:rPr lang="en-US" altLang="zh-CN" sz="2220"/>
              <a:t>ViT</a:t>
            </a:r>
            <a:r>
              <a:rPr lang="zh-CN" altLang="en-US" sz="2220"/>
              <a:t>能跑起来其它的也应该能跑起来</a:t>
            </a:r>
            <a:endParaRPr lang="zh-CN" altLang="en-US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修改其它设置，来让推理相关看到这片新的内存</a:t>
            </a:r>
            <a:endParaRPr lang="zh-CN" altLang="en-US"/>
          </a:p>
          <a:p>
            <a:r>
              <a:rPr lang="zh-CN" altLang="en-US"/>
              <a:t>把内存按原位置扩大，然后同时修改</a:t>
            </a:r>
            <a:r>
              <a:rPr lang="en-US" altLang="zh-CN"/>
              <a:t>edev</a:t>
            </a:r>
            <a:r>
              <a:rPr lang="zh-CN" altLang="en-US"/>
              <a:t>的大小（需要修改固件和驱动等</a:t>
            </a:r>
            <a:r>
              <a:rPr lang="zh-CN" altLang="en-US"/>
              <a:t>代码）</a:t>
            </a:r>
            <a:endParaRPr lang="zh-CN" altLang="en-US"/>
          </a:p>
          <a:p>
            <a:r>
              <a:rPr lang="zh-CN" altLang="en-US"/>
              <a:t>把模型的运行时所需</a:t>
            </a:r>
            <a:r>
              <a:rPr lang="zh-CN" altLang="en-US"/>
              <a:t>内存减小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Qualcomm</a:t>
            </a:r>
            <a:r>
              <a:rPr lang="zh-CN" altLang="en-US"/>
              <a:t>（</a:t>
            </a:r>
            <a:r>
              <a:rPr lang="en-US" altLang="zh-CN"/>
              <a:t>PC</a:t>
            </a:r>
            <a:r>
              <a:rPr lang="zh-CN" altLang="en-US"/>
              <a:t>的</a:t>
            </a:r>
            <a:r>
              <a:rPr lang="en-US" altLang="zh-CN"/>
              <a:t>Vela</a:t>
            </a:r>
            <a:r>
              <a:rPr lang="zh-CN" altLang="en-US"/>
              <a:t>编译器）的同样</a:t>
            </a:r>
            <a:r>
              <a:rPr lang="zh-CN" altLang="en-US"/>
              <a:t>出问题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7435" y="1490345"/>
            <a:ext cx="1004951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或者自动停止了，说明</a:t>
            </a:r>
            <a:r>
              <a:rPr lang="en-US" altLang="zh-CN"/>
              <a:t>Vela</a:t>
            </a:r>
            <a:r>
              <a:rPr lang="zh-CN" altLang="en-US"/>
              <a:t>要和运行时配套</a:t>
            </a:r>
            <a:r>
              <a:rPr lang="en-US" altLang="zh-CN"/>
              <a:t>·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435735"/>
            <a:ext cx="11078845" cy="3986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NXP Ethos U65</a:t>
            </a:r>
            <a:r>
              <a:rPr lang="zh-CN" altLang="en-US"/>
              <a:t>是</a:t>
            </a:r>
            <a:r>
              <a:rPr lang="en-US" altLang="zh-CN"/>
              <a:t>0.5</a:t>
            </a:r>
            <a:r>
              <a:rPr lang="en-US" altLang="zh-CN"/>
              <a:t>TOPS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15745" y="2288540"/>
            <a:ext cx="9153525" cy="3162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7425" y="64135"/>
            <a:ext cx="8178800" cy="6793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并不会因为</a:t>
            </a:r>
            <a:r>
              <a:rPr lang="en-US" altLang="zh-CN"/>
              <a:t>Vela</a:t>
            </a:r>
            <a:r>
              <a:rPr lang="zh-CN" altLang="en-US"/>
              <a:t>编译增加量化</a:t>
            </a:r>
            <a:r>
              <a:rPr lang="en-US" altLang="zh-CN"/>
              <a:t>/</a:t>
            </a:r>
            <a:r>
              <a:rPr lang="zh-CN" altLang="en-US"/>
              <a:t>反量化</a:t>
            </a:r>
            <a:r>
              <a:rPr lang="zh-CN" altLang="en-US"/>
              <a:t>次数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5330" y="1863090"/>
            <a:ext cx="6675120" cy="1394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ViT-Tiny</a:t>
            </a:r>
            <a:r>
              <a:rPr lang="zh-CN" altLang="en-US"/>
              <a:t>版本</a:t>
            </a:r>
            <a:r>
              <a:rPr lang="en-US" altLang="zh-CN"/>
              <a:t>back </a:t>
            </a:r>
            <a:r>
              <a:rPr lang="en-US" altLang="zh-CN"/>
              <a:t>up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结论：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（</a:t>
            </a:r>
            <a:r>
              <a:rPr lang="en-US" altLang="zh-CN"/>
              <a:t>664.514 ms</a:t>
            </a:r>
            <a:r>
              <a:rPr lang="zh-CN" altLang="en-US"/>
              <a:t>）针对</a:t>
            </a:r>
            <a:r>
              <a:rPr lang="en-US" altLang="zh-CN"/>
              <a:t>VIT</a:t>
            </a:r>
            <a:r>
              <a:rPr lang="zh-CN" altLang="en-US"/>
              <a:t>相关算子的计算，和</a:t>
            </a:r>
            <a:r>
              <a:rPr lang="en-US" altLang="zh-CN"/>
              <a:t>CPU</a:t>
            </a:r>
            <a:r>
              <a:rPr lang="zh-CN" altLang="en-US"/>
              <a:t>双线程＋</a:t>
            </a:r>
            <a:r>
              <a:rPr lang="en-US" altLang="zh-CN"/>
              <a:t>XNNPACK</a:t>
            </a:r>
            <a:r>
              <a:rPr lang="zh-CN" altLang="en-US"/>
              <a:t>（</a:t>
            </a:r>
            <a:r>
              <a:rPr lang="en-US" altLang="zh-CN"/>
              <a:t>782.009 ms</a:t>
            </a:r>
            <a:r>
              <a:rPr lang="zh-CN" altLang="en-US"/>
              <a:t>）比并没有明显优势（作为对照，</a:t>
            </a:r>
            <a:r>
              <a:rPr lang="en-US" altLang="zh-CN"/>
              <a:t>NPU</a:t>
            </a:r>
            <a:r>
              <a:rPr lang="zh-CN" altLang="en-US"/>
              <a:t>能为</a:t>
            </a:r>
            <a:r>
              <a:rPr lang="en-US" altLang="zh-CN"/>
              <a:t>Mobilenet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双线程和</a:t>
            </a:r>
            <a:r>
              <a:rPr lang="en-US" altLang="zh-CN"/>
              <a:t>XNNPACK</a:t>
            </a:r>
            <a:r>
              <a:rPr lang="zh-CN" altLang="en-US"/>
              <a:t>提供</a:t>
            </a:r>
            <a:r>
              <a:rPr lang="en-US" altLang="zh-CN"/>
              <a:t>7.42</a:t>
            </a:r>
            <a:r>
              <a:rPr lang="zh-CN" altLang="en-US"/>
              <a:t>倍</a:t>
            </a:r>
            <a:r>
              <a:rPr lang="zh-CN" altLang="en-US"/>
              <a:t>加速）</a:t>
            </a:r>
            <a:endParaRPr lang="zh-CN" altLang="en-US"/>
          </a:p>
          <a:p>
            <a:r>
              <a:rPr lang="zh-CN" altLang="en-US"/>
              <a:t>在计算优势不明显的情况下，叠加了高占比的同步，通信和</a:t>
            </a:r>
            <a:r>
              <a:rPr lang="en-US" altLang="zh-CN"/>
              <a:t>DMA</a:t>
            </a:r>
            <a:r>
              <a:rPr lang="zh-CN" altLang="en-US"/>
              <a:t>等运行时开销，导致了</a:t>
            </a:r>
            <a:r>
              <a:rPr lang="en-US" altLang="zh-CN"/>
              <a:t>Ethosdelegates</a:t>
            </a:r>
            <a:r>
              <a:rPr lang="zh-CN" altLang="en-US"/>
              <a:t>（</a:t>
            </a:r>
            <a:r>
              <a:rPr lang="en-US" altLang="zh-CN"/>
              <a:t>903.657ms</a:t>
            </a:r>
            <a:r>
              <a:rPr lang="zh-CN" altLang="en-US"/>
              <a:t>）整个比</a:t>
            </a:r>
            <a:r>
              <a:rPr lang="en-US" altLang="zh-CN"/>
              <a:t>CPU</a:t>
            </a:r>
            <a:r>
              <a:rPr lang="zh-CN" altLang="en-US"/>
              <a:t>双线程＋</a:t>
            </a:r>
            <a:r>
              <a:rPr lang="en-US" altLang="zh-CN"/>
              <a:t>XNNPACK</a:t>
            </a:r>
            <a:r>
              <a:rPr lang="zh-CN" altLang="en-US"/>
              <a:t>（</a:t>
            </a:r>
            <a:r>
              <a:rPr lang="en-US" altLang="zh-CN"/>
              <a:t>782.009ms</a:t>
            </a:r>
            <a:r>
              <a:rPr lang="zh-CN" altLang="en-US"/>
              <a:t>）速度低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NPU</a:t>
            </a:r>
            <a:r>
              <a:rPr lang="zh-CN" altLang="en-US"/>
              <a:t>组放到</a:t>
            </a:r>
            <a:r>
              <a:rPr lang="en-US" altLang="zh-CN"/>
              <a:t>CPU</a:t>
            </a:r>
            <a:r>
              <a:rPr lang="zh-CN" altLang="en-US"/>
              <a:t>上进行运算的算子，和对应纯</a:t>
            </a:r>
            <a:r>
              <a:rPr lang="en-US" altLang="zh-CN"/>
              <a:t>CPU</a:t>
            </a:r>
            <a:r>
              <a:rPr lang="zh-CN" altLang="en-US"/>
              <a:t>上进行计算的</a:t>
            </a:r>
            <a:r>
              <a:rPr lang="en-US" altLang="zh-CN"/>
              <a:t>CPU</a:t>
            </a:r>
            <a:r>
              <a:rPr lang="zh-CN" altLang="en-US"/>
              <a:t>算子运行时间没有</a:t>
            </a:r>
            <a:r>
              <a:rPr lang="zh-CN" altLang="en-US"/>
              <a:t>区别</a:t>
            </a:r>
            <a:endParaRPr lang="zh-CN" altLang="en-US"/>
          </a:p>
          <a:p>
            <a:r>
              <a:rPr lang="zh-CN" altLang="en-US"/>
              <a:t>最终上面的因素</a:t>
            </a:r>
            <a:r>
              <a:rPr lang="zh-CN" altLang="en-US">
                <a:sym typeface="+mn-ea"/>
              </a:rPr>
              <a:t>导致了整个推理过程慢于纯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的推理。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NPU</a:t>
            </a:r>
            <a:r>
              <a:rPr lang="zh-CN" altLang="en-US"/>
              <a:t>计算本身对</a:t>
            </a:r>
            <a:r>
              <a:rPr lang="en-US" altLang="zh-CN"/>
              <a:t>CPU</a:t>
            </a:r>
            <a:r>
              <a:rPr lang="zh-CN" altLang="en-US"/>
              <a:t>没有明显优势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NPU</a:t>
            </a:r>
            <a:r>
              <a:rPr lang="zh-CN" altLang="en-US"/>
              <a:t>的来回切换造成了同步</a:t>
            </a:r>
            <a:r>
              <a:rPr lang="en-US" altLang="zh-CN"/>
              <a:t>/</a:t>
            </a:r>
            <a:r>
              <a:rPr lang="zh-CN" altLang="en-US"/>
              <a:t>通信</a:t>
            </a:r>
            <a:r>
              <a:rPr lang="zh-CN" altLang="en-US"/>
              <a:t>等大量的</a:t>
            </a:r>
            <a:r>
              <a:rPr lang="en-US" altLang="zh-CN"/>
              <a:t>overhead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是有加速的，只是加速被调用耗时反超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单线程</a:t>
            </a:r>
            <a:r>
              <a:rPr lang="en-US" altLang="zh-CN"/>
              <a:t>CPU 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单线程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r>
              <a:rPr lang="zh-CN" altLang="en-US"/>
              <a:t>＋</a:t>
            </a:r>
            <a:r>
              <a:rPr lang="en-US" altLang="zh-CN"/>
              <a:t>NPU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双线程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双线程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r>
              <a:rPr lang="zh-CN" altLang="en-US"/>
              <a:t>＋</a:t>
            </a:r>
            <a:r>
              <a:rPr lang="en-US" altLang="zh-CN"/>
              <a:t>NPU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081530"/>
            <a:ext cx="10448925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2945130"/>
            <a:ext cx="11249025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3931285"/>
            <a:ext cx="1070610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55" y="5003165"/>
            <a:ext cx="10439400" cy="266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173730"/>
            <a:ext cx="3305175" cy="285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" y="5319395"/>
            <a:ext cx="5429250" cy="3600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整个推理过程的大部分时间都在</a:t>
            </a:r>
            <a:r>
              <a:rPr lang="en-US" altLang="zh-CN"/>
              <a:t>Ethosdelegate</a:t>
            </a:r>
            <a:r>
              <a:rPr lang="zh-CN" altLang="en-US"/>
              <a:t>的调用</a:t>
            </a:r>
            <a:r>
              <a:rPr lang="zh-CN" altLang="en-US"/>
              <a:t>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8480" y="1643380"/>
            <a:ext cx="10968990" cy="1312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2465" y="3488690"/>
            <a:ext cx="1022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说明反复调用</a:t>
            </a:r>
            <a:r>
              <a:rPr lang="en-US" altLang="zh-CN"/>
              <a:t>NPU</a:t>
            </a:r>
            <a:r>
              <a:rPr lang="zh-CN" altLang="en-US"/>
              <a:t>加速的开销很高，不只是计算，更多的可能是同步等</a:t>
            </a:r>
            <a:r>
              <a:rPr lang="zh-CN" altLang="en-US"/>
              <a:t>过程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算子在两组推理的相同算子用时</a:t>
            </a:r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纯</a:t>
            </a:r>
            <a:r>
              <a:rPr lang="en-US" altLang="zh-CN"/>
              <a:t>CPU</a:t>
            </a:r>
            <a:r>
              <a:rPr lang="zh-CN" altLang="en-US"/>
              <a:t>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995170"/>
            <a:ext cx="11744325" cy="1291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634490"/>
            <a:ext cx="9994900" cy="4615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NPU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532890"/>
            <a:ext cx="10340975" cy="2467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开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PMU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7245" y="1490345"/>
            <a:ext cx="1055052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开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PMU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8480" y="2135505"/>
            <a:ext cx="10968990" cy="2228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" y="5111115"/>
            <a:ext cx="12230100" cy="495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NPU Delegate</a:t>
            </a:r>
            <a:r>
              <a:rPr lang="zh-CN" altLang="en-US"/>
              <a:t>非</a:t>
            </a:r>
            <a:r>
              <a:rPr lang="zh-CN" altLang="en-US"/>
              <a:t>计算耗时：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 </a:t>
            </a:r>
            <a:r>
              <a:rPr lang="zh-CN" altLang="en-US"/>
              <a:t>时钟频率</a:t>
            </a:r>
            <a:r>
              <a:rPr lang="en-US" altLang="zh-CN"/>
              <a:t>1</a:t>
            </a:r>
            <a:r>
              <a:rPr lang="en-US" altLang="zh-CN"/>
              <a:t>GH</a:t>
            </a:r>
            <a:r>
              <a:rPr lang="en-US" altLang="zh-CN"/>
              <a:t>Z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4348480"/>
            <a:ext cx="8328660" cy="2103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75" y="1313815"/>
            <a:ext cx="7302500" cy="26333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开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PMU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632.381/5</a:t>
            </a:r>
            <a:r>
              <a:rPr lang="zh-CN" altLang="en-US"/>
              <a:t>）</a:t>
            </a:r>
            <a:r>
              <a:rPr lang="en-US" altLang="zh-CN"/>
              <a:t>/173.967=72.7</a:t>
            </a:r>
            <a:r>
              <a:rPr lang="zh-CN" altLang="en-US"/>
              <a:t>％</a:t>
            </a:r>
            <a:r>
              <a:rPr lang="en-US" altLang="zh-CN"/>
              <a:t> </a:t>
            </a:r>
            <a:r>
              <a:rPr lang="zh-CN" altLang="en-US"/>
              <a:t>说明</a:t>
            </a:r>
            <a:r>
              <a:rPr lang="en-US" altLang="zh-CN"/>
              <a:t>EthosDelegates</a:t>
            </a:r>
            <a:r>
              <a:rPr lang="zh-CN" altLang="en-US"/>
              <a:t>有百分之七十的时间是用于计算的，其它都是同步和调度</a:t>
            </a:r>
            <a:r>
              <a:rPr lang="zh-CN" altLang="en-US"/>
              <a:t>开销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2170430"/>
            <a:ext cx="6384925" cy="3903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ViT_w8a8</a:t>
            </a:r>
            <a:r>
              <a:rPr lang="zh-CN" altLang="en-US"/>
              <a:t>（</a:t>
            </a:r>
            <a:r>
              <a:rPr lang="en-US" altLang="zh-CN"/>
              <a:t>Qualcomm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PC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开发板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1882775"/>
            <a:ext cx="4030980" cy="11106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3082290"/>
            <a:ext cx="10817860" cy="374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14645" y="2265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MatMul</a:t>
            </a:r>
            <a:r>
              <a:rPr lang="zh-CN" altLang="en-US">
                <a:sym typeface="+mn-ea"/>
              </a:rPr>
              <a:t>无法下发</a:t>
            </a:r>
            <a:r>
              <a:rPr lang="en-US" altLang="zh-CN">
                <a:sym typeface="+mn-ea"/>
              </a:rPr>
              <a:t>NPU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SOFTMAX</a:t>
            </a:r>
            <a:r>
              <a:rPr lang="zh-CN" altLang="en-US">
                <a:sym typeface="+mn-ea"/>
              </a:rPr>
              <a:t>能下发</a:t>
            </a:r>
            <a:r>
              <a:rPr lang="en-US" altLang="zh-CN">
                <a:sym typeface="+mn-ea"/>
              </a:rPr>
              <a:t>NPU</a:t>
            </a:r>
            <a:endParaRPr lang="en-US" alt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" y="3974465"/>
            <a:ext cx="32575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70" y="4852670"/>
            <a:ext cx="7867650" cy="3714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Benchmark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单线程</a:t>
            </a:r>
            <a:r>
              <a:rPr lang="en-US" altLang="zh-CN"/>
              <a:t>                                                     NPU</a:t>
            </a:r>
            <a:r>
              <a:rPr lang="zh-CN" altLang="en-US"/>
              <a:t>加速</a:t>
            </a:r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单线程</a:t>
            </a:r>
            <a:r>
              <a:rPr lang="en-US" altLang="zh-CN"/>
              <a:t> XNNPACK                                      NPU</a:t>
            </a:r>
            <a:r>
              <a:rPr lang="zh-CN" altLang="en-US"/>
              <a:t>加速</a:t>
            </a:r>
            <a:endParaRPr lang="zh-CN" altLang="en-US"/>
          </a:p>
          <a:p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双线程</a:t>
            </a:r>
            <a:r>
              <a:rPr lang="en-US" altLang="zh-CN">
                <a:sym typeface="+mn-ea"/>
              </a:rPr>
              <a:t>                                                      NPU</a:t>
            </a:r>
            <a:r>
              <a:rPr lang="zh-CN" altLang="en-US">
                <a:sym typeface="+mn-ea"/>
              </a:rPr>
              <a:t>加速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双线程</a:t>
            </a:r>
            <a:r>
              <a:rPr lang="en-US" altLang="zh-CN"/>
              <a:t> XNNPACK                                     NPU</a:t>
            </a:r>
            <a:r>
              <a:rPr lang="zh-CN" altLang="en-US"/>
              <a:t>加速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45" y="2160270"/>
            <a:ext cx="2990850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45" y="1556385"/>
            <a:ext cx="2857500" cy="28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30" y="3069590"/>
            <a:ext cx="2752725" cy="276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655" y="1632585"/>
            <a:ext cx="3248025" cy="20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245" y="3069590"/>
            <a:ext cx="2778125" cy="295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8130" y="2072640"/>
            <a:ext cx="2943225" cy="238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1245" y="2635885"/>
            <a:ext cx="2971800" cy="285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130" y="2595245"/>
            <a:ext cx="2762250" cy="1905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Graph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05660" y="1490345"/>
            <a:ext cx="797369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affect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38265" y="164465"/>
            <a:ext cx="5139055" cy="3264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0" y="3700780"/>
            <a:ext cx="4976495" cy="3157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22700"/>
            <a:ext cx="4812665" cy="30473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双线程＋</a:t>
            </a:r>
            <a:r>
              <a:rPr lang="en-US" altLang="zh-CN"/>
              <a:t>XNNPACK </a:t>
            </a:r>
            <a:r>
              <a:rPr lang="zh-CN" altLang="en-US"/>
              <a:t>有无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0030" y="1779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</a:t>
            </a:r>
            <a:r>
              <a:rPr lang="en-US" altLang="zh-CN"/>
              <a:t>NPU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1180" y="1490345"/>
            <a:ext cx="854202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629_1*d*1"/>
  <p:tag name="KSO_WM_TEMPLATE_CATEGORY" val="custom"/>
  <p:tag name="KSO_WM_TEMPLATE_INDEX" val="20235629"/>
  <p:tag name="KSO_WM_UNIT_LAYERLEVEL" val="1"/>
  <p:tag name="KSO_WM_TAG_VERSION" val="3.0"/>
  <p:tag name="KSO_WM_BEAUTIFY_FLAG" val="#wm#"/>
  <p:tag name="KSO_WM_UNIT_PICTURE_SUBTYPE" val="b"/>
  <p:tag name="KSO_WM_UNIT_VALUE" val="1269*3046"/>
  <p:tag name="KSO_WM_UNIT_TYPE" val="d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3450</Words>
  <Application>WPS 演示</Application>
  <PresentationFormat>宽屏</PresentationFormat>
  <Paragraphs>201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9.7</vt:lpstr>
      <vt:lpstr>Part1：VIT推理减速原因测试分析</vt:lpstr>
      <vt:lpstr>VIT_w8a8.tflite(Qualcomm)</vt:lpstr>
      <vt:lpstr>结论：</vt:lpstr>
      <vt:lpstr>ViT_w8a8（Qualcomm）</vt:lpstr>
      <vt:lpstr>Benchmark：</vt:lpstr>
      <vt:lpstr>Graph</vt:lpstr>
      <vt:lpstr>affect：</vt:lpstr>
      <vt:lpstr>双线程＋XNNPACK 有无NPU的比较</vt:lpstr>
      <vt:lpstr>有NPU</vt:lpstr>
      <vt:lpstr>CPU vs NPU</vt:lpstr>
      <vt:lpstr>CPU vs NPU</vt:lpstr>
      <vt:lpstr>问题出在NPU的Ethos delegates里</vt:lpstr>
      <vt:lpstr>main problem：交换太频繁了</vt:lpstr>
      <vt:lpstr>原因分析：</vt:lpstr>
      <vt:lpstr>也许能接着挖的点：</vt:lpstr>
      <vt:lpstr>纯Profilling的工作也能发论文吗？</vt:lpstr>
      <vt:lpstr>插曲：transpose统计的CSV和计算图中的对不上</vt:lpstr>
      <vt:lpstr>缺少量化参数</vt:lpstr>
      <vt:lpstr>Ethos U NPU相对CPU的优势</vt:lpstr>
      <vt:lpstr>Ethos U支持的算子不下发到NPU的原因：</vt:lpstr>
      <vt:lpstr>还有Transpose和BatchMatMul</vt:lpstr>
      <vt:lpstr>Part2：Nota AI式VIT算子优化</vt:lpstr>
      <vt:lpstr>而且他们PPT里没写精度下降相关</vt:lpstr>
      <vt:lpstr>怀疑他们是拿的单线程CPU和无XNNPACK比的</vt:lpstr>
      <vt:lpstr>主要就是把BatchMatMul和Transpose用Ethos U NPU支持的算子代替了</vt:lpstr>
      <vt:lpstr>PowerPoint 演示文稿</vt:lpstr>
      <vt:lpstr>用Vibe coding实现了一个ViT_int8，结果失败了</vt:lpstr>
      <vt:lpstr>跑也没跑起来</vt:lpstr>
      <vt:lpstr>ViT_int8运行时Carve out内存不足：</vt:lpstr>
      <vt:lpstr>运行时Carve out内存不足：</vt:lpstr>
      <vt:lpstr>尝试修改DTS的Ethosu carve out内存大小</vt:lpstr>
      <vt:lpstr>可能的解决方案？不过感觉不重要了，Qualcomm的ViT能跑起来其它的也应该能跑起来</vt:lpstr>
      <vt:lpstr>Qualcomm（PC的Vela编译器）的同样出问题</vt:lpstr>
      <vt:lpstr>或者自动停止了，说明Vela要和运行时配套·</vt:lpstr>
      <vt:lpstr>NXP Ethos U65是0.5TOPS</vt:lpstr>
      <vt:lpstr>PowerPoint 演示文稿</vt:lpstr>
      <vt:lpstr>并不会因为Vela编译增加量化/反量化次数</vt:lpstr>
      <vt:lpstr>ViT-Tiny版本back up</vt:lpstr>
      <vt:lpstr>NPU是有加速的，只是加速被调用耗时反超了</vt:lpstr>
      <vt:lpstr>整个推理过程的大部分时间都在Ethosdelegate的调用里</vt:lpstr>
      <vt:lpstr>CPU算子在两组推理的相同算子用时比较</vt:lpstr>
      <vt:lpstr>CPU</vt:lpstr>
      <vt:lpstr>NPU</vt:lpstr>
      <vt:lpstr>开NPU的PMU</vt:lpstr>
      <vt:lpstr>开NPU的PMU：</vt:lpstr>
      <vt:lpstr>NPU Delegate非计算耗时：</vt:lpstr>
      <vt:lpstr>开NPU的PMU：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346</cp:revision>
  <dcterms:created xsi:type="dcterms:W3CDTF">2019-06-19T02:08:00Z</dcterms:created>
  <dcterms:modified xsi:type="dcterms:W3CDTF">2025-09-07T03:57:11Z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4821291ABE884E62BDCE504A13A6CF23_11</vt:lpwstr>
  </property>
</Properties>
</file>