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91" r:id="rId4"/>
    <p:sldId id="281" r:id="rId5"/>
    <p:sldId id="293" r:id="rId6"/>
    <p:sldId id="283" r:id="rId7"/>
    <p:sldId id="282" r:id="rId8"/>
    <p:sldId id="267" r:id="rId9"/>
    <p:sldId id="276" r:id="rId10"/>
    <p:sldId id="278" r:id="rId11"/>
    <p:sldId id="279" r:id="rId12"/>
    <p:sldId id="280" r:id="rId13"/>
    <p:sldId id="277" r:id="rId14"/>
    <p:sldId id="268" r:id="rId15"/>
    <p:sldId id="269" r:id="rId16"/>
    <p:sldId id="270" r:id="rId17"/>
    <p:sldId id="271" r:id="rId18"/>
    <p:sldId id="274" r:id="rId19"/>
    <p:sldId id="257" r:id="rId20"/>
    <p:sldId id="258" r:id="rId21"/>
    <p:sldId id="259" r:id="rId22"/>
    <p:sldId id="260" r:id="rId23"/>
    <p:sldId id="264" r:id="rId24"/>
    <p:sldId id="265" r:id="rId25"/>
    <p:sldId id="263" r:id="rId26"/>
    <p:sldId id="266" r:id="rId27"/>
    <p:sldId id="284" r:id="rId28"/>
    <p:sldId id="285" r:id="rId29"/>
    <p:sldId id="288" r:id="rId30"/>
    <p:sldId id="287" r:id="rId31"/>
    <p:sldId id="289" r:id="rId32"/>
    <p:sldId id="286" r:id="rId33"/>
    <p:sldId id="292" r:id="rId34"/>
    <p:sldId id="294" r:id="rId35"/>
    <p:sldId id="295" r:id="rId36"/>
    <p:sldId id="296" r:id="rId37"/>
    <p:sldId id="297" r:id="rId38"/>
    <p:sldId id="300" r:id="rId39"/>
    <p:sldId id="303" r:id="rId40"/>
    <p:sldId id="299" r:id="rId41"/>
    <p:sldId id="298" r:id="rId43"/>
    <p:sldId id="301" r:id="rId44"/>
    <p:sldId id="302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13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14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image" Target="../media/image15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3" Type="http://schemas.openxmlformats.org/officeDocument/2006/relationships/image" Target="../media/image16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5.xml"/><Relationship Id="rId3" Type="http://schemas.openxmlformats.org/officeDocument/2006/relationships/image" Target="../media/image17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Relationship Id="rId3" Type="http://schemas.openxmlformats.org/officeDocument/2006/relationships/image" Target="../media/image18.pn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3" Type="http://schemas.openxmlformats.org/officeDocument/2006/relationships/image" Target="../media/image22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23.png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24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25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2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image" Target="../media/image32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image" Target="../media/image33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image" Target="../media/image12.pn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Relationship Id="rId3" Type="http://schemas.openxmlformats.org/officeDocument/2006/relationships/image" Target="../media/image13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34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6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image" Target="../media/image39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Relationship Id="rId3" Type="http://schemas.openxmlformats.org/officeDocument/2006/relationships/image" Target="../media/image40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Relationship Id="rId3" Type="http://schemas.openxmlformats.org/officeDocument/2006/relationships/image" Target="../media/image41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1.xml"/><Relationship Id="rId3" Type="http://schemas.openxmlformats.org/officeDocument/2006/relationships/image" Target="../media/image42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Relationship Id="rId3" Type="http://schemas.openxmlformats.org/officeDocument/2006/relationships/image" Target="../media/image43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3" Type="http://schemas.openxmlformats.org/officeDocument/2006/relationships/image" Target="../media/image44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image" Target="../media/image43.png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image" Target="../media/image45.png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Relationship Id="rId3" Type="http://schemas.openxmlformats.org/officeDocument/2006/relationships/image" Target="../media/image46.png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9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12.png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9.X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vit-tiny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版本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2012950"/>
            <a:ext cx="10340975" cy="2467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ViT-int8</a:t>
            </a:r>
            <a:r>
              <a:rPr lang="zh-CN" altLang="en-US"/>
              <a:t>（</a:t>
            </a:r>
            <a:r>
              <a:rPr lang="en-US" altLang="zh-CN"/>
              <a:t>PC Vela</a:t>
            </a:r>
            <a:r>
              <a:rPr lang="zh-CN" altLang="en-US"/>
              <a:t>）也是一样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5388610" cy="54686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vit-tiny</a:t>
            </a:r>
            <a:r>
              <a:rPr lang="zh-CN" altLang="en-US"/>
              <a:t>的</a:t>
            </a:r>
            <a:r>
              <a:rPr lang="zh-CN" altLang="en-US"/>
              <a:t>算子：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ViT_int8</a:t>
            </a:r>
            <a:r>
              <a:rPr lang="zh-CN" altLang="en-US"/>
              <a:t>运行时</a:t>
            </a:r>
            <a:r>
              <a:rPr lang="en-US" altLang="zh-CN"/>
              <a:t>Carve out</a:t>
            </a:r>
            <a:r>
              <a:rPr lang="zh-CN" altLang="en-US"/>
              <a:t>内存</a:t>
            </a:r>
            <a:r>
              <a:rPr lang="zh-CN" altLang="en-US"/>
              <a:t>不足：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085" y="1550035"/>
            <a:ext cx="930529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运行时</a:t>
            </a:r>
            <a:r>
              <a:rPr lang="en-US" altLang="zh-CN">
                <a:sym typeface="+mn-ea"/>
              </a:rPr>
              <a:t>Carve out</a:t>
            </a:r>
            <a:r>
              <a:rPr lang="zh-CN" altLang="en-US">
                <a:sym typeface="+mn-ea"/>
              </a:rPr>
              <a:t>内存不足：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260" y="1490345"/>
            <a:ext cx="7379335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49945" y="2868930"/>
            <a:ext cx="3574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分配</a:t>
            </a:r>
            <a:r>
              <a:rPr lang="en-US" altLang="zh-CN"/>
              <a:t>114MB</a:t>
            </a:r>
            <a:r>
              <a:rPr lang="zh-CN" altLang="en-US"/>
              <a:t>失败，然而开发板上的</a:t>
            </a:r>
            <a:r>
              <a:rPr lang="en-US" altLang="zh-CN"/>
              <a:t>Ethosu carve out</a:t>
            </a:r>
            <a:r>
              <a:rPr lang="zh-CN" altLang="en-US"/>
              <a:t>实际上有</a:t>
            </a:r>
            <a:r>
              <a:rPr lang="en-US" altLang="zh-CN"/>
              <a:t>128MB</a:t>
            </a:r>
            <a:r>
              <a:rPr lang="zh-CN" altLang="en-US"/>
              <a:t>。怀疑是多出来的已经被占用了，但是即使重启开发板和反复运行推理，也都无法</a:t>
            </a:r>
            <a:r>
              <a:rPr lang="zh-CN" altLang="en-US"/>
              <a:t>分配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尝试修改</a:t>
            </a:r>
            <a:r>
              <a:rPr lang="en-US" altLang="zh-CN"/>
              <a:t>DTS</a:t>
            </a:r>
            <a:r>
              <a:rPr lang="zh-CN" altLang="en-US"/>
              <a:t>的</a:t>
            </a:r>
            <a:r>
              <a:rPr lang="en-US" altLang="zh-CN"/>
              <a:t>Ethosu carve out</a:t>
            </a:r>
            <a:r>
              <a:rPr lang="zh-CN" altLang="en-US"/>
              <a:t>内存</a:t>
            </a:r>
            <a:r>
              <a:rPr lang="zh-CN" altLang="en-US"/>
              <a:t>大小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因为这块内存和</a:t>
            </a:r>
            <a:r>
              <a:rPr lang="en-US" altLang="zh-CN"/>
              <a:t>vdev</a:t>
            </a:r>
            <a:r>
              <a:rPr lang="zh-CN" altLang="en-US"/>
              <a:t>（</a:t>
            </a:r>
            <a:r>
              <a:rPr lang="en-US" altLang="zh-CN"/>
              <a:t>rpmsg</a:t>
            </a:r>
            <a:r>
              <a:rPr lang="zh-CN" altLang="en-US"/>
              <a:t>区域）连着，直接放大的话会覆盖这个区域，所以选择直接把</a:t>
            </a:r>
            <a:r>
              <a:rPr lang="en-US" altLang="zh-CN"/>
              <a:t>carve out</a:t>
            </a:r>
            <a:r>
              <a:rPr lang="zh-CN" altLang="en-US"/>
              <a:t>放到其它地方，然后扩大二</a:t>
            </a:r>
            <a:r>
              <a:rPr lang="zh-CN" altLang="en-US"/>
              <a:t>倍。</a:t>
            </a:r>
            <a:endParaRPr lang="zh-CN" altLang="en-US"/>
          </a:p>
          <a:p>
            <a:pPr lvl="1"/>
            <a:r>
              <a:rPr lang="zh-CN" altLang="en-US"/>
              <a:t>结果：把这个区域从</a:t>
            </a:r>
            <a:r>
              <a:rPr lang="en-US" altLang="zh-CN"/>
              <a:t>ethos_mem</a:t>
            </a:r>
            <a:r>
              <a:rPr lang="zh-CN" altLang="en-US"/>
              <a:t>的</a:t>
            </a:r>
            <a:r>
              <a:rPr lang="en-US" altLang="zh-CN"/>
              <a:t>0xa0000000</a:t>
            </a:r>
            <a:r>
              <a:rPr lang="zh-CN" altLang="en-US"/>
              <a:t>放到</a:t>
            </a:r>
            <a:r>
              <a:rPr lang="en-US" altLang="zh-CN"/>
              <a:t>0xb0000000.</a:t>
            </a:r>
            <a:r>
              <a:rPr lang="zh-CN" altLang="en-US"/>
              <a:t>然后大小设置为</a:t>
            </a:r>
            <a:r>
              <a:rPr lang="en-US" altLang="zh-CN"/>
              <a:t>196MB</a:t>
            </a:r>
            <a:r>
              <a:rPr lang="zh-CN" altLang="en-US"/>
              <a:t>，依然不行。如果把大小设置为</a:t>
            </a:r>
            <a:r>
              <a:rPr lang="en-US" altLang="zh-CN"/>
              <a:t>256MB</a:t>
            </a:r>
            <a:r>
              <a:rPr lang="zh-CN" altLang="en-US"/>
              <a:t>，报错会显示要求的是分配</a:t>
            </a:r>
            <a:r>
              <a:rPr lang="en-US" altLang="zh-CN"/>
              <a:t>228MB</a:t>
            </a:r>
            <a:r>
              <a:rPr lang="zh-CN" altLang="en-US"/>
              <a:t>失败（正好也是最开始报错所需内存（</a:t>
            </a:r>
            <a:r>
              <a:rPr lang="en-US" altLang="zh-CN"/>
              <a:t>114MB</a:t>
            </a:r>
            <a:r>
              <a:rPr lang="zh-CN" altLang="en-US"/>
              <a:t>）的</a:t>
            </a:r>
            <a:r>
              <a:rPr lang="zh-CN" altLang="en-US"/>
              <a:t>两倍）。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" y="3429000"/>
            <a:ext cx="3794760" cy="100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6780" y="4827905"/>
            <a:ext cx="805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刚开始以为可以把内存区域再扩大来解决，结果再扩大直接无法刷镜像了。同时测试</a:t>
            </a:r>
            <a:r>
              <a:rPr lang="en-US" altLang="zh-CN"/>
              <a:t>1.5</a:t>
            </a:r>
            <a:r>
              <a:rPr lang="zh-CN" altLang="en-US"/>
              <a:t>倍内存的时候，能否运行传统</a:t>
            </a:r>
            <a:r>
              <a:rPr lang="en-US" altLang="zh-CN"/>
              <a:t>DNN</a:t>
            </a:r>
            <a:r>
              <a:rPr lang="zh-CN" altLang="en-US"/>
              <a:t>的推理（需要很小的内存），也运行不了，说明是这段内存无法读取？（</a:t>
            </a:r>
            <a:r>
              <a:rPr lang="en-US" altLang="zh-CN"/>
              <a:t>Linux</a:t>
            </a:r>
            <a:r>
              <a:rPr lang="zh-CN" altLang="en-US"/>
              <a:t>查看</a:t>
            </a:r>
            <a:r>
              <a:rPr lang="en-US" altLang="zh-CN"/>
              <a:t>reserved memory</a:t>
            </a:r>
            <a:r>
              <a:rPr lang="zh-CN" altLang="en-US"/>
              <a:t>是可以查到这块内存</a:t>
            </a:r>
            <a:r>
              <a:rPr lang="zh-CN" altLang="en-US"/>
              <a:t>的）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可能的解决</a:t>
            </a:r>
            <a:r>
              <a:rPr lang="zh-CN" altLang="en-US"/>
              <a:t>方案？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修改其它设置，来让推理相关看到这片新的内存</a:t>
            </a:r>
            <a:endParaRPr lang="zh-CN" altLang="en-US"/>
          </a:p>
          <a:p>
            <a:r>
              <a:rPr lang="zh-CN" altLang="en-US"/>
              <a:t>把内存按原位置扩大，然后同时修改</a:t>
            </a:r>
            <a:r>
              <a:rPr lang="en-US" altLang="zh-CN"/>
              <a:t>edev</a:t>
            </a:r>
            <a:r>
              <a:rPr lang="zh-CN" altLang="en-US"/>
              <a:t>的大小（需要修改固件和驱动等</a:t>
            </a:r>
            <a:r>
              <a:rPr lang="zh-CN" altLang="en-US"/>
              <a:t>代码）</a:t>
            </a:r>
            <a:endParaRPr lang="zh-CN" altLang="en-US"/>
          </a:p>
          <a:p>
            <a:r>
              <a:rPr lang="zh-CN" altLang="en-US"/>
              <a:t>把模型的运行时所需</a:t>
            </a:r>
            <a:r>
              <a:rPr lang="zh-CN" altLang="en-US"/>
              <a:t>内存减小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Qualcomm</a:t>
            </a:r>
            <a:r>
              <a:rPr lang="zh-CN" altLang="en-US"/>
              <a:t>的同样</a:t>
            </a:r>
            <a:r>
              <a:rPr lang="zh-CN" altLang="en-US"/>
              <a:t>出问题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7435" y="1490345"/>
            <a:ext cx="1004951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dynamic model is not supported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3940" y="1490345"/>
            <a:ext cx="299910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70" y="1551940"/>
            <a:ext cx="2981960" cy="4765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410" y="1774825"/>
            <a:ext cx="3192780" cy="43205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NXP Ethos U65</a:t>
            </a:r>
            <a:r>
              <a:rPr lang="zh-CN" altLang="en-US"/>
              <a:t>是</a:t>
            </a:r>
            <a:r>
              <a:rPr lang="en-US" altLang="zh-CN"/>
              <a:t>0.5</a:t>
            </a:r>
            <a:r>
              <a:rPr lang="en-US" altLang="zh-CN"/>
              <a:t>TOPS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15745" y="2288540"/>
            <a:ext cx="9153525" cy="3162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Qualcomm </a:t>
            </a:r>
            <a:r>
              <a:rPr lang="en-US" altLang="zh-CN"/>
              <a:t>ViT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57425" y="64135"/>
            <a:ext cx="8178800" cy="6793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NPU</a:t>
            </a:r>
            <a:r>
              <a:rPr lang="zh-CN" altLang="en-US"/>
              <a:t>为什么</a:t>
            </a:r>
            <a:r>
              <a:rPr lang="zh-CN" altLang="en-US"/>
              <a:t>会慢：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7750" y="1728470"/>
            <a:ext cx="6789420" cy="3802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并不会因为</a:t>
            </a:r>
            <a:r>
              <a:rPr lang="en-US" altLang="zh-CN"/>
              <a:t>Vela</a:t>
            </a:r>
            <a:r>
              <a:rPr lang="zh-CN" altLang="en-US"/>
              <a:t>编译增加量化</a:t>
            </a:r>
            <a:r>
              <a:rPr lang="en-US" altLang="zh-CN"/>
              <a:t>/</a:t>
            </a:r>
            <a:r>
              <a:rPr lang="zh-CN" altLang="en-US"/>
              <a:t>反量化</a:t>
            </a:r>
            <a:r>
              <a:rPr lang="zh-CN" altLang="en-US"/>
              <a:t>次数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330" y="1863090"/>
            <a:ext cx="6675120" cy="13944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是有加速的，只是加速被调用耗时反超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单线程</a:t>
            </a:r>
            <a:r>
              <a:rPr lang="en-US" altLang="zh-CN"/>
              <a:t>CPU 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＋</a:t>
            </a:r>
            <a:r>
              <a:rPr lang="en-US" altLang="zh-CN"/>
              <a:t>NPU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双线程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＋</a:t>
            </a:r>
            <a:r>
              <a:rPr lang="en-US" altLang="zh-CN"/>
              <a:t>NPU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081530"/>
            <a:ext cx="10448925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2945130"/>
            <a:ext cx="11249025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3931285"/>
            <a:ext cx="1070610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5" y="5003165"/>
            <a:ext cx="10439400" cy="26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80" y="3173730"/>
            <a:ext cx="3305175" cy="285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" y="5319395"/>
            <a:ext cx="5429250" cy="3600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整个推理过程的大部分时间都在</a:t>
            </a:r>
            <a:r>
              <a:rPr lang="en-US" altLang="zh-CN"/>
              <a:t>Ethosdelegate</a:t>
            </a:r>
            <a:r>
              <a:rPr lang="zh-CN" altLang="en-US"/>
              <a:t>的调用</a:t>
            </a:r>
            <a:r>
              <a:rPr lang="zh-CN" altLang="en-US"/>
              <a:t>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8480" y="1643380"/>
            <a:ext cx="10968990" cy="13125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2465" y="3488690"/>
            <a:ext cx="1022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说明反复调用</a:t>
            </a:r>
            <a:r>
              <a:rPr lang="en-US" altLang="zh-CN"/>
              <a:t>NPU</a:t>
            </a:r>
            <a:r>
              <a:rPr lang="zh-CN" altLang="en-US"/>
              <a:t>加速的开销很高，不只是计算，更多的可能是同步等</a:t>
            </a:r>
            <a:r>
              <a:rPr lang="zh-CN" altLang="en-US"/>
              <a:t>过程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算子在两组推理的相同算子用时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纯</a:t>
            </a:r>
            <a:r>
              <a:rPr lang="en-US" altLang="zh-CN"/>
              <a:t>CPU</a:t>
            </a:r>
            <a:r>
              <a:rPr lang="zh-CN" altLang="en-US"/>
              <a:t>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995170"/>
            <a:ext cx="11744325" cy="1291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1634490"/>
            <a:ext cx="9994900" cy="4615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32890"/>
            <a:ext cx="10340975" cy="2467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7245" y="1490345"/>
            <a:ext cx="1055052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8480" y="2135505"/>
            <a:ext cx="10968990" cy="2228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" y="5111115"/>
            <a:ext cx="12230100" cy="495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不同的</a:t>
            </a:r>
            <a:r>
              <a:rPr lang="en-US" altLang="zh-CN"/>
              <a:t>Vela</a:t>
            </a:r>
            <a:r>
              <a:rPr lang="zh-CN" altLang="en-US"/>
              <a:t>效果不同（</a:t>
            </a:r>
            <a:r>
              <a:rPr lang="en-US" altLang="zh-CN"/>
              <a:t>vit_int8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PC</a:t>
            </a:r>
            <a:r>
              <a:rPr lang="zh-CN" altLang="en-US"/>
              <a:t>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i.MX93</a:t>
            </a:r>
            <a:r>
              <a:rPr lang="zh-CN" altLang="en-US"/>
              <a:t>自带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内容占位符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2034540"/>
            <a:ext cx="4126865" cy="11106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30" y="3242945"/>
            <a:ext cx="8171815" cy="372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" y="5544820"/>
            <a:ext cx="8434705" cy="252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" y="4817745"/>
            <a:ext cx="2339340" cy="5410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99025" y="2200275"/>
            <a:ext cx="565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</a:t>
            </a:r>
            <a:r>
              <a:rPr lang="en-US" altLang="zh-CN"/>
              <a:t>Matmul</a:t>
            </a:r>
            <a:r>
              <a:rPr lang="zh-CN" altLang="en-US"/>
              <a:t>，但是替换的</a:t>
            </a:r>
            <a:r>
              <a:rPr lang="en-US" altLang="zh-CN"/>
              <a:t>MUL</a:t>
            </a:r>
            <a:r>
              <a:rPr lang="zh-CN" altLang="en-US"/>
              <a:t>依然无法下发到</a:t>
            </a:r>
            <a:r>
              <a:rPr lang="en-US" altLang="zh-CN"/>
              <a:t>NPU</a:t>
            </a:r>
            <a:r>
              <a:rPr lang="zh-CN" altLang="en-US"/>
              <a:t>。</a:t>
            </a:r>
            <a:r>
              <a:rPr lang="en-US" altLang="zh-CN"/>
              <a:t>transpose</a:t>
            </a:r>
            <a:r>
              <a:rPr lang="zh-CN" altLang="en-US"/>
              <a:t>能部分下发</a:t>
            </a:r>
            <a:r>
              <a:rPr lang="en-US" altLang="zh-CN"/>
              <a:t>NPU</a:t>
            </a:r>
            <a:r>
              <a:rPr lang="zh-CN" altLang="en-US"/>
              <a:t>，</a:t>
            </a:r>
            <a:r>
              <a:rPr lang="en-US" altLang="zh-CN"/>
              <a:t>SOFTMAX</a:t>
            </a:r>
            <a:r>
              <a:rPr lang="zh-CN" altLang="en-US"/>
              <a:t>能下发</a:t>
            </a:r>
            <a:r>
              <a:rPr lang="en-US" altLang="zh-CN"/>
              <a:t>NPU</a:t>
            </a:r>
            <a:endParaRPr lang="en-US" altLang="zh-CN"/>
          </a:p>
        </p:txBody>
      </p:sp>
    </p:spTree>
    <p:custDataLst>
      <p:tags r:id="rId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 Delegate</a:t>
            </a:r>
            <a:r>
              <a:rPr lang="zh-CN" altLang="en-US"/>
              <a:t>非</a:t>
            </a:r>
            <a:r>
              <a:rPr lang="zh-CN" altLang="en-US"/>
              <a:t>计算耗时：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 </a:t>
            </a:r>
            <a:r>
              <a:rPr lang="zh-CN" altLang="en-US"/>
              <a:t>时钟频率</a:t>
            </a:r>
            <a:r>
              <a:rPr lang="en-US" altLang="zh-CN"/>
              <a:t>1</a:t>
            </a:r>
            <a:r>
              <a:rPr lang="en-US" altLang="zh-CN"/>
              <a:t>GH</a:t>
            </a:r>
            <a:r>
              <a:rPr lang="en-US" altLang="zh-CN"/>
              <a:t>Z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" y="4348480"/>
            <a:ext cx="8328660" cy="2103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75" y="1313815"/>
            <a:ext cx="7302500" cy="26333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开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PMU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632.381/5</a:t>
            </a:r>
            <a:r>
              <a:rPr lang="zh-CN" altLang="en-US"/>
              <a:t>）</a:t>
            </a:r>
            <a:r>
              <a:rPr lang="en-US" altLang="zh-CN"/>
              <a:t>/173.967=72.7</a:t>
            </a:r>
            <a:r>
              <a:rPr lang="zh-CN" altLang="en-US"/>
              <a:t>％</a:t>
            </a:r>
            <a:r>
              <a:rPr lang="en-US" altLang="zh-CN"/>
              <a:t> </a:t>
            </a:r>
            <a:r>
              <a:rPr lang="zh-CN" altLang="en-US"/>
              <a:t>说明</a:t>
            </a:r>
            <a:r>
              <a:rPr lang="en-US" altLang="zh-CN"/>
              <a:t>EthosDelegates</a:t>
            </a:r>
            <a:r>
              <a:rPr lang="zh-CN" altLang="en-US"/>
              <a:t>有百分之七十的时间是用于计算的，其它都是同步和调度</a:t>
            </a:r>
            <a:r>
              <a:rPr lang="zh-CN" altLang="en-US"/>
              <a:t>开销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145" y="2170430"/>
            <a:ext cx="6384925" cy="3903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VIT_W8A8</a:t>
            </a:r>
            <a:r>
              <a:rPr lang="zh-CN" altLang="en-US"/>
              <a:t>加速低的</a:t>
            </a:r>
            <a:r>
              <a:rPr lang="zh-CN" altLang="en-US"/>
              <a:t>问题：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3605" y="1490345"/>
            <a:ext cx="489902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8625" y="2952115"/>
            <a:ext cx="10968990" cy="2073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408680"/>
            <a:ext cx="10968990" cy="922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不支持的</a:t>
            </a:r>
            <a:r>
              <a:rPr lang="zh-CN" altLang="en-US"/>
              <a:t>算子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4205" y="1704975"/>
            <a:ext cx="3238500" cy="1724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缺少量化参数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74750" y="1410335"/>
            <a:ext cx="723582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 NPU</a:t>
            </a:r>
            <a:r>
              <a:rPr lang="zh-CN" altLang="en-US"/>
              <a:t>相对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算力强：</a:t>
            </a:r>
            <a:r>
              <a:rPr lang="en-US" altLang="zh-CN"/>
              <a:t>0.5TO</a:t>
            </a:r>
            <a:r>
              <a:rPr lang="en-US" altLang="zh-CN"/>
              <a:t>PS</a:t>
            </a:r>
            <a:endParaRPr lang="en-US" altLang="zh-CN"/>
          </a:p>
          <a:p>
            <a:r>
              <a:rPr lang="zh-CN" altLang="en-US"/>
              <a:t>内存带宽优化：读一次，中间不写出来，留在自己的</a:t>
            </a:r>
            <a:r>
              <a:rPr lang="en-US" altLang="zh-CN"/>
              <a:t>SRAM</a:t>
            </a:r>
            <a:r>
              <a:rPr lang="zh-CN" altLang="en-US"/>
              <a:t>里反复</a:t>
            </a:r>
            <a:r>
              <a:rPr lang="zh-CN" altLang="en-US"/>
              <a:t>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算子放在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本身计算</a:t>
            </a:r>
            <a:r>
              <a:rPr lang="en-US" altLang="zh-CN"/>
              <a:t>/</a:t>
            </a:r>
            <a:r>
              <a:rPr lang="zh-CN" altLang="en-US"/>
              <a:t>内存</a:t>
            </a:r>
            <a:r>
              <a:rPr lang="zh-CN" altLang="en-US"/>
              <a:t>开销</a:t>
            </a:r>
            <a:endParaRPr lang="zh-CN" altLang="en-US"/>
          </a:p>
          <a:p>
            <a:pPr lvl="1"/>
            <a:r>
              <a:rPr lang="zh-CN" altLang="en-US"/>
              <a:t>比较</a:t>
            </a:r>
            <a:r>
              <a:rPr lang="zh-CN" altLang="en-US"/>
              <a:t>低</a:t>
            </a:r>
            <a:endParaRPr lang="zh-CN" altLang="en-US"/>
          </a:p>
          <a:p>
            <a:pPr lvl="0"/>
            <a:r>
              <a:rPr lang="zh-CN" altLang="en-US"/>
              <a:t>因为内存带宽和数据搬运产生的</a:t>
            </a:r>
            <a:r>
              <a:rPr lang="zh-CN" altLang="en-US"/>
              <a:t>瓶颈</a:t>
            </a:r>
            <a:endParaRPr lang="zh-CN" altLang="en-US"/>
          </a:p>
          <a:p>
            <a:pPr lvl="0"/>
            <a:r>
              <a:rPr lang="en-US" altLang="zh-CN"/>
              <a:t>NPU</a:t>
            </a:r>
            <a:r>
              <a:rPr lang="zh-CN" altLang="en-US"/>
              <a:t>与</a:t>
            </a:r>
            <a:r>
              <a:rPr lang="en-US" altLang="zh-CN"/>
              <a:t>CPU</a:t>
            </a:r>
            <a:r>
              <a:rPr lang="zh-CN" altLang="en-US"/>
              <a:t>切换引入额外内存</a:t>
            </a:r>
            <a:r>
              <a:rPr lang="zh-CN" altLang="en-US"/>
              <a:t>流量</a:t>
            </a:r>
            <a:endParaRPr lang="zh-CN" altLang="en-US"/>
          </a:p>
          <a:p>
            <a:pPr lvl="1"/>
            <a:r>
              <a:rPr lang="zh-CN" altLang="en-US"/>
              <a:t>中间结果要写给</a:t>
            </a:r>
            <a:r>
              <a:rPr lang="en-US" altLang="zh-CN"/>
              <a:t>CPU</a:t>
            </a:r>
            <a:r>
              <a:rPr lang="zh-CN" altLang="en-US"/>
              <a:t>，然后</a:t>
            </a:r>
            <a:r>
              <a:rPr lang="en-US" altLang="zh-CN"/>
              <a:t>CPU</a:t>
            </a:r>
            <a:r>
              <a:rPr lang="zh-CN" altLang="en-US"/>
              <a:t>写回在</a:t>
            </a:r>
            <a:r>
              <a:rPr lang="zh-CN" altLang="en-US"/>
              <a:t>读取</a:t>
            </a:r>
            <a:endParaRPr lang="zh-CN" altLang="en-US"/>
          </a:p>
          <a:p>
            <a:pPr lvl="0"/>
            <a:r>
              <a:rPr lang="zh-CN" altLang="en-US"/>
              <a:t>布局的</a:t>
            </a:r>
            <a:r>
              <a:rPr lang="zh-CN" altLang="en-US"/>
              <a:t>转换</a:t>
            </a:r>
            <a:endParaRPr lang="zh-CN" altLang="en-US"/>
          </a:p>
          <a:p>
            <a:pPr lvl="1"/>
            <a:r>
              <a:rPr lang="en-US" altLang="zh-CN"/>
              <a:t>NPU</a:t>
            </a:r>
            <a:r>
              <a:rPr lang="zh-CN" altLang="en-US"/>
              <a:t>是</a:t>
            </a:r>
            <a:r>
              <a:rPr lang="en-US" altLang="zh-CN"/>
              <a:t>NHCWB16</a:t>
            </a:r>
            <a:r>
              <a:rPr lang="zh-CN" altLang="en-US"/>
              <a:t>，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en-US" altLang="zh-CN"/>
              <a:t>TFLite kernel</a:t>
            </a:r>
            <a:r>
              <a:rPr lang="zh-CN" altLang="en-US"/>
              <a:t>是</a:t>
            </a:r>
            <a:r>
              <a:rPr lang="en-US" altLang="zh-CN"/>
              <a:t>NHWC</a:t>
            </a:r>
            <a:endParaRPr lang="en-US" altLang="zh-CN"/>
          </a:p>
          <a:p>
            <a:pPr lvl="1"/>
            <a:r>
              <a:rPr lang="en-US" altLang="zh-CN"/>
              <a:t>INT8 - FP32</a:t>
            </a:r>
            <a:r>
              <a:rPr lang="zh-CN" altLang="en-US"/>
              <a:t>之间的转换</a:t>
            </a:r>
            <a:endParaRPr lang="zh-CN" altLang="en-US"/>
          </a:p>
          <a:p>
            <a:pPr lvl="0"/>
            <a:r>
              <a:rPr lang="zh-CN" altLang="en-US"/>
              <a:t>缓存一致性</a:t>
            </a:r>
            <a:r>
              <a:rPr lang="en-US" altLang="zh-CN"/>
              <a:t>/</a:t>
            </a:r>
            <a:r>
              <a:rPr lang="zh-CN" altLang="en-US"/>
              <a:t>同步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52310" y="2025015"/>
            <a:ext cx="3238500" cy="1724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Qualcomm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30" name="图片 29" descr="D:/视觉中国/7967547_梅里雪山 缅茨姆.jpg7967547_梅里雪山 缅茨姆"/>
          <p:cNvPicPr/>
          <p:nvPr>
            <p:custDataLst>
              <p:tags r:id="rId2"/>
            </p:custDataLst>
          </p:nvPr>
        </p:nvPicPr>
        <p:blipFill>
          <a:blip r:embed="rId3"/>
          <a:srcRect t="6404" b="6404"/>
          <a:stretch>
            <a:fillRect/>
          </a:stretch>
        </p:blipFill>
        <p:spPr>
          <a:xfrm>
            <a:off x="689610" y="1676400"/>
            <a:ext cx="10973435" cy="45713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大量</a:t>
            </a:r>
            <a:r>
              <a:rPr lang="en-US" altLang="zh-CN"/>
              <a:t>transpose</a:t>
            </a:r>
            <a:r>
              <a:rPr lang="zh-CN" altLang="en-US"/>
              <a:t>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transpose</a:t>
            </a:r>
            <a:r>
              <a:rPr lang="zh-CN" altLang="en-US"/>
              <a:t>无法下发到</a:t>
            </a:r>
            <a:r>
              <a:rPr lang="en-US" altLang="zh-CN"/>
              <a:t>Ethos NPU</a:t>
            </a:r>
            <a:r>
              <a:rPr lang="zh-CN" altLang="en-US"/>
              <a:t>，本质是大块内存</a:t>
            </a:r>
            <a:r>
              <a:rPr lang="zh-CN" altLang="en-US"/>
              <a:t>搬运。</a:t>
            </a:r>
            <a:endParaRPr lang="zh-CN" altLang="en-US"/>
          </a:p>
          <a:p>
            <a:pPr lvl="1"/>
            <a:r>
              <a:rPr lang="en-US" altLang="zh-CN"/>
              <a:t>CPU</a:t>
            </a:r>
            <a:r>
              <a:rPr lang="zh-CN" altLang="en-US"/>
              <a:t>开销上</a:t>
            </a:r>
            <a:r>
              <a:rPr lang="zh-CN" altLang="en-US"/>
              <a:t>升</a:t>
            </a:r>
            <a:endParaRPr lang="zh-CN" altLang="en-US"/>
          </a:p>
          <a:p>
            <a:pPr lvl="2"/>
            <a:r>
              <a:rPr lang="zh-CN" altLang="en-US"/>
              <a:t>内存带宽</a:t>
            </a:r>
            <a:r>
              <a:rPr lang="en-US" altLang="zh-CN"/>
              <a:t>/</a:t>
            </a:r>
            <a:r>
              <a:rPr lang="zh-CN" altLang="en-US"/>
              <a:t>缓存</a:t>
            </a:r>
            <a:r>
              <a:rPr lang="zh-CN" altLang="en-US"/>
              <a:t>瓶颈</a:t>
            </a:r>
            <a:endParaRPr lang="zh-CN" altLang="en-US"/>
          </a:p>
          <a:p>
            <a:pPr lvl="2"/>
            <a:r>
              <a:rPr lang="en-US" altLang="zh-CN"/>
              <a:t>NPU/CPU</a:t>
            </a:r>
            <a:r>
              <a:rPr lang="zh-CN" altLang="en-US"/>
              <a:t>的频繁</a:t>
            </a:r>
            <a:r>
              <a:rPr lang="zh-CN" altLang="en-US"/>
              <a:t>切换</a:t>
            </a:r>
            <a:endParaRPr lang="zh-CN" altLang="en-US"/>
          </a:p>
          <a:p>
            <a:pPr lvl="2"/>
            <a:r>
              <a:rPr lang="zh-CN" altLang="en-US"/>
              <a:t>阻断算子</a:t>
            </a:r>
            <a:r>
              <a:rPr lang="zh-CN" altLang="en-US"/>
              <a:t>融合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3662680"/>
            <a:ext cx="10562590" cy="951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其它</a:t>
            </a:r>
            <a:r>
              <a:rPr lang="zh-CN" altLang="en-US"/>
              <a:t>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MEAN/SQUARED_DIFFERENCE/RSQRT</a:t>
            </a:r>
            <a:r>
              <a:rPr lang="zh-CN" altLang="en-US"/>
              <a:t>都要对整张激活多次</a:t>
            </a:r>
            <a:r>
              <a:rPr lang="zh-CN" altLang="en-US"/>
              <a:t>遍历</a:t>
            </a:r>
            <a:endParaRPr lang="zh-CN" altLang="en-US"/>
          </a:p>
          <a:p>
            <a:r>
              <a:rPr lang="en-US" altLang="zh-CN"/>
              <a:t>ADD/MUL/SUB</a:t>
            </a:r>
            <a:r>
              <a:rPr lang="zh-CN" altLang="en-US"/>
              <a:t>逐点算子也全是读算</a:t>
            </a:r>
            <a:r>
              <a:rPr lang="zh-CN" altLang="en-US"/>
              <a:t>写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</a:t>
            </a:r>
            <a:r>
              <a:rPr lang="zh-CN" altLang="en-US"/>
              <a:t>支持的算子不下发到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原因：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因为都是</a:t>
            </a:r>
            <a:r>
              <a:rPr lang="en-US" altLang="zh-CN"/>
              <a:t>FP32</a:t>
            </a:r>
            <a:r>
              <a:rPr lang="zh-CN" altLang="en-US"/>
              <a:t>的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Layernorm</a:t>
            </a:r>
            <a:r>
              <a:rPr lang="zh-CN" altLang="en-US"/>
              <a:t>前后的一段</a:t>
            </a:r>
            <a:r>
              <a:rPr lang="zh-CN" altLang="en-US"/>
              <a:t>算子</a:t>
            </a:r>
            <a:endParaRPr lang="zh-CN" altLang="en-US"/>
          </a:p>
          <a:p>
            <a:r>
              <a:rPr lang="en-US" altLang="zh-CN"/>
              <a:t>quantize</a:t>
            </a:r>
            <a:r>
              <a:rPr lang="zh-CN" altLang="en-US"/>
              <a:t>和</a:t>
            </a:r>
            <a:r>
              <a:rPr lang="en-US" altLang="zh-CN"/>
              <a:t>dequantize</a:t>
            </a:r>
            <a:r>
              <a:rPr lang="zh-CN" altLang="en-US"/>
              <a:t>是为</a:t>
            </a:r>
            <a:r>
              <a:rPr lang="en-US" altLang="zh-CN"/>
              <a:t>Layernorm</a:t>
            </a:r>
            <a:r>
              <a:rPr lang="zh-CN" altLang="en-US"/>
              <a:t>的初始化和完成做</a:t>
            </a:r>
            <a:r>
              <a:rPr lang="zh-CN" altLang="en-US"/>
              <a:t>准备的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35" y="3141980"/>
            <a:ext cx="8877300" cy="1455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2420" y="473646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为什么这段不量化？</a:t>
            </a:r>
            <a:r>
              <a:rPr lang="en-US" altLang="zh-CN"/>
              <a:t>MEAN</a:t>
            </a:r>
            <a:r>
              <a:rPr lang="zh-CN" altLang="en-US"/>
              <a:t>等算子不被</a:t>
            </a:r>
            <a:r>
              <a:rPr lang="en-US" altLang="zh-CN"/>
              <a:t>Ethos</a:t>
            </a:r>
            <a:r>
              <a:rPr lang="zh-CN" altLang="en-US"/>
              <a:t>支持，且</a:t>
            </a:r>
            <a:r>
              <a:rPr lang="en-US" altLang="zh-CN"/>
              <a:t>RSQRT</a:t>
            </a:r>
            <a:r>
              <a:rPr lang="zh-CN" altLang="en-US"/>
              <a:t>的</a:t>
            </a:r>
            <a:r>
              <a:rPr lang="en-US" altLang="zh-CN"/>
              <a:t>INT8</a:t>
            </a:r>
            <a:r>
              <a:rPr lang="zh-CN" altLang="en-US"/>
              <a:t>不被</a:t>
            </a:r>
            <a:r>
              <a:rPr lang="en-US" altLang="zh-CN"/>
              <a:t>TFLite</a:t>
            </a:r>
            <a:r>
              <a:rPr lang="zh-CN" altLang="en-US"/>
              <a:t>支持。这段算子难以用静态的</a:t>
            </a:r>
            <a:r>
              <a:rPr lang="en-US" altLang="zh-CN"/>
              <a:t>Scale/Zero Point</a:t>
            </a:r>
            <a:r>
              <a:rPr lang="zh-CN" altLang="en-US">
                <a:sym typeface="+mn-ea"/>
              </a:rPr>
              <a:t>表示。量化的</a:t>
            </a:r>
            <a:r>
              <a:rPr lang="zh-CN" altLang="en-US">
                <a:sym typeface="+mn-ea"/>
              </a:rPr>
              <a:t>话精度可能下降</a:t>
            </a:r>
            <a:r>
              <a:rPr lang="zh-CN" altLang="en-US">
                <a:sym typeface="+mn-ea"/>
              </a:rPr>
              <a:t>很大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0485" y="57880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这些算子计算量不大，主要</a:t>
            </a:r>
            <a:r>
              <a:rPr lang="zh-CN" altLang="en-US"/>
              <a:t>是内存</a:t>
            </a:r>
            <a:r>
              <a:rPr lang="zh-CN" altLang="en-US"/>
              <a:t>搬运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ViT_w8a8</a:t>
            </a:r>
            <a:r>
              <a:rPr lang="zh-CN" altLang="en-US"/>
              <a:t>（</a:t>
            </a:r>
            <a:r>
              <a:rPr lang="en-US" altLang="zh-CN"/>
              <a:t>Qualcomm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PC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开发板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" y="1882775"/>
            <a:ext cx="4030980" cy="11106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082290"/>
            <a:ext cx="10817860" cy="374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4645" y="22650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MatMul</a:t>
            </a:r>
            <a:r>
              <a:rPr lang="zh-CN" altLang="en-US">
                <a:sym typeface="+mn-ea"/>
              </a:rPr>
              <a:t>无法下发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能下发</a:t>
            </a:r>
            <a:r>
              <a:rPr lang="en-US" altLang="zh-CN">
                <a:sym typeface="+mn-ea"/>
              </a:rPr>
              <a:t>NPU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" y="3974465"/>
            <a:ext cx="3257550" cy="6477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但是运行依然无法顺利</a:t>
            </a:r>
            <a:r>
              <a:rPr lang="zh-CN" altLang="en-US"/>
              <a:t>进行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直接卡住然后自动停止</a:t>
            </a:r>
            <a:r>
              <a:rPr lang="zh-CN" altLang="en-US"/>
              <a:t>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" y="2122805"/>
            <a:ext cx="11078845" cy="39865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ViT-TinyNPU</a:t>
            </a:r>
            <a:r>
              <a:rPr lang="zh-CN" altLang="en-US"/>
              <a:t>加速为什么会</a:t>
            </a:r>
            <a:r>
              <a:rPr lang="zh-CN" altLang="en-US"/>
              <a:t>变慢：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9400" y="1598295"/>
            <a:ext cx="1119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vit-tiny</a:t>
            </a:r>
            <a:r>
              <a:rPr lang="zh-CN" altLang="en-US"/>
              <a:t>从网上</a:t>
            </a:r>
            <a:r>
              <a:rPr lang="en-US" altLang="zh-CN"/>
              <a:t>onnx</a:t>
            </a:r>
            <a:r>
              <a:rPr lang="zh-CN" altLang="en-US"/>
              <a:t>直接转全整形量化</a:t>
            </a:r>
            <a:r>
              <a:rPr lang="en-US" altLang="zh-CN"/>
              <a:t>W8A8</a:t>
            </a:r>
            <a:r>
              <a:rPr lang="zh-CN" altLang="en-US"/>
              <a:t>的：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251075"/>
            <a:ext cx="3604260" cy="758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" y="3360420"/>
            <a:ext cx="9440545" cy="4495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解释：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为什么</a:t>
            </a:r>
            <a:r>
              <a:rPr lang="en-US" altLang="zh-CN"/>
              <a:t>Vela</a:t>
            </a:r>
            <a:r>
              <a:rPr lang="zh-CN" altLang="en-US"/>
              <a:t>的报告中的</a:t>
            </a:r>
            <a:r>
              <a:rPr lang="en-US" altLang="zh-CN"/>
              <a:t>NPU</a:t>
            </a:r>
            <a:r>
              <a:rPr lang="zh-CN" altLang="en-US"/>
              <a:t>算子占比这么多，但是</a:t>
            </a:r>
            <a:r>
              <a:rPr lang="en-US" altLang="zh-CN"/>
              <a:t>delegates</a:t>
            </a:r>
            <a:r>
              <a:rPr lang="zh-CN" altLang="en-US"/>
              <a:t>的比例</a:t>
            </a:r>
            <a:r>
              <a:rPr lang="zh-CN" altLang="en-US"/>
              <a:t>很低？</a:t>
            </a:r>
            <a:endParaRPr lang="zh-CN" altLang="en-US"/>
          </a:p>
          <a:p>
            <a:pPr lvl="1"/>
            <a:r>
              <a:rPr lang="zh-CN" altLang="en-US"/>
              <a:t>可能是因为算子都很小很碎。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vit-tiny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版本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634490"/>
            <a:ext cx="9994900" cy="4615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629_1*a*1"/>
  <p:tag name="KSO_WM_TEMPLATE_CATEGORY" val="custom"/>
  <p:tag name="KSO_WM_TEMPLATE_INDEX" val="20235629"/>
  <p:tag name="KSO_WM_UNIT_LAYERLEVEL" val="1"/>
  <p:tag name="KSO_WM_TAG_VERSION" val="3.0"/>
  <p:tag name="KSO_WM_BEAUTIFY_FLAG" val="#wm#"/>
  <p:tag name="KSO_WM_UNIT_VALUE" val="30"/>
  <p:tag name="KSO_WM_UNIT_PRESET_TEXT" val="单击此处添加标题"/>
  <p:tag name="KSO_WM_UNIT_TEXT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629_1*d*1"/>
  <p:tag name="KSO_WM_TEMPLATE_CATEGORY" val="custom"/>
  <p:tag name="KSO_WM_TEMPLATE_INDEX" val="20235629"/>
  <p:tag name="KSO_WM_UNIT_LAYERLEVEL" val="1"/>
  <p:tag name="KSO_WM_TAG_VERSION" val="3.0"/>
  <p:tag name="KSO_WM_BEAUTIFY_FLAG" val="#wm#"/>
  <p:tag name="KSO_WM_UNIT_PICTURE_SUBTYPE" val="b"/>
  <p:tag name="KSO_WM_UNIT_VALUE" val="1269*3046"/>
  <p:tag name="KSO_WM_UNIT_TYPE" val="d"/>
  <p:tag name="KSO_WM_UNIT_INDEX" val="1"/>
</p:tagLst>
</file>

<file path=ppt/tags/tag74.xml><?xml version="1.0" encoding="utf-8"?>
<p:tagLst xmlns:p="http://schemas.openxmlformats.org/presentationml/2006/main">
  <p:tag name="KSO_WM_SLIDE_ID" val="custom2023562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629"/>
  <p:tag name="KSO_WM_SLIDE_TYPE" val="text"/>
  <p:tag name="KSO_WM_SLIDE_SUBTYPE" val="picTxt"/>
  <p:tag name="KSO_WM_SLIDE_SIZE" val="864*444"/>
  <p:tag name="KSO_WM_SLIDE_POSITION" val="48*47"/>
  <p:tag name="KSO_WM_SLIDE_LAYOUT" val="a_d"/>
  <p:tag name="KSO_WM_SLIDE_LAYOUT_CNT" val="1_1"/>
  <p:tag name="KSO_WM_SPECIAL_SOURCE" val="bdnul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1872</Words>
  <Application>WPS 演示</Application>
  <PresentationFormat>宽屏</PresentationFormat>
  <Paragraphs>169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9.X</vt:lpstr>
      <vt:lpstr>Qualcomm ViT</vt:lpstr>
      <vt:lpstr>不同的Vela效果不同（vit_int8）</vt:lpstr>
      <vt:lpstr>Qualcomm的</vt:lpstr>
      <vt:lpstr>ViT_w8a8（Qualcomm）</vt:lpstr>
      <vt:lpstr>但是运行依然无法顺利进行</vt:lpstr>
      <vt:lpstr>ViT-TinyNPU加速为什么会变慢：</vt:lpstr>
      <vt:lpstr>解释：</vt:lpstr>
      <vt:lpstr>vit-tiny的CPU版本</vt:lpstr>
      <vt:lpstr>vit-tiny的NPU版本</vt:lpstr>
      <vt:lpstr>ViT-int8（PC Vela）也是一样的</vt:lpstr>
      <vt:lpstr>vit-tiny的算子：</vt:lpstr>
      <vt:lpstr>ViT_int8运行时Carve out内存不足：</vt:lpstr>
      <vt:lpstr>运行时Carve out内存不足：</vt:lpstr>
      <vt:lpstr>尝试修改DTS的Ethosu carve out内存大小</vt:lpstr>
      <vt:lpstr>可能的解决方案？</vt:lpstr>
      <vt:lpstr>Qualcomm的同样出问题</vt:lpstr>
      <vt:lpstr>dynamic model is not supported</vt:lpstr>
      <vt:lpstr>NXP Ethos U65是0.5TOPS</vt:lpstr>
      <vt:lpstr>PowerPoint 演示文稿</vt:lpstr>
      <vt:lpstr>用NPU为什么会慢：</vt:lpstr>
      <vt:lpstr>并不会因为Vela编译增加量化/反量化次数</vt:lpstr>
      <vt:lpstr>NPU是有加速的，只是加速被调用耗时反超了</vt:lpstr>
      <vt:lpstr>整个推理过程的大部分时间都在Ethosdelegate的调用里</vt:lpstr>
      <vt:lpstr>CPU算子在两组推理的相同算子用时比较</vt:lpstr>
      <vt:lpstr>CPU</vt:lpstr>
      <vt:lpstr>NPU</vt:lpstr>
      <vt:lpstr>开NPU的PMU</vt:lpstr>
      <vt:lpstr>开NPU的PMU：</vt:lpstr>
      <vt:lpstr>NPU Delegate非计算耗时：</vt:lpstr>
      <vt:lpstr>开NPU的PMU：</vt:lpstr>
      <vt:lpstr>VIT_W8A8加速低的问题：</vt:lpstr>
      <vt:lpstr>PowerPoint 演示文稿</vt:lpstr>
      <vt:lpstr>PowerPoint 演示文稿</vt:lpstr>
      <vt:lpstr>不支持的算子</vt:lpstr>
      <vt:lpstr>缺少量化参数</vt:lpstr>
      <vt:lpstr>Ethos U NPU相对CPU的优势</vt:lpstr>
      <vt:lpstr>Con</vt:lpstr>
      <vt:lpstr>算子放在CPU的问题</vt:lpstr>
      <vt:lpstr>大量transpose的问题</vt:lpstr>
      <vt:lpstr>其它算子</vt:lpstr>
      <vt:lpstr>Ethos U支持的算子不下发到NPU的原因：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346</cp:revision>
  <dcterms:created xsi:type="dcterms:W3CDTF">2019-06-19T02:08:00Z</dcterms:created>
  <dcterms:modified xsi:type="dcterms:W3CDTF">2025-09-06T15:32:37Z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52B1F3B409FC4EBD9D61A617B4D7B7D1_12</vt:lpwstr>
  </property>
</Properties>
</file>