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57" r:id="rId4"/>
    <p:sldId id="260" r:id="rId6"/>
    <p:sldId id="259" r:id="rId7"/>
    <p:sldId id="264" r:id="rId8"/>
    <p:sldId id="258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3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60"/>
        <p:guide pos="383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67.xml"/><Relationship Id="rId2" Type="http://schemas.openxmlformats.org/officeDocument/2006/relationships/tags" Target="../tags/tag66.xml"/><Relationship Id="rId1" Type="http://schemas.openxmlformats.org/officeDocument/2006/relationships/tags" Target="../tags/tag65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70.xml"/><Relationship Id="rId2" Type="http://schemas.openxmlformats.org/officeDocument/2006/relationships/tags" Target="../tags/tag69.xml"/><Relationship Id="rId1" Type="http://schemas.openxmlformats.org/officeDocument/2006/relationships/tags" Target="../tags/tag68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73.xml"/><Relationship Id="rId2" Type="http://schemas.openxmlformats.org/officeDocument/2006/relationships/tags" Target="../tags/tag72.xml"/><Relationship Id="rId1" Type="http://schemas.openxmlformats.org/officeDocument/2006/relationships/tags" Target="../tags/tag71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6.xml"/><Relationship Id="rId2" Type="http://schemas.openxmlformats.org/officeDocument/2006/relationships/tags" Target="../tags/tag75.xml"/><Relationship Id="rId1" Type="http://schemas.openxmlformats.org/officeDocument/2006/relationships/tags" Target="../tags/tag74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79.xml"/><Relationship Id="rId2" Type="http://schemas.openxmlformats.org/officeDocument/2006/relationships/tags" Target="../tags/tag78.xml"/><Relationship Id="rId1" Type="http://schemas.openxmlformats.org/officeDocument/2006/relationships/tags" Target="../tags/tag7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/>
              <a:t>RnRNPU</a:t>
            </a:r>
            <a:endParaRPr lang="en-US" altLang="zh-CN"/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/>
              <a:t>Threat Model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fontScale="70000"/>
          </a:bodyPr>
          <a:p>
            <a:r>
              <a:rPr lang="en-US" altLang="zh-CN"/>
              <a:t>Attack</a:t>
            </a:r>
            <a:r>
              <a:rPr lang="zh-CN" altLang="en-US"/>
              <a:t>目标</a:t>
            </a:r>
            <a:endParaRPr lang="zh-CN" altLang="en-US"/>
          </a:p>
          <a:p>
            <a:pPr lvl="1"/>
            <a:r>
              <a:rPr lang="zh-CN" altLang="en-US"/>
              <a:t>破坏</a:t>
            </a:r>
            <a:r>
              <a:rPr lang="en-US" altLang="zh-CN"/>
              <a:t>LLM inference</a:t>
            </a:r>
            <a:r>
              <a:rPr lang="zh-CN" altLang="en-US"/>
              <a:t>的</a:t>
            </a:r>
            <a:r>
              <a:rPr lang="en-US" altLang="zh-CN"/>
              <a:t>Integrity</a:t>
            </a:r>
            <a:r>
              <a:rPr lang="zh-CN" altLang="en-US"/>
              <a:t>（篡改推理流程</a:t>
            </a:r>
            <a:r>
              <a:rPr lang="en-US" altLang="zh-CN"/>
              <a:t>/</a:t>
            </a:r>
            <a:r>
              <a:rPr lang="zh-CN" altLang="en-US"/>
              <a:t>影响修改推理</a:t>
            </a:r>
            <a:r>
              <a:rPr lang="zh-CN" altLang="en-US"/>
              <a:t>结果）</a:t>
            </a:r>
            <a:endParaRPr lang="zh-CN" altLang="en-US"/>
          </a:p>
          <a:p>
            <a:pPr lvl="1"/>
            <a:r>
              <a:rPr lang="zh-CN" altLang="en-US"/>
              <a:t>破坏</a:t>
            </a:r>
            <a:r>
              <a:rPr lang="en-US" altLang="zh-CN"/>
              <a:t>LLM inference</a:t>
            </a:r>
            <a:r>
              <a:rPr lang="zh-CN" altLang="en-US"/>
              <a:t>的</a:t>
            </a:r>
            <a:r>
              <a:rPr lang="en-US" altLang="zh-CN"/>
              <a:t>Confidentiality</a:t>
            </a:r>
            <a:r>
              <a:rPr lang="zh-CN" altLang="en-US"/>
              <a:t>（读取输入数据</a:t>
            </a:r>
            <a:r>
              <a:rPr lang="en-US" altLang="zh-CN"/>
              <a:t>/</a:t>
            </a:r>
            <a:r>
              <a:rPr lang="zh-CN" altLang="en-US"/>
              <a:t>输出结果</a:t>
            </a:r>
            <a:r>
              <a:rPr lang="en-US" altLang="zh-CN"/>
              <a:t>/</a:t>
            </a:r>
            <a:r>
              <a:rPr lang="zh-CN" altLang="en-US"/>
              <a:t>模型参数（这个站在用户角度可能</a:t>
            </a:r>
            <a:r>
              <a:rPr lang="zh-CN" altLang="en-US"/>
              <a:t>不重要？）</a:t>
            </a:r>
            <a:r>
              <a:rPr lang="en-US" altLang="zh-CN"/>
              <a:t>...</a:t>
            </a:r>
            <a:r>
              <a:rPr lang="zh-CN" altLang="en-US"/>
              <a:t>）</a:t>
            </a:r>
            <a:endParaRPr lang="zh-CN" altLang="en-US"/>
          </a:p>
          <a:p>
            <a:r>
              <a:rPr lang="en-US" altLang="zh-CN"/>
              <a:t>Attacker</a:t>
            </a:r>
            <a:r>
              <a:rPr lang="zh-CN" altLang="en-US"/>
              <a:t>能力：控制了整个</a:t>
            </a:r>
            <a:r>
              <a:rPr lang="en-US" altLang="zh-CN"/>
              <a:t>REE</a:t>
            </a:r>
            <a:r>
              <a:rPr lang="zh-CN" altLang="en-US"/>
              <a:t>的</a:t>
            </a:r>
            <a:r>
              <a:rPr lang="en-US" altLang="zh-CN"/>
              <a:t>OS</a:t>
            </a:r>
            <a:r>
              <a:rPr lang="zh-CN" altLang="en-US"/>
              <a:t>，具有</a:t>
            </a:r>
            <a:r>
              <a:rPr lang="en-US" altLang="zh-CN"/>
              <a:t>EL1/EL0</a:t>
            </a:r>
            <a:r>
              <a:rPr lang="zh-CN" altLang="en-US"/>
              <a:t>的所有权限</a:t>
            </a:r>
            <a:r>
              <a:rPr lang="en-US" altLang="zh-CN"/>
              <a:t>(StrongBox CCS22)</a:t>
            </a:r>
            <a:endParaRPr lang="zh-CN" altLang="en-US"/>
          </a:p>
          <a:p>
            <a:pPr lvl="1"/>
            <a:r>
              <a:rPr lang="zh-CN" altLang="en-US"/>
              <a:t>无法控制</a:t>
            </a:r>
            <a:r>
              <a:rPr lang="en-US" altLang="zh-CN"/>
              <a:t>REE</a:t>
            </a:r>
            <a:r>
              <a:rPr lang="zh-CN" altLang="en-US"/>
              <a:t>的</a:t>
            </a:r>
            <a:r>
              <a:rPr lang="en-US" altLang="zh-CN"/>
              <a:t>EL2</a:t>
            </a:r>
            <a:endParaRPr lang="en-US" altLang="zh-CN"/>
          </a:p>
          <a:p>
            <a:pPr lvl="2"/>
            <a:r>
              <a:rPr lang="zh-CN" altLang="en-US"/>
              <a:t>无法控制第二阶段页表地址翻译，但是可以使用</a:t>
            </a:r>
            <a:r>
              <a:rPr lang="en-US" altLang="zh-CN"/>
              <a:t>DMA</a:t>
            </a:r>
            <a:r>
              <a:rPr lang="zh-CN" altLang="en-US"/>
              <a:t>或外设读取（在运行推理时使用</a:t>
            </a:r>
            <a:r>
              <a:rPr lang="en-US" altLang="zh-CN"/>
              <a:t>TZPC/IOMMU</a:t>
            </a:r>
            <a:r>
              <a:rPr lang="zh-CN" altLang="en-US"/>
              <a:t>等屏蔽）</a:t>
            </a:r>
            <a:endParaRPr lang="en-US" altLang="zh-CN"/>
          </a:p>
          <a:p>
            <a:pPr lvl="1"/>
            <a:r>
              <a:rPr lang="zh-CN" altLang="en-US"/>
              <a:t>无法控制</a:t>
            </a:r>
            <a:r>
              <a:rPr lang="en-US" altLang="zh-CN"/>
              <a:t>EL3</a:t>
            </a:r>
            <a:endParaRPr lang="en-US" altLang="zh-CN"/>
          </a:p>
          <a:p>
            <a:pPr lvl="2"/>
            <a:r>
              <a:rPr lang="en-US" altLang="zh-CN"/>
              <a:t>always secure</a:t>
            </a:r>
            <a:endParaRPr lang="en-US" altLang="zh-CN"/>
          </a:p>
          <a:p>
            <a:pPr lvl="0"/>
            <a:r>
              <a:rPr lang="en-US" altLang="zh-CN"/>
              <a:t>Attacker</a:t>
            </a:r>
            <a:r>
              <a:rPr lang="zh-CN" altLang="en-US"/>
              <a:t>攻击面：</a:t>
            </a:r>
            <a:r>
              <a:rPr lang="en-US" altLang="zh-CN"/>
              <a:t>REE</a:t>
            </a:r>
            <a:r>
              <a:rPr lang="zh-CN" altLang="en-US"/>
              <a:t>的整个</a:t>
            </a:r>
            <a:r>
              <a:rPr lang="en-US" altLang="zh-CN"/>
              <a:t>EL0/EL1</a:t>
            </a:r>
            <a:r>
              <a:rPr lang="zh-CN" altLang="en-US"/>
              <a:t>以及未被屏蔽的外设</a:t>
            </a:r>
            <a:r>
              <a:rPr lang="en-US" altLang="zh-CN"/>
              <a:t>/</a:t>
            </a:r>
            <a:r>
              <a:rPr lang="en-US" altLang="zh-CN"/>
              <a:t>DMA</a:t>
            </a:r>
            <a:endParaRPr lang="en-US" altLang="zh-CN"/>
          </a:p>
          <a:p>
            <a:pPr lvl="0"/>
            <a:r>
              <a:rPr lang="zh-CN" altLang="en-US"/>
              <a:t>信任边界：整个</a:t>
            </a:r>
            <a:r>
              <a:rPr lang="en-US" altLang="zh-CN"/>
              <a:t>Secure World+</a:t>
            </a:r>
            <a:r>
              <a:rPr lang="en-US" altLang="zh-CN"/>
              <a:t>REE EL2</a:t>
            </a:r>
            <a:endParaRPr lang="zh-CN" altLang="en-US"/>
          </a:p>
          <a:p>
            <a:r>
              <a:rPr lang="en-US" altLang="zh-CN"/>
              <a:t>Cryptographic Attack /Side Channel attack /Physical Attack </a:t>
            </a:r>
            <a:r>
              <a:rPr lang="zh-CN" altLang="en-US"/>
              <a:t>：</a:t>
            </a:r>
            <a:r>
              <a:rPr lang="en-US" altLang="zh-CN"/>
              <a:t> Out of </a:t>
            </a:r>
            <a:r>
              <a:rPr lang="en-US" altLang="zh-CN"/>
              <a:t>scope</a:t>
            </a:r>
            <a:endParaRPr lang="en-US" altLang="zh-CN"/>
          </a:p>
          <a:p>
            <a:pPr marL="0" lvl="1"/>
            <a:r>
              <a:rPr lang="en-US" altLang="zh-CN" sz="1800">
                <a:sym typeface="+mn-ea"/>
              </a:rPr>
              <a:t>availability</a:t>
            </a:r>
            <a:r>
              <a:rPr lang="zh-CN" altLang="en-US" sz="1800">
                <a:sym typeface="+mn-ea"/>
              </a:rPr>
              <a:t>：</a:t>
            </a:r>
            <a:r>
              <a:rPr lang="en-US" altLang="zh-CN" sz="1800">
                <a:sym typeface="+mn-ea"/>
              </a:rPr>
              <a:t> out of scope</a:t>
            </a:r>
            <a:r>
              <a:rPr lang="zh-CN" altLang="en-US" sz="1800">
                <a:sym typeface="+mn-ea"/>
              </a:rPr>
              <a:t>（可以通过在</a:t>
            </a:r>
            <a:r>
              <a:rPr lang="en-US" altLang="zh-CN" sz="1800">
                <a:sym typeface="+mn-ea"/>
              </a:rPr>
              <a:t>EL3</a:t>
            </a:r>
            <a:r>
              <a:rPr lang="zh-CN" altLang="en-US" sz="1800">
                <a:sym typeface="+mn-ea"/>
              </a:rPr>
              <a:t>里用时钟定时</a:t>
            </a:r>
            <a:r>
              <a:rPr lang="en-US" altLang="zh-CN" sz="1800">
                <a:sym typeface="+mn-ea"/>
              </a:rPr>
              <a:t>preept REE</a:t>
            </a:r>
            <a:r>
              <a:rPr lang="zh-CN" altLang="en-US" sz="1800">
                <a:sym typeface="+mn-ea"/>
              </a:rPr>
              <a:t>执行来实现</a:t>
            </a:r>
            <a:r>
              <a:rPr lang="en-US" altLang="zh-CN" sz="1800">
                <a:sym typeface="+mn-ea"/>
              </a:rPr>
              <a:t>availability</a:t>
            </a:r>
            <a:r>
              <a:rPr lang="zh-CN" altLang="en-US" sz="1800">
                <a:sym typeface="+mn-ea"/>
              </a:rPr>
              <a:t>，但不是这个项目的主要目标）</a:t>
            </a:r>
            <a:r>
              <a:rPr lang="en-US" altLang="zh-CN" sz="1800">
                <a:sym typeface="+mn-ea"/>
              </a:rPr>
              <a:t>[CCS 23] Jinwen Wang, Yujie Wang, and Ning Zhang, “Secure and Timely GPU Execution in Cyber-physical Systems”, 30th ACM Conference on Computer and Communications Security, 2023. </a:t>
            </a:r>
            <a:endParaRPr lang="en-US" altLang="zh-CN" sz="1800">
              <a:sym typeface="+mn-ea"/>
            </a:endParaRPr>
          </a:p>
          <a:p>
            <a:pPr marL="0" indent="0">
              <a:buNone/>
            </a:pPr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/>
              <a:t>System </a:t>
            </a:r>
            <a:r>
              <a:rPr lang="en-US" altLang="zh-CN"/>
              <a:t>Model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p>
            <a:r>
              <a:rPr lang="zh-CN" altLang="en-US"/>
              <a:t>用户面对不可信的环境，选择使用机密</a:t>
            </a:r>
            <a:r>
              <a:rPr lang="en-US" altLang="zh-CN"/>
              <a:t>LLM</a:t>
            </a:r>
            <a:r>
              <a:rPr lang="zh-CN" altLang="en-US"/>
              <a:t>推理，目标是能够在</a:t>
            </a:r>
            <a:r>
              <a:rPr lang="en-US" altLang="zh-CN"/>
              <a:t>Attacker</a:t>
            </a:r>
            <a:r>
              <a:rPr lang="zh-CN" altLang="en-US"/>
              <a:t>的攻击下保证推理的</a:t>
            </a:r>
            <a:r>
              <a:rPr lang="en-US" altLang="zh-CN"/>
              <a:t>Integrity&amp;Confidentiality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REE</a:t>
            </a:r>
            <a:r>
              <a:rPr lang="zh-CN" altLang="en-US"/>
              <a:t>传输加密的参数（句子）到</a:t>
            </a:r>
            <a:r>
              <a:rPr lang="en-US" altLang="zh-CN"/>
              <a:t>TEE</a:t>
            </a:r>
            <a:r>
              <a:rPr lang="zh-CN" altLang="en-US"/>
              <a:t>，</a:t>
            </a:r>
            <a:r>
              <a:rPr lang="en-US" altLang="zh-CN"/>
              <a:t>TEE</a:t>
            </a:r>
            <a:r>
              <a:rPr lang="zh-CN" altLang="en-US"/>
              <a:t>执行推理后直接输出到屏幕上给用户（独立于</a:t>
            </a:r>
            <a:r>
              <a:rPr lang="en-US" altLang="zh-CN"/>
              <a:t>REE</a:t>
            </a:r>
            <a:r>
              <a:rPr lang="zh-CN" altLang="en-US"/>
              <a:t>的</a:t>
            </a:r>
            <a:r>
              <a:rPr lang="en-US" altLang="zh-CN"/>
              <a:t>UART</a:t>
            </a:r>
            <a:r>
              <a:rPr lang="zh-CN" altLang="en-US"/>
              <a:t>）</a:t>
            </a:r>
            <a:r>
              <a:rPr lang="zh-CN" altLang="en-US"/>
              <a:t>或者返回加密后的输出给</a:t>
            </a:r>
            <a:r>
              <a:rPr lang="en-US" altLang="zh-CN"/>
              <a:t>REE</a:t>
            </a:r>
            <a:r>
              <a:rPr lang="zh-CN" altLang="en-US"/>
              <a:t>。在执行推理的过程中，</a:t>
            </a:r>
            <a:r>
              <a:rPr lang="en-US" altLang="zh-CN"/>
              <a:t>TEE</a:t>
            </a:r>
            <a:r>
              <a:rPr lang="zh-CN" altLang="en-US"/>
              <a:t>使用</a:t>
            </a:r>
            <a:r>
              <a:rPr lang="en-US" altLang="zh-CN"/>
              <a:t>SoC</a:t>
            </a:r>
            <a:r>
              <a:rPr lang="zh-CN" altLang="en-US"/>
              <a:t>上的</a:t>
            </a:r>
            <a:r>
              <a:rPr lang="en-US" altLang="zh-CN"/>
              <a:t>NPU</a:t>
            </a:r>
            <a:r>
              <a:rPr lang="zh-CN" altLang="en-US"/>
              <a:t>进行加速，同时保证</a:t>
            </a:r>
            <a:r>
              <a:rPr lang="en-US" altLang="zh-CN"/>
              <a:t>Confidentiality&amp;Integrity</a:t>
            </a:r>
            <a:r>
              <a:rPr lang="zh-CN" altLang="en-US"/>
              <a:t>。</a:t>
            </a:r>
            <a:endParaRPr lang="zh-CN" altLang="en-US"/>
          </a:p>
          <a:p>
            <a:endParaRPr lang="zh-CN" altLang="en-US"/>
          </a:p>
          <a:p>
            <a:pPr lvl="0"/>
            <a:r>
              <a:rPr lang="zh-CN" altLang="en-US"/>
              <a:t>针对</a:t>
            </a:r>
            <a:r>
              <a:rPr lang="zh-CN" altLang="en-US"/>
              <a:t>用户最好是能做到</a:t>
            </a:r>
            <a:r>
              <a:rPr lang="en-US" altLang="zh-CN"/>
              <a:t>Plug and </a:t>
            </a:r>
            <a:r>
              <a:rPr lang="en-US" altLang="zh-CN"/>
              <a:t>play</a:t>
            </a:r>
            <a:endParaRPr lang="en-US" altLang="zh-CN"/>
          </a:p>
          <a:p>
            <a:pPr lvl="1"/>
            <a:r>
              <a:rPr lang="zh-CN" altLang="en-US"/>
              <a:t>用户的正常推理维持</a:t>
            </a:r>
            <a:r>
              <a:rPr lang="zh-CN" altLang="en-US"/>
              <a:t>原状</a:t>
            </a:r>
            <a:endParaRPr lang="zh-CN" altLang="en-US"/>
          </a:p>
          <a:p>
            <a:pPr lvl="1"/>
            <a:r>
              <a:rPr lang="zh-CN" altLang="en-US"/>
              <a:t>一旦用户启用</a:t>
            </a:r>
            <a:r>
              <a:rPr lang="en-US" altLang="zh-CN"/>
              <a:t>confidential</a:t>
            </a:r>
            <a:r>
              <a:rPr lang="zh-CN" altLang="en-US"/>
              <a:t>模式，整个推理流程就会</a:t>
            </a:r>
            <a:r>
              <a:rPr lang="zh-CN" altLang="en-US"/>
              <a:t>自动全在</a:t>
            </a:r>
            <a:r>
              <a:rPr lang="en-US" altLang="zh-CN"/>
              <a:t>TEE</a:t>
            </a:r>
            <a:r>
              <a:rPr lang="zh-CN" altLang="en-US"/>
              <a:t>中进行，</a:t>
            </a:r>
            <a:r>
              <a:rPr lang="en-US" altLang="zh-CN"/>
              <a:t>REE</a:t>
            </a:r>
            <a:r>
              <a:rPr lang="zh-CN" altLang="en-US"/>
              <a:t>不可见（动态屏蔽</a:t>
            </a:r>
            <a:r>
              <a:rPr lang="en-US" altLang="zh-CN"/>
              <a:t>REE</a:t>
            </a:r>
            <a:r>
              <a:rPr lang="zh-CN" altLang="en-US"/>
              <a:t>对相关地址</a:t>
            </a:r>
            <a:r>
              <a:rPr lang="en-US" altLang="zh-CN"/>
              <a:t>/</a:t>
            </a:r>
            <a:r>
              <a:rPr lang="zh-CN" altLang="en-US"/>
              <a:t>设备的</a:t>
            </a:r>
            <a:r>
              <a:rPr lang="zh-CN" altLang="en-US"/>
              <a:t>访问）。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/>
              <a:t>System </a:t>
            </a:r>
            <a:r>
              <a:rPr lang="en-US" altLang="zh-CN"/>
              <a:t>Design 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p>
            <a:r>
              <a:rPr lang="zh-CN" altLang="en-US"/>
              <a:t>一次完整的（</a:t>
            </a:r>
            <a:r>
              <a:rPr lang="en-US" altLang="zh-CN"/>
              <a:t>LLM</a:t>
            </a:r>
            <a:r>
              <a:rPr lang="zh-CN" altLang="en-US"/>
              <a:t>）机密端侧推理：</a:t>
            </a:r>
            <a:endParaRPr lang="zh-CN" altLang="en-US"/>
          </a:p>
          <a:p>
            <a:pPr lvl="1"/>
            <a:r>
              <a:rPr lang="en-US" altLang="zh-CN"/>
              <a:t>REE Calls Confidential Inference </a:t>
            </a:r>
            <a:r>
              <a:rPr lang="en-US" altLang="zh-CN"/>
              <a:t>API</a:t>
            </a:r>
            <a:endParaRPr lang="en-US" altLang="zh-CN"/>
          </a:p>
          <a:p>
            <a:pPr lvl="1"/>
            <a:r>
              <a:rPr lang="en-US" altLang="zh-CN"/>
              <a:t>REE Saves address space data and assigns </a:t>
            </a:r>
            <a:r>
              <a:rPr lang="en-US" altLang="zh-CN"/>
              <a:t>TEE the address space to Run LLM Inference(Wights/Activiations/Results)(</a:t>
            </a:r>
            <a:r>
              <a:rPr lang="zh-CN" altLang="en-US"/>
              <a:t>此处可能需要</a:t>
            </a:r>
            <a:r>
              <a:rPr lang="en-US" altLang="zh-CN"/>
              <a:t>REE</a:t>
            </a:r>
            <a:r>
              <a:rPr lang="zh-CN" altLang="en-US"/>
              <a:t>来</a:t>
            </a:r>
            <a:r>
              <a:rPr lang="en-US" altLang="zh-CN"/>
              <a:t>load firmware</a:t>
            </a:r>
            <a:r>
              <a:rPr lang="zh-CN" altLang="en-US"/>
              <a:t>和启动</a:t>
            </a:r>
            <a:r>
              <a:rPr lang="en-US" altLang="zh-CN"/>
              <a:t>NPU)</a:t>
            </a:r>
            <a:endParaRPr lang="en-US" altLang="zh-CN"/>
          </a:p>
          <a:p>
            <a:pPr lvl="1"/>
            <a:r>
              <a:rPr lang="en-US" altLang="zh-CN"/>
              <a:t>REE send</a:t>
            </a:r>
            <a:r>
              <a:rPr lang="en-US" altLang="zh-CN"/>
              <a:t>s these parameters to TEE(Address Space to run inference&amp;Encoded User Inputs)</a:t>
            </a:r>
            <a:endParaRPr lang="en-US" altLang="zh-CN"/>
          </a:p>
          <a:p>
            <a:pPr lvl="1"/>
            <a:r>
              <a:rPr lang="en-US" altLang="zh-CN"/>
              <a:t>TEE receives the params, forbids REE’s access, loads and decrypts the encoded Records/Model,Resets NPU  then starts to execute</a:t>
            </a:r>
            <a:endParaRPr lang="en-US" altLang="zh-CN"/>
          </a:p>
          <a:p>
            <a:pPr lvl="1"/>
            <a:r>
              <a:rPr lang="en-US" altLang="zh-CN">
                <a:solidFill>
                  <a:srgbClr val="FF0000"/>
                </a:solidFill>
              </a:rPr>
              <a:t>TEE Run Tokenizer/KVCache/Autoregression/RnR/</a:t>
            </a:r>
            <a:r>
              <a:rPr lang="zh-CN" altLang="en-US">
                <a:solidFill>
                  <a:srgbClr val="FF0000"/>
                </a:solidFill>
              </a:rPr>
              <a:t>自己实现的</a:t>
            </a:r>
            <a:r>
              <a:rPr lang="en-US" altLang="zh-CN">
                <a:solidFill>
                  <a:srgbClr val="FF0000"/>
                </a:solidFill>
              </a:rPr>
              <a:t>NPU</a:t>
            </a:r>
            <a:r>
              <a:rPr lang="zh-CN" altLang="en-US">
                <a:solidFill>
                  <a:srgbClr val="FF0000"/>
                </a:solidFill>
              </a:rPr>
              <a:t>不支持算子</a:t>
            </a:r>
            <a:endParaRPr lang="en-US" altLang="zh-CN">
              <a:solidFill>
                <a:srgbClr val="FF0000"/>
              </a:solidFill>
            </a:endParaRPr>
          </a:p>
          <a:p>
            <a:pPr lvl="1"/>
            <a:r>
              <a:rPr lang="en-US" altLang="zh-CN">
                <a:solidFill>
                  <a:schemeClr val="tx1"/>
                </a:solidFill>
              </a:rPr>
              <a:t>gets the result</a:t>
            </a:r>
            <a:endParaRPr lang="en-US" altLang="zh-CN">
              <a:solidFill>
                <a:schemeClr val="tx1"/>
              </a:solidFill>
            </a:endParaRPr>
          </a:p>
          <a:p>
            <a:pPr lvl="1"/>
            <a:r>
              <a:rPr lang="en-US" altLang="zh-CN">
                <a:solidFill>
                  <a:schemeClr val="tx1"/>
                </a:solidFill>
              </a:rPr>
              <a:t>prints through private UART or Encodes the result then transfers it to REE</a:t>
            </a:r>
            <a:r>
              <a:rPr lang="zh-CN" altLang="en-US">
                <a:solidFill>
                  <a:schemeClr val="tx1"/>
                </a:solidFill>
              </a:rPr>
              <a:t>，</a:t>
            </a:r>
            <a:r>
              <a:rPr lang="en-US" altLang="zh-CN">
                <a:solidFill>
                  <a:schemeClr val="tx1"/>
                </a:solidFill>
              </a:rPr>
              <a:t>then enables REE’s access to corresponding address space and devices/DMA</a:t>
            </a:r>
            <a:endParaRPr lang="en-US" altLang="zh-CN">
              <a:solidFill>
                <a:schemeClr val="tx1"/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/>
              <a:t>System </a:t>
            </a:r>
            <a:r>
              <a:rPr lang="en-US" altLang="zh-CN"/>
              <a:t>Design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p>
            <a:r>
              <a:rPr lang="zh-CN" altLang="en-US"/>
              <a:t>安全性：整个推理流程（</a:t>
            </a:r>
            <a:r>
              <a:rPr lang="en-US" altLang="zh-CN"/>
              <a:t>Integrity</a:t>
            </a:r>
            <a:r>
              <a:rPr lang="zh-CN" altLang="en-US"/>
              <a:t>）和结果（</a:t>
            </a:r>
            <a:r>
              <a:rPr lang="en-US" altLang="zh-CN"/>
              <a:t>Integrity&amp;Confidentiality</a:t>
            </a:r>
            <a:r>
              <a:rPr lang="zh-CN" altLang="en-US"/>
              <a:t>）都对</a:t>
            </a:r>
            <a:r>
              <a:rPr lang="en-US" altLang="zh-CN"/>
              <a:t>REE</a:t>
            </a:r>
            <a:r>
              <a:rPr lang="zh-CN" altLang="en-US"/>
              <a:t>不可见，并且相关的数据</a:t>
            </a:r>
            <a:r>
              <a:rPr lang="en-US" altLang="zh-CN"/>
              <a:t>REE</a:t>
            </a:r>
            <a:r>
              <a:rPr lang="zh-CN" altLang="en-US"/>
              <a:t>无法访问（</a:t>
            </a:r>
            <a:r>
              <a:rPr lang="en-US" altLang="zh-CN"/>
              <a:t>Confidentiality</a:t>
            </a:r>
            <a:r>
              <a:rPr lang="zh-CN" altLang="en-US"/>
              <a:t>）</a:t>
            </a:r>
            <a:endParaRPr lang="zh-CN" altLang="en-US"/>
          </a:p>
          <a:p>
            <a:r>
              <a:rPr lang="en-US" altLang="zh-CN"/>
              <a:t>Performance</a:t>
            </a:r>
            <a:r>
              <a:rPr lang="zh-CN" altLang="en-US"/>
              <a:t>：</a:t>
            </a:r>
            <a:endParaRPr lang="zh-CN" altLang="en-US"/>
          </a:p>
          <a:p>
            <a:pPr lvl="1"/>
            <a:r>
              <a:rPr lang="zh-CN" altLang="en-US"/>
              <a:t>尚未明确，</a:t>
            </a:r>
            <a:r>
              <a:rPr lang="zh-CN" altLang="en-US">
                <a:sym typeface="+mn-ea"/>
              </a:rPr>
              <a:t>可能会降低？</a:t>
            </a:r>
            <a:endParaRPr lang="zh-CN" altLang="en-US">
              <a:sym typeface="+mn-ea"/>
            </a:endParaRPr>
          </a:p>
          <a:p>
            <a:pPr lvl="0"/>
            <a:r>
              <a:rPr lang="en-US" altLang="zh-CN"/>
              <a:t>challenge and solution</a:t>
            </a:r>
            <a:r>
              <a:rPr lang="zh-CN" altLang="en-US"/>
              <a:t>：</a:t>
            </a:r>
            <a:endParaRPr lang="zh-CN" altLang="en-US"/>
          </a:p>
          <a:p>
            <a:pPr lvl="1"/>
            <a:r>
              <a:rPr lang="en-US" altLang="zh-CN" sz="1600">
                <a:solidFill>
                  <a:srgbClr val="FF0000"/>
                </a:solidFill>
                <a:sym typeface="+mn-ea"/>
              </a:rPr>
              <a:t>trade off between small TCB and usability</a:t>
            </a:r>
            <a:endParaRPr lang="en-US" altLang="zh-CN" sz="1600">
              <a:solidFill>
                <a:srgbClr val="FF0000"/>
              </a:solidFill>
            </a:endParaRPr>
          </a:p>
          <a:p>
            <a:pPr lvl="2"/>
            <a:r>
              <a:rPr lang="en-US" altLang="zh-CN" sz="1800">
                <a:solidFill>
                  <a:srgbClr val="FF0000"/>
                </a:solidFill>
                <a:sym typeface="+mn-ea"/>
              </a:rPr>
              <a:t>Record and Replay REE kernel NPU driver execution/interaction</a:t>
            </a:r>
            <a:endParaRPr lang="en-US" altLang="zh-CN" sz="1800">
              <a:solidFill>
                <a:srgbClr val="FF0000"/>
              </a:solidFill>
            </a:endParaRPr>
          </a:p>
          <a:p>
            <a:pPr lvl="1"/>
            <a:r>
              <a:rPr lang="en-US" altLang="zh-CN" sz="1600">
                <a:solidFill>
                  <a:srgbClr val="FF0000"/>
                </a:solidFill>
                <a:sym typeface="+mn-ea"/>
              </a:rPr>
              <a:t>Memory Constraint</a:t>
            </a:r>
            <a:endParaRPr lang="zh-CN" altLang="en-US" sz="1600">
              <a:solidFill>
                <a:srgbClr val="FF0000"/>
              </a:solidFill>
            </a:endParaRPr>
          </a:p>
          <a:p>
            <a:pPr lvl="2"/>
            <a:r>
              <a:rPr lang="en-US" altLang="zh-CN" sz="1800">
                <a:solidFill>
                  <a:srgbClr val="FF0000"/>
                </a:solidFill>
                <a:sym typeface="+mn-ea"/>
              </a:rPr>
              <a:t>Enable and Trigger Stage 2 Translation Fault when REE attempts to access Confidential address space(model weights/activiations/results etc) while forbid REE’s DMA/Device request</a:t>
            </a:r>
            <a:endParaRPr lang="en-US" altLang="zh-CN" sz="1800">
              <a:solidFill>
                <a:srgbClr val="FF0000"/>
              </a:solidFill>
            </a:endParaRPr>
          </a:p>
          <a:p>
            <a:pPr lvl="0"/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/>
              <a:t>System Design 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fontScale="70000"/>
          </a:bodyPr>
          <a:p>
            <a:pPr lvl="0"/>
            <a:r>
              <a:rPr lang="en-US" altLang="zh-CN"/>
              <a:t>Challenge and solution</a:t>
            </a:r>
            <a:endParaRPr lang="en-US" altLang="zh-CN"/>
          </a:p>
          <a:p>
            <a:pPr lvl="1"/>
            <a:r>
              <a:rPr lang="zh-CN" altLang="en-US"/>
              <a:t>输入参数传递（</a:t>
            </a:r>
            <a:r>
              <a:rPr lang="en-US" altLang="zh-CN"/>
              <a:t>LLM</a:t>
            </a:r>
            <a:r>
              <a:rPr lang="zh-CN" altLang="en-US"/>
              <a:t>中的用户</a:t>
            </a:r>
            <a:r>
              <a:rPr lang="zh-CN" altLang="en-US"/>
              <a:t>输入）</a:t>
            </a:r>
            <a:endParaRPr lang="zh-CN" altLang="en-US"/>
          </a:p>
          <a:p>
            <a:pPr lvl="2"/>
            <a:r>
              <a:rPr lang="zh-CN" altLang="en-US"/>
              <a:t>加密后由</a:t>
            </a:r>
            <a:r>
              <a:rPr lang="en-US" altLang="zh-CN"/>
              <a:t>REE</a:t>
            </a:r>
            <a:r>
              <a:rPr lang="zh-CN" altLang="en-US"/>
              <a:t>传递</a:t>
            </a:r>
            <a:r>
              <a:rPr lang="en-US" altLang="zh-CN"/>
              <a:t>?</a:t>
            </a:r>
            <a:r>
              <a:rPr lang="zh-CN" altLang="en-US"/>
              <a:t>（</a:t>
            </a:r>
            <a:r>
              <a:rPr lang="en-US" altLang="zh-CN"/>
              <a:t>StrongBox CCS22 /CODASPY23</a:t>
            </a:r>
            <a:r>
              <a:rPr lang="zh-CN" altLang="en-US"/>
              <a:t>）（没有见过其它</a:t>
            </a:r>
            <a:r>
              <a:rPr lang="zh-CN" altLang="en-US"/>
              <a:t>方法）</a:t>
            </a:r>
            <a:endParaRPr lang="zh-CN" altLang="en-US"/>
          </a:p>
          <a:p>
            <a:pPr lvl="1"/>
            <a:r>
              <a:rPr lang="en-US" altLang="zh-CN"/>
              <a:t>Tokenizer/Kvcache/</a:t>
            </a:r>
            <a:r>
              <a:rPr lang="en-US" altLang="zh-CN"/>
              <a:t>Autoregression</a:t>
            </a:r>
            <a:endParaRPr lang="en-US" altLang="zh-CN"/>
          </a:p>
          <a:p>
            <a:pPr lvl="2"/>
            <a:r>
              <a:rPr lang="en-US" altLang="zh-CN"/>
              <a:t>implement from scratch</a:t>
            </a:r>
            <a:r>
              <a:rPr lang="zh-CN" altLang="en-US"/>
              <a:t>？</a:t>
            </a:r>
            <a:endParaRPr lang="zh-CN" altLang="en-US"/>
          </a:p>
          <a:p>
            <a:pPr lvl="1"/>
            <a:r>
              <a:rPr lang="en-US" altLang="zh-CN"/>
              <a:t>NPU</a:t>
            </a:r>
            <a:r>
              <a:rPr lang="zh-CN" altLang="en-US"/>
              <a:t>不支持的</a:t>
            </a:r>
            <a:r>
              <a:rPr lang="zh-CN" altLang="en-US"/>
              <a:t>算作实现</a:t>
            </a:r>
            <a:endParaRPr lang="zh-CN" altLang="en-US"/>
          </a:p>
          <a:p>
            <a:pPr lvl="2"/>
            <a:r>
              <a:rPr lang="en-US" altLang="zh-CN"/>
              <a:t>implement from scratch</a:t>
            </a:r>
            <a:r>
              <a:rPr lang="zh-CN" altLang="en-US"/>
              <a:t>？</a:t>
            </a:r>
            <a:endParaRPr lang="zh-CN" altLang="en-US"/>
          </a:p>
          <a:p>
            <a:pPr lvl="1"/>
            <a:r>
              <a:rPr lang="en-US" altLang="zh-CN" sz="1600">
                <a:sym typeface="+mn-ea"/>
              </a:rPr>
              <a:t>Firmware attack(MOLE CCS25)</a:t>
            </a:r>
            <a:endParaRPr lang="en-US" altLang="zh-CN" sz="1600"/>
          </a:p>
          <a:p>
            <a:pPr lvl="2"/>
            <a:r>
              <a:rPr lang="en-US" altLang="zh-CN" sz="1800">
                <a:sym typeface="+mn-ea"/>
              </a:rPr>
              <a:t>How to protect this runtime attack? requir</a:t>
            </a:r>
            <a:r>
              <a:rPr lang="en-US" altLang="zh-CN" sz="1800">
                <a:sym typeface="+mn-ea"/>
              </a:rPr>
              <a:t>ed to design</a:t>
            </a:r>
            <a:endParaRPr lang="en-US" altLang="zh-CN" sz="1800">
              <a:sym typeface="+mn-ea"/>
            </a:endParaRPr>
          </a:p>
          <a:p>
            <a:pPr lvl="0"/>
            <a:r>
              <a:rPr lang="en-US" altLang="zh-CN">
                <a:sym typeface="+mn-ea"/>
              </a:rPr>
              <a:t>Composition of TCB</a:t>
            </a:r>
            <a:endParaRPr lang="en-US" altLang="zh-CN">
              <a:sym typeface="+mn-ea"/>
            </a:endParaRPr>
          </a:p>
          <a:p>
            <a:pPr lvl="1"/>
            <a:r>
              <a:rPr lang="en-US" altLang="zh-CN">
                <a:sym typeface="+mn-ea"/>
              </a:rPr>
              <a:t>Tokenizer: </a:t>
            </a:r>
            <a:r>
              <a:rPr lang="zh-CN" altLang="en-US">
                <a:sym typeface="+mn-ea"/>
              </a:rPr>
              <a:t>几百行</a:t>
            </a:r>
            <a:endParaRPr lang="zh-CN" altLang="en-US"/>
          </a:p>
          <a:p>
            <a:pPr lvl="2"/>
            <a:r>
              <a:rPr lang="en-US" altLang="zh-CN">
                <a:sym typeface="+mn-ea"/>
              </a:rPr>
              <a:t>KVCache</a:t>
            </a:r>
            <a:r>
              <a:rPr lang="zh-CN" altLang="en-US">
                <a:sym typeface="+mn-ea"/>
              </a:rPr>
              <a:t>：几百行</a:t>
            </a:r>
            <a:endParaRPr lang="zh-CN" altLang="en-US"/>
          </a:p>
          <a:p>
            <a:pPr lvl="2"/>
            <a:r>
              <a:rPr lang="en-US" altLang="zh-CN">
                <a:sym typeface="+mn-ea"/>
              </a:rPr>
              <a:t>Autoregression</a:t>
            </a:r>
            <a:r>
              <a:rPr lang="zh-CN" altLang="en-US">
                <a:sym typeface="+mn-ea"/>
              </a:rPr>
              <a:t>：几百行</a:t>
            </a:r>
            <a:endParaRPr lang="zh-CN" altLang="en-US"/>
          </a:p>
          <a:p>
            <a:pPr lvl="2"/>
            <a:r>
              <a:rPr lang="en-US" altLang="zh-CN">
                <a:sym typeface="+mn-ea"/>
              </a:rPr>
              <a:t>RnR</a:t>
            </a:r>
            <a:r>
              <a:rPr lang="zh-CN" altLang="en-US">
                <a:sym typeface="+mn-ea"/>
              </a:rPr>
              <a:t>：可能</a:t>
            </a:r>
            <a:r>
              <a:rPr lang="en-US" altLang="zh-CN">
                <a:sym typeface="+mn-ea"/>
              </a:rPr>
              <a:t>1000</a:t>
            </a:r>
            <a:r>
              <a:rPr lang="zh-CN" altLang="en-US">
                <a:sym typeface="+mn-ea"/>
              </a:rPr>
              <a:t>左右？</a:t>
            </a:r>
            <a:endParaRPr lang="zh-CN" altLang="en-US"/>
          </a:p>
          <a:p>
            <a:pPr lvl="2"/>
            <a:r>
              <a:rPr lang="zh-CN" altLang="en-US">
                <a:sym typeface="+mn-ea"/>
              </a:rPr>
              <a:t>其它逻辑：</a:t>
            </a:r>
            <a:r>
              <a:rPr lang="en-US" altLang="zh-CN">
                <a:sym typeface="+mn-ea"/>
              </a:rPr>
              <a:t>NPU</a:t>
            </a:r>
            <a:r>
              <a:rPr lang="zh-CN" altLang="en-US">
                <a:sym typeface="+mn-ea"/>
              </a:rPr>
              <a:t>不支持的算子实现</a:t>
            </a:r>
            <a:r>
              <a:rPr lang="en-US" altLang="zh-CN">
                <a:sym typeface="+mn-ea"/>
              </a:rPr>
              <a:t>/</a:t>
            </a:r>
            <a:r>
              <a:rPr lang="zh-CN" altLang="en-US">
                <a:sym typeface="+mn-ea"/>
              </a:rPr>
              <a:t>模型加载</a:t>
            </a:r>
            <a:r>
              <a:rPr lang="en-US" altLang="zh-CN">
                <a:sym typeface="+mn-ea"/>
              </a:rPr>
              <a:t>/</a:t>
            </a:r>
            <a:r>
              <a:rPr lang="zh-CN" altLang="en-US">
                <a:sym typeface="+mn-ea"/>
              </a:rPr>
              <a:t>加密解密</a:t>
            </a:r>
            <a:r>
              <a:rPr lang="en-US" altLang="zh-CN">
                <a:sym typeface="+mn-ea"/>
              </a:rPr>
              <a:t>/</a:t>
            </a:r>
            <a:r>
              <a:rPr lang="zh-CN" altLang="en-US">
                <a:sym typeface="+mn-ea"/>
              </a:rPr>
              <a:t>屏蔽</a:t>
            </a:r>
            <a:r>
              <a:rPr lang="en-US" altLang="zh-CN">
                <a:sym typeface="+mn-ea"/>
              </a:rPr>
              <a:t>REE</a:t>
            </a:r>
            <a:r>
              <a:rPr lang="zh-CN" altLang="en-US">
                <a:sym typeface="+mn-ea"/>
              </a:rPr>
              <a:t>访问</a:t>
            </a:r>
            <a:r>
              <a:rPr lang="en-US" altLang="zh-CN">
                <a:sym typeface="+mn-ea"/>
              </a:rPr>
              <a:t>/</a:t>
            </a:r>
            <a:r>
              <a:rPr lang="zh-CN" altLang="en-US">
                <a:sym typeface="+mn-ea"/>
              </a:rPr>
              <a:t>处理与</a:t>
            </a:r>
            <a:r>
              <a:rPr lang="en-US" altLang="zh-CN">
                <a:sym typeface="+mn-ea"/>
              </a:rPr>
              <a:t>REE</a:t>
            </a:r>
            <a:r>
              <a:rPr lang="zh-CN" altLang="en-US">
                <a:sym typeface="+mn-ea"/>
              </a:rPr>
              <a:t>的交互</a:t>
            </a:r>
            <a:r>
              <a:rPr lang="en-US" altLang="zh-CN">
                <a:sym typeface="+mn-ea"/>
              </a:rPr>
              <a:t>...</a:t>
            </a:r>
            <a:endParaRPr lang="en-US" altLang="zh-CN"/>
          </a:p>
          <a:p>
            <a:pPr lvl="3"/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2458</Words>
  <Application>WPS 演示</Application>
  <PresentationFormat>宽屏</PresentationFormat>
  <Paragraphs>70</Paragraphs>
  <Slides>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WPS</vt:lpstr>
      <vt:lpstr>RnRNPU</vt:lpstr>
      <vt:lpstr>Threat Model</vt:lpstr>
      <vt:lpstr>System Model</vt:lpstr>
      <vt:lpstr>System Design </vt:lpstr>
      <vt:lpstr>System Design</vt:lpstr>
      <vt:lpstr>System Design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道不远人</cp:lastModifiedBy>
  <cp:revision>317</cp:revision>
  <dcterms:created xsi:type="dcterms:W3CDTF">2019-06-19T02:08:00Z</dcterms:created>
  <dcterms:modified xsi:type="dcterms:W3CDTF">2025-07-21T03:37:26Z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2052-12.1.0.21915</vt:lpwstr>
  </property>
  <property fmtid="{D5CDD505-2E9C-101B-9397-08002B2CF9AE}" pid="3" name="ICV">
    <vt:lpwstr>59C8E2D6C4C047A1B57A8643673919A2_11</vt:lpwstr>
  </property>
</Properties>
</file>