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EC79-1B36-5608-1A51-BCC35D79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10FD7-A2CC-0754-1A56-456D03F0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F17F6-C737-916C-CD45-9E3EB3E0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47A4-5650-4734-927F-60D18BBE5BBA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7970E-8465-A775-608C-40AC2473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0D608-19D7-C844-DE1A-F2B88667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7BCC-8E80-49C9-99A8-1ABEA4526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85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638E-0D9F-1049-B476-58BDD56D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07C62-277D-5FB5-CADC-2EE3945E4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FE863-D54B-E15D-BF63-DC78E6DE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47A4-5650-4734-927F-60D18BBE5BBA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E4BD-9D3D-6D8E-F5A9-7DA0C37E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3A1D6-4BE6-CCCC-2570-8436C707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7BCC-8E80-49C9-99A8-1ABEA4526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42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7762B-CA21-9EB0-067C-ADF2C3364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55281-FC04-56B1-64B5-CB7E93231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1008E-5942-759D-4FB3-865B4E36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47A4-5650-4734-927F-60D18BBE5BBA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D97BD-3706-1C3D-513B-5776E47F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7D5ED-46F2-08DC-BE77-847080BA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7BCC-8E80-49C9-99A8-1ABEA4526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04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F054-7883-34D0-986C-B7B78033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887B8-BAB0-9428-6FEB-0B50FEC3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871C-61B5-37EB-7871-BAEA3CAF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47A4-5650-4734-927F-60D18BBE5BBA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D7E8B-35D7-AB42-2A98-CA1F4FCA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B4763-E0E9-1C35-0F7C-61418E20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7BCC-8E80-49C9-99A8-1ABEA4526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3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296E-0B1B-8480-6794-30D1A2CA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94359-6F90-3717-BAA0-DBE05C616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82F4F-35DE-1C16-894F-EA670B6A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47A4-5650-4734-927F-60D18BBE5BBA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DFEEC-34ED-6884-58BE-BB412A83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27AC0-1D84-59A5-14FF-2098DE42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7BCC-8E80-49C9-99A8-1ABEA4526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581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5542-A694-AFB0-3576-DAA1E8D5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E857-9527-CDAC-A4D1-8865BACA5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0EF0C-2398-BC82-0697-CE0F9596E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E6AF3-28D8-07CF-9E72-B4A968C2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47A4-5650-4734-927F-60D18BBE5BBA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05615-273A-4BDC-4D28-BC519941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D55AB-D636-12EE-1C49-34A8EF8E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7BCC-8E80-49C9-99A8-1ABEA4526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49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9683-A149-0C8B-EBC7-F9B9E3D8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F4523-AAD8-5876-FC07-F2985A874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D7BE4-EE78-2EED-04DA-76EF523D8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1264C-64CE-DC5D-C54A-F5FB7F84B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CD6AE-4AEC-88FB-4922-E9272DBEB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62D13-2C0D-F810-7D9B-F910C3C0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47A4-5650-4734-927F-60D18BBE5BBA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B596D-8910-AC66-B8F6-B09F68FE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3B53F-10B4-271F-7908-1A81FC68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7BCC-8E80-49C9-99A8-1ABEA4526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534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19CC-B270-91DD-13C5-5874BD40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EE4A7-9E8D-5F91-3E3C-306BCDBE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47A4-5650-4734-927F-60D18BBE5BBA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840EA-6C34-D666-6D9C-17688B77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96110-57AB-77BA-2592-FFC40DCA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7BCC-8E80-49C9-99A8-1ABEA4526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5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CA76B-3AB4-5E7A-CC6A-364E8CD4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47A4-5650-4734-927F-60D18BBE5BBA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279A4-9D1D-7589-9F17-6B1ADD78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D8EE8-CF7B-178D-1001-E901ED8A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7BCC-8E80-49C9-99A8-1ABEA4526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74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C136-48DE-3821-0C94-C2CDDE8C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880A3-E54E-5CFE-C1B3-56FBEB705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5081B-1A5E-0773-6ECB-23A016676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D9DB9-4968-C816-16ED-BBF2FB7C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47A4-5650-4734-927F-60D18BBE5BBA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43763-FC63-A907-FD8E-4B131DCF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50E9B-AB2F-E721-8C22-E4FF1767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7BCC-8E80-49C9-99A8-1ABEA4526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3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F34D-6F2C-283E-CD33-C280DAC0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DDC8A-E890-8562-37DB-EB07513E2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9AD69-2469-5C7D-699F-7B339690B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53FD9-754A-E0C7-F544-87A512CB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47A4-5650-4734-927F-60D18BBE5BBA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1FDAE-8B0E-D727-D50E-B662CB7E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674E2-6117-B076-05C5-1E2046A0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7BCC-8E80-49C9-99A8-1ABEA4526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57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3A8C8-A8F2-26C8-8F45-F7934ED6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38A84-1742-46CB-FCAA-4C7E8C46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12E58-68BC-1333-8BF1-EC7F89B26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347A4-5650-4734-927F-60D18BBE5BBA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2577-E86B-CEA6-D769-324E10A51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F74D6-174F-034F-6F53-2CEB20501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87BCC-8E80-49C9-99A8-1ABEA4526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9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6030-0721-E4C4-09D3-303C5598A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Use-Case-Based UI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67935-7547-65A7-5316-91A89EAED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CA" dirty="0"/>
              <a:t>Klipper-DGUS_CR6</a:t>
            </a:r>
          </a:p>
          <a:p>
            <a:pPr algn="r"/>
            <a:r>
              <a:rPr lang="en-CA" dirty="0" err="1"/>
              <a:t>Thinkersbluff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59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673ADB-7EE7-9929-35E3-DFAF2F1FA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9" y="42862"/>
            <a:ext cx="10039350" cy="6772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1CBC4-E2AC-B283-C33E-915D8245F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419" y="241160"/>
            <a:ext cx="1160166" cy="2047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6676D-F4D7-097B-238F-1ABAB45AF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926" y="241160"/>
            <a:ext cx="1160166" cy="2047352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05B2F88A-687A-82F8-7B50-3947FE8C748C}"/>
              </a:ext>
            </a:extLst>
          </p:cNvPr>
          <p:cNvSpPr/>
          <p:nvPr/>
        </p:nvSpPr>
        <p:spPr>
          <a:xfrm>
            <a:off x="276330" y="2773344"/>
            <a:ext cx="351692" cy="261257"/>
          </a:xfrm>
          <a:prstGeom prst="borderCallout1">
            <a:avLst>
              <a:gd name="adj1" fmla="val 18750"/>
              <a:gd name="adj2" fmla="val -8333"/>
              <a:gd name="adj3" fmla="val 12500"/>
              <a:gd name="adj4" fmla="val 19023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C4724D9C-C95C-FE3A-C412-7D48E36009B1}"/>
              </a:ext>
            </a:extLst>
          </p:cNvPr>
          <p:cNvSpPr/>
          <p:nvPr/>
        </p:nvSpPr>
        <p:spPr>
          <a:xfrm>
            <a:off x="8328145" y="725155"/>
            <a:ext cx="351692" cy="261257"/>
          </a:xfrm>
          <a:prstGeom prst="borderCallout1">
            <a:avLst>
              <a:gd name="adj1" fmla="val 18750"/>
              <a:gd name="adj2" fmla="val -8333"/>
              <a:gd name="adj3" fmla="val 12500"/>
              <a:gd name="adj4" fmla="val 19023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FFEFD5CE-312B-4F59-EC21-0ACAF5FB1059}"/>
              </a:ext>
            </a:extLst>
          </p:cNvPr>
          <p:cNvSpPr/>
          <p:nvPr/>
        </p:nvSpPr>
        <p:spPr>
          <a:xfrm>
            <a:off x="6040734" y="5729234"/>
            <a:ext cx="351692" cy="261257"/>
          </a:xfrm>
          <a:prstGeom prst="borderCallout1">
            <a:avLst>
              <a:gd name="adj1" fmla="val 18750"/>
              <a:gd name="adj2" fmla="val -8333"/>
              <a:gd name="adj3" fmla="val -25961"/>
              <a:gd name="adj4" fmla="val -6976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F177ECC2-B12C-68D9-12DC-9AC580564EE9}"/>
              </a:ext>
            </a:extLst>
          </p:cNvPr>
          <p:cNvSpPr/>
          <p:nvPr/>
        </p:nvSpPr>
        <p:spPr>
          <a:xfrm>
            <a:off x="3637504" y="4551900"/>
            <a:ext cx="221064" cy="21101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547F8965-CB50-C0EE-01BF-14E84291CC71}"/>
              </a:ext>
            </a:extLst>
          </p:cNvPr>
          <p:cNvSpPr/>
          <p:nvPr/>
        </p:nvSpPr>
        <p:spPr>
          <a:xfrm>
            <a:off x="6643062" y="4446392"/>
            <a:ext cx="221064" cy="21101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80D814EE-816A-9F07-E7BB-82BA948A0456}"/>
              </a:ext>
            </a:extLst>
          </p:cNvPr>
          <p:cNvSpPr/>
          <p:nvPr/>
        </p:nvSpPr>
        <p:spPr>
          <a:xfrm>
            <a:off x="8328145" y="4129869"/>
            <a:ext cx="221064" cy="21101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1232EE-C5A0-84CC-F5EA-8E09BD513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926" y="2378942"/>
            <a:ext cx="1160166" cy="2047352"/>
          </a:xfrm>
          <a:prstGeom prst="rect">
            <a:avLst/>
          </a:prstGeom>
        </p:spPr>
      </p:pic>
      <p:sp>
        <p:nvSpPr>
          <p:cNvPr id="17" name="Callout: Line 16">
            <a:extLst>
              <a:ext uri="{FF2B5EF4-FFF2-40B4-BE49-F238E27FC236}">
                <a16:creationId xmlns:a16="http://schemas.microsoft.com/office/drawing/2014/main" id="{E7F352EF-5649-31A5-0C70-12332001341D}"/>
              </a:ext>
            </a:extLst>
          </p:cNvPr>
          <p:cNvSpPr/>
          <p:nvPr/>
        </p:nvSpPr>
        <p:spPr>
          <a:xfrm>
            <a:off x="3396344" y="5196672"/>
            <a:ext cx="351692" cy="261257"/>
          </a:xfrm>
          <a:prstGeom prst="borderCallout1">
            <a:avLst>
              <a:gd name="adj1" fmla="val 7212"/>
              <a:gd name="adj2" fmla="val 91667"/>
              <a:gd name="adj3" fmla="val 39423"/>
              <a:gd name="adj4" fmla="val 23881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221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C6B55661-2393-5B41-F7F6-8D1B8BFEBDEB}"/>
              </a:ext>
            </a:extLst>
          </p:cNvPr>
          <p:cNvSpPr/>
          <p:nvPr/>
        </p:nvSpPr>
        <p:spPr>
          <a:xfrm>
            <a:off x="11783480" y="2954731"/>
            <a:ext cx="351692" cy="261257"/>
          </a:xfrm>
          <a:prstGeom prst="borderCallout1">
            <a:avLst>
              <a:gd name="adj1" fmla="val 45673"/>
              <a:gd name="adj2" fmla="val 8940"/>
              <a:gd name="adj3" fmla="val -3541"/>
              <a:gd name="adj4" fmla="val -671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221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3C99213A-940C-0C25-B486-15DD71BE3682}"/>
              </a:ext>
            </a:extLst>
          </p:cNvPr>
          <p:cNvSpPr/>
          <p:nvPr/>
        </p:nvSpPr>
        <p:spPr>
          <a:xfrm>
            <a:off x="1026607" y="5027524"/>
            <a:ext cx="351692" cy="261257"/>
          </a:xfrm>
          <a:prstGeom prst="borderCallout1">
            <a:avLst>
              <a:gd name="adj1" fmla="val 7212"/>
              <a:gd name="adj2" fmla="val 91667"/>
              <a:gd name="adj3" fmla="val -118269"/>
              <a:gd name="adj4" fmla="val 15881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231</a:t>
            </a:r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719FC86C-6B35-2973-A79E-2B7765733B55}"/>
              </a:ext>
            </a:extLst>
          </p:cNvPr>
          <p:cNvSpPr/>
          <p:nvPr/>
        </p:nvSpPr>
        <p:spPr>
          <a:xfrm>
            <a:off x="11783721" y="2651658"/>
            <a:ext cx="351692" cy="261257"/>
          </a:xfrm>
          <a:prstGeom prst="borderCallout1">
            <a:avLst>
              <a:gd name="adj1" fmla="val 43007"/>
              <a:gd name="adj2" fmla="val 29622"/>
              <a:gd name="adj3" fmla="val 44886"/>
              <a:gd name="adj4" fmla="val -7034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231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380FCBC4-930F-A80B-74F1-9758DB84BE4C}"/>
              </a:ext>
            </a:extLst>
          </p:cNvPr>
          <p:cNvSpPr/>
          <p:nvPr/>
        </p:nvSpPr>
        <p:spPr>
          <a:xfrm>
            <a:off x="11740638" y="641970"/>
            <a:ext cx="351692" cy="261257"/>
          </a:xfrm>
          <a:prstGeom prst="borderCallout1">
            <a:avLst>
              <a:gd name="adj1" fmla="val 7212"/>
              <a:gd name="adj2" fmla="val 91667"/>
              <a:gd name="adj3" fmla="val 23645"/>
              <a:gd name="adj4" fmla="val -5167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231</a:t>
            </a:r>
          </a:p>
        </p:txBody>
      </p:sp>
      <p:sp>
        <p:nvSpPr>
          <p:cNvPr id="26" name="&quot;Not Allowed&quot; Symbol 25">
            <a:extLst>
              <a:ext uri="{FF2B5EF4-FFF2-40B4-BE49-F238E27FC236}">
                <a16:creationId xmlns:a16="http://schemas.microsoft.com/office/drawing/2014/main" id="{22762BC3-B5C3-472F-9511-F7BE2585756D}"/>
              </a:ext>
            </a:extLst>
          </p:cNvPr>
          <p:cNvSpPr/>
          <p:nvPr/>
        </p:nvSpPr>
        <p:spPr>
          <a:xfrm>
            <a:off x="323111" y="2167927"/>
            <a:ext cx="221064" cy="21101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id="{A0385EC0-C233-91F0-05F3-668BDDC2027A}"/>
              </a:ext>
            </a:extLst>
          </p:cNvPr>
          <p:cNvSpPr/>
          <p:nvPr/>
        </p:nvSpPr>
        <p:spPr>
          <a:xfrm>
            <a:off x="604577" y="1386673"/>
            <a:ext cx="351692" cy="212689"/>
          </a:xfrm>
          <a:prstGeom prst="borderCallout1">
            <a:avLst>
              <a:gd name="adj1" fmla="val 7212"/>
              <a:gd name="adj2" fmla="val 91667"/>
              <a:gd name="adj3" fmla="val -78808"/>
              <a:gd name="adj4" fmla="val 16738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456B0641-7868-E2F9-5129-D16AC2BD0175}"/>
              </a:ext>
            </a:extLst>
          </p:cNvPr>
          <p:cNvSpPr/>
          <p:nvPr/>
        </p:nvSpPr>
        <p:spPr>
          <a:xfrm>
            <a:off x="8328145" y="363416"/>
            <a:ext cx="351692" cy="212689"/>
          </a:xfrm>
          <a:prstGeom prst="borderCallout1">
            <a:avLst>
              <a:gd name="adj1" fmla="val 7212"/>
              <a:gd name="adj2" fmla="val 91667"/>
              <a:gd name="adj3" fmla="val -17390"/>
              <a:gd name="adj4" fmla="val 18738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5FAD8A30-9F64-D762-2D28-9D883708BC51}"/>
              </a:ext>
            </a:extLst>
          </p:cNvPr>
          <p:cNvSpPr/>
          <p:nvPr/>
        </p:nvSpPr>
        <p:spPr>
          <a:xfrm>
            <a:off x="774320" y="547634"/>
            <a:ext cx="351692" cy="212689"/>
          </a:xfrm>
          <a:prstGeom prst="borderCallout1">
            <a:avLst>
              <a:gd name="adj1" fmla="val 7212"/>
              <a:gd name="adj2" fmla="val 91667"/>
              <a:gd name="adj3" fmla="val -78808"/>
              <a:gd name="adj4" fmla="val 16738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0C00D409-2E3F-7B8E-CDD9-568375F871B4}"/>
              </a:ext>
            </a:extLst>
          </p:cNvPr>
          <p:cNvSpPr/>
          <p:nvPr/>
        </p:nvSpPr>
        <p:spPr>
          <a:xfrm>
            <a:off x="8329820" y="1904505"/>
            <a:ext cx="351692" cy="212689"/>
          </a:xfrm>
          <a:prstGeom prst="borderCallout1">
            <a:avLst>
              <a:gd name="adj1" fmla="val 7212"/>
              <a:gd name="adj2" fmla="val 91667"/>
              <a:gd name="adj3" fmla="val -12666"/>
              <a:gd name="adj4" fmla="val 21309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BBB34E-2BCA-26DA-2F14-A531F3041824}"/>
              </a:ext>
            </a:extLst>
          </p:cNvPr>
          <p:cNvSpPr txBox="1"/>
          <p:nvPr/>
        </p:nvSpPr>
        <p:spPr>
          <a:xfrm>
            <a:off x="6753594" y="2818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K?</a:t>
            </a:r>
          </a:p>
        </p:txBody>
      </p:sp>
      <p:sp>
        <p:nvSpPr>
          <p:cNvPr id="33" name="Callout: Line 32">
            <a:extLst>
              <a:ext uri="{FF2B5EF4-FFF2-40B4-BE49-F238E27FC236}">
                <a16:creationId xmlns:a16="http://schemas.microsoft.com/office/drawing/2014/main" id="{399E78E6-DA22-5D13-EA84-45014CB073CC}"/>
              </a:ext>
            </a:extLst>
          </p:cNvPr>
          <p:cNvSpPr/>
          <p:nvPr/>
        </p:nvSpPr>
        <p:spPr>
          <a:xfrm>
            <a:off x="7496071" y="3305907"/>
            <a:ext cx="351692" cy="261257"/>
          </a:xfrm>
          <a:prstGeom prst="borderCallout1">
            <a:avLst>
              <a:gd name="adj1" fmla="val 7212"/>
              <a:gd name="adj2" fmla="val 91667"/>
              <a:gd name="adj3" fmla="val -160651"/>
              <a:gd name="adj4" fmla="val 9309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</a:p>
        </p:txBody>
      </p: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5EC63031-3307-35DD-A2CD-5BD5599B3B7A}"/>
              </a:ext>
            </a:extLst>
          </p:cNvPr>
          <p:cNvSpPr/>
          <p:nvPr/>
        </p:nvSpPr>
        <p:spPr>
          <a:xfrm>
            <a:off x="10080701" y="241160"/>
            <a:ext cx="351692" cy="261257"/>
          </a:xfrm>
          <a:prstGeom prst="borderCallout1">
            <a:avLst>
              <a:gd name="adj1" fmla="val 34135"/>
              <a:gd name="adj2" fmla="val 8810"/>
              <a:gd name="adj3" fmla="val 31657"/>
              <a:gd name="adj4" fmla="val -5261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665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F97CD80E-FA5C-B753-AAFE-564479CB3EC7}"/>
              </a:ext>
            </a:extLst>
          </p:cNvPr>
          <p:cNvSpPr/>
          <p:nvPr/>
        </p:nvSpPr>
        <p:spPr>
          <a:xfrm>
            <a:off x="11783480" y="214782"/>
            <a:ext cx="351692" cy="261257"/>
          </a:xfrm>
          <a:prstGeom prst="borderCallout1">
            <a:avLst>
              <a:gd name="adj1" fmla="val 62894"/>
              <a:gd name="adj2" fmla="val 5985"/>
              <a:gd name="adj3" fmla="val 67321"/>
              <a:gd name="adj4" fmla="val -5599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665</a:t>
            </a:r>
          </a:p>
        </p:txBody>
      </p:sp>
      <p:sp>
        <p:nvSpPr>
          <p:cNvPr id="36" name="Callout: Line 35">
            <a:extLst>
              <a:ext uri="{FF2B5EF4-FFF2-40B4-BE49-F238E27FC236}">
                <a16:creationId xmlns:a16="http://schemas.microsoft.com/office/drawing/2014/main" id="{526C7863-FF50-7103-1414-437CE79D2F7E}"/>
              </a:ext>
            </a:extLst>
          </p:cNvPr>
          <p:cNvSpPr/>
          <p:nvPr/>
        </p:nvSpPr>
        <p:spPr>
          <a:xfrm>
            <a:off x="11783480" y="2319112"/>
            <a:ext cx="351692" cy="261257"/>
          </a:xfrm>
          <a:prstGeom prst="borderCallout1">
            <a:avLst>
              <a:gd name="adj1" fmla="val 49520"/>
              <a:gd name="adj2" fmla="val 11667"/>
              <a:gd name="adj3" fmla="val 35503"/>
              <a:gd name="adj4" fmla="val -554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665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593C13-8DD5-8C19-C939-FC1A65DB1AFA}"/>
              </a:ext>
            </a:extLst>
          </p:cNvPr>
          <p:cNvSpPr txBox="1"/>
          <p:nvPr/>
        </p:nvSpPr>
        <p:spPr>
          <a:xfrm>
            <a:off x="87164" y="11273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38" name="Callout: Line 37">
            <a:extLst>
              <a:ext uri="{FF2B5EF4-FFF2-40B4-BE49-F238E27FC236}">
                <a16:creationId xmlns:a16="http://schemas.microsoft.com/office/drawing/2014/main" id="{7F5F0466-D96E-7D19-540A-B825DD149A22}"/>
              </a:ext>
            </a:extLst>
          </p:cNvPr>
          <p:cNvSpPr/>
          <p:nvPr/>
        </p:nvSpPr>
        <p:spPr>
          <a:xfrm>
            <a:off x="127683" y="3364137"/>
            <a:ext cx="351692" cy="261257"/>
          </a:xfrm>
          <a:prstGeom prst="borderCallout1">
            <a:avLst>
              <a:gd name="adj1" fmla="val 7212"/>
              <a:gd name="adj2" fmla="val 91667"/>
              <a:gd name="adj3" fmla="val 125713"/>
              <a:gd name="adj4" fmla="val 18764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</a:t>
            </a:r>
          </a:p>
        </p:txBody>
      </p:sp>
      <p:sp>
        <p:nvSpPr>
          <p:cNvPr id="39" name="Callout: Line 38">
            <a:extLst>
              <a:ext uri="{FF2B5EF4-FFF2-40B4-BE49-F238E27FC236}">
                <a16:creationId xmlns:a16="http://schemas.microsoft.com/office/drawing/2014/main" id="{A426F20B-E3CA-57E0-5200-443A70BA6EEF}"/>
              </a:ext>
            </a:extLst>
          </p:cNvPr>
          <p:cNvSpPr/>
          <p:nvPr/>
        </p:nvSpPr>
        <p:spPr>
          <a:xfrm>
            <a:off x="11740638" y="1855937"/>
            <a:ext cx="351692" cy="261257"/>
          </a:xfrm>
          <a:prstGeom prst="borderCallout1">
            <a:avLst>
              <a:gd name="adj1" fmla="val 35053"/>
              <a:gd name="adj2" fmla="val 35531"/>
              <a:gd name="adj3" fmla="val 42190"/>
              <a:gd name="adj4" fmla="val -8417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</a:t>
            </a:r>
          </a:p>
        </p:txBody>
      </p:sp>
      <p:sp>
        <p:nvSpPr>
          <p:cNvPr id="40" name="Callout: Line 39">
            <a:extLst>
              <a:ext uri="{FF2B5EF4-FFF2-40B4-BE49-F238E27FC236}">
                <a16:creationId xmlns:a16="http://schemas.microsoft.com/office/drawing/2014/main" id="{5E466837-FB42-BEC1-ED18-C712CF044769}"/>
              </a:ext>
            </a:extLst>
          </p:cNvPr>
          <p:cNvSpPr/>
          <p:nvPr/>
        </p:nvSpPr>
        <p:spPr>
          <a:xfrm>
            <a:off x="2101251" y="3271989"/>
            <a:ext cx="351692" cy="261257"/>
          </a:xfrm>
          <a:prstGeom prst="borderCallout1">
            <a:avLst>
              <a:gd name="adj1" fmla="val 7212"/>
              <a:gd name="adj2" fmla="val 91667"/>
              <a:gd name="adj3" fmla="val 125713"/>
              <a:gd name="adj4" fmla="val 18764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</a:p>
        </p:txBody>
      </p:sp>
      <p:sp>
        <p:nvSpPr>
          <p:cNvPr id="41" name="Callout: Line 40">
            <a:extLst>
              <a:ext uri="{FF2B5EF4-FFF2-40B4-BE49-F238E27FC236}">
                <a16:creationId xmlns:a16="http://schemas.microsoft.com/office/drawing/2014/main" id="{FA328BB5-414C-A22A-E45A-B3169FEE328D}"/>
              </a:ext>
            </a:extLst>
          </p:cNvPr>
          <p:cNvSpPr/>
          <p:nvPr/>
        </p:nvSpPr>
        <p:spPr>
          <a:xfrm>
            <a:off x="10128295" y="1906670"/>
            <a:ext cx="351692" cy="261257"/>
          </a:xfrm>
          <a:prstGeom prst="borderCallout1">
            <a:avLst>
              <a:gd name="adj1" fmla="val 7212"/>
              <a:gd name="adj2" fmla="val 91667"/>
              <a:gd name="adj3" fmla="val 34236"/>
              <a:gd name="adj4" fmla="val 15809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BB33A8-336C-B61F-6164-300557880A6B}"/>
              </a:ext>
            </a:extLst>
          </p:cNvPr>
          <p:cNvSpPr txBox="1"/>
          <p:nvPr/>
        </p:nvSpPr>
        <p:spPr>
          <a:xfrm>
            <a:off x="5184020" y="5649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904B17-2AC4-0D19-3D4C-B3793EAF38DA}"/>
              </a:ext>
            </a:extLst>
          </p:cNvPr>
          <p:cNvSpPr txBox="1"/>
          <p:nvPr/>
        </p:nvSpPr>
        <p:spPr>
          <a:xfrm>
            <a:off x="3378868" y="12965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140EBC-38F3-2889-F508-747045CA10D4}"/>
              </a:ext>
            </a:extLst>
          </p:cNvPr>
          <p:cNvSpPr txBox="1"/>
          <p:nvPr/>
        </p:nvSpPr>
        <p:spPr>
          <a:xfrm>
            <a:off x="4802383" y="57861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BFD54F-3E2A-1E00-566D-CE33BE0D2B9D}"/>
              </a:ext>
            </a:extLst>
          </p:cNvPr>
          <p:cNvSpPr txBox="1"/>
          <p:nvPr/>
        </p:nvSpPr>
        <p:spPr>
          <a:xfrm>
            <a:off x="8401355" y="5428076"/>
            <a:ext cx="25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Capability Analysis – v0.7</a:t>
            </a:r>
          </a:p>
        </p:txBody>
      </p:sp>
      <p:sp>
        <p:nvSpPr>
          <p:cNvPr id="46" name="&quot;Not Allowed&quot; Symbol 45">
            <a:extLst>
              <a:ext uri="{FF2B5EF4-FFF2-40B4-BE49-F238E27FC236}">
                <a16:creationId xmlns:a16="http://schemas.microsoft.com/office/drawing/2014/main" id="{9535FFED-863E-80D1-9757-232952167D87}"/>
              </a:ext>
            </a:extLst>
          </p:cNvPr>
          <p:cNvSpPr/>
          <p:nvPr/>
        </p:nvSpPr>
        <p:spPr>
          <a:xfrm>
            <a:off x="8532149" y="5793596"/>
            <a:ext cx="221064" cy="21101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CED7A3-9DDC-915D-55CD-FC6B2286D2E3}"/>
              </a:ext>
            </a:extLst>
          </p:cNvPr>
          <p:cNvSpPr txBox="1"/>
          <p:nvPr/>
        </p:nvSpPr>
        <p:spPr>
          <a:xfrm>
            <a:off x="8700905" y="5754751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Not supported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BF09D4-EC83-B54B-B113-EADA9C4691A5}"/>
              </a:ext>
            </a:extLst>
          </p:cNvPr>
          <p:cNvSpPr txBox="1"/>
          <p:nvPr/>
        </p:nvSpPr>
        <p:spPr>
          <a:xfrm>
            <a:off x="8452339" y="594105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5D6C89-BC7D-4D58-E4CE-2605A546CCBB}"/>
              </a:ext>
            </a:extLst>
          </p:cNvPr>
          <p:cNvSpPr txBox="1"/>
          <p:nvPr/>
        </p:nvSpPr>
        <p:spPr>
          <a:xfrm>
            <a:off x="8686198" y="5973751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Manual Operation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6ABF2A-B451-F437-5717-7F143701F34A}"/>
              </a:ext>
            </a:extLst>
          </p:cNvPr>
          <p:cNvSpPr txBox="1"/>
          <p:nvPr/>
        </p:nvSpPr>
        <p:spPr>
          <a:xfrm>
            <a:off x="8464923" y="61352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380395-42F3-58F0-A0DD-99491A6EEDB8}"/>
              </a:ext>
            </a:extLst>
          </p:cNvPr>
          <p:cNvSpPr txBox="1"/>
          <p:nvPr/>
        </p:nvSpPr>
        <p:spPr>
          <a:xfrm>
            <a:off x="8686198" y="6178916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Configuration File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1DEAAE-7C24-79C9-9244-8DBD49DC4990}"/>
              </a:ext>
            </a:extLst>
          </p:cNvPr>
          <p:cNvSpPr txBox="1"/>
          <p:nvPr/>
        </p:nvSpPr>
        <p:spPr>
          <a:xfrm>
            <a:off x="5064075" y="232742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4D18A7-0F0F-3938-ABCE-DB2F6E8C2EA6}"/>
              </a:ext>
            </a:extLst>
          </p:cNvPr>
          <p:cNvSpPr txBox="1"/>
          <p:nvPr/>
        </p:nvSpPr>
        <p:spPr>
          <a:xfrm>
            <a:off x="5425432" y="14146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AA7683-39E1-9750-9CDE-6A07877350E2}"/>
              </a:ext>
            </a:extLst>
          </p:cNvPr>
          <p:cNvSpPr txBox="1"/>
          <p:nvPr/>
        </p:nvSpPr>
        <p:spPr>
          <a:xfrm>
            <a:off x="7122435" y="15993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72EA3D-6785-5D74-621F-B3F8626A8631}"/>
              </a:ext>
            </a:extLst>
          </p:cNvPr>
          <p:cNvSpPr txBox="1"/>
          <p:nvPr/>
        </p:nvSpPr>
        <p:spPr>
          <a:xfrm>
            <a:off x="7847763" y="24669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01E2C6-12D2-F547-AA61-A89FB8563495}"/>
              </a:ext>
            </a:extLst>
          </p:cNvPr>
          <p:cNvSpPr txBox="1"/>
          <p:nvPr/>
        </p:nvSpPr>
        <p:spPr>
          <a:xfrm>
            <a:off x="8468815" y="63430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D8C563-D5CA-DC1C-797C-DBC20C1D56BA}"/>
              </a:ext>
            </a:extLst>
          </p:cNvPr>
          <p:cNvSpPr txBox="1"/>
          <p:nvPr/>
        </p:nvSpPr>
        <p:spPr>
          <a:xfrm>
            <a:off x="8686197" y="6384081"/>
            <a:ext cx="1988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err="1"/>
              <a:t>Klipper-dgus</a:t>
            </a:r>
            <a:r>
              <a:rPr lang="en-CA" sz="1100" dirty="0"/>
              <a:t> firmware function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FFB2D4-85AE-B893-5A77-7B5ADC296BC6}"/>
              </a:ext>
            </a:extLst>
          </p:cNvPr>
          <p:cNvSpPr txBox="1"/>
          <p:nvPr/>
        </p:nvSpPr>
        <p:spPr>
          <a:xfrm>
            <a:off x="10083199" y="5653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K?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F1E578-0215-8EB9-E17C-531E86226DE0}"/>
              </a:ext>
            </a:extLst>
          </p:cNvPr>
          <p:cNvSpPr txBox="1"/>
          <p:nvPr/>
        </p:nvSpPr>
        <p:spPr>
          <a:xfrm>
            <a:off x="10353740" y="5707648"/>
            <a:ext cx="1721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err="1"/>
              <a:t>Klipper</a:t>
            </a:r>
            <a:r>
              <a:rPr lang="en-CA" sz="1100" dirty="0"/>
              <a:t> firmware function?</a:t>
            </a:r>
          </a:p>
        </p:txBody>
      </p:sp>
      <p:sp>
        <p:nvSpPr>
          <p:cNvPr id="60" name="Callout: Line 59">
            <a:extLst>
              <a:ext uri="{FF2B5EF4-FFF2-40B4-BE49-F238E27FC236}">
                <a16:creationId xmlns:a16="http://schemas.microsoft.com/office/drawing/2014/main" id="{A84B26BB-FB79-6AC6-4FED-82CB4AA61953}"/>
              </a:ext>
            </a:extLst>
          </p:cNvPr>
          <p:cNvSpPr/>
          <p:nvPr/>
        </p:nvSpPr>
        <p:spPr>
          <a:xfrm>
            <a:off x="9976002" y="2903972"/>
            <a:ext cx="351692" cy="261257"/>
          </a:xfrm>
          <a:prstGeom prst="borderCallout1">
            <a:avLst>
              <a:gd name="adj1" fmla="val 46985"/>
              <a:gd name="adj2" fmla="val 82803"/>
              <a:gd name="adj3" fmla="val 18327"/>
              <a:gd name="adj4" fmla="val 24673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</a:p>
        </p:txBody>
      </p:sp>
      <p:sp>
        <p:nvSpPr>
          <p:cNvPr id="61" name="Callout: Line 60">
            <a:extLst>
              <a:ext uri="{FF2B5EF4-FFF2-40B4-BE49-F238E27FC236}">
                <a16:creationId xmlns:a16="http://schemas.microsoft.com/office/drawing/2014/main" id="{1C29B44C-2F74-E2D9-C819-68DDEEE2EE31}"/>
              </a:ext>
            </a:extLst>
          </p:cNvPr>
          <p:cNvSpPr/>
          <p:nvPr/>
        </p:nvSpPr>
        <p:spPr>
          <a:xfrm>
            <a:off x="5715896" y="6397073"/>
            <a:ext cx="351692" cy="261257"/>
          </a:xfrm>
          <a:prstGeom prst="borderCallout1">
            <a:avLst>
              <a:gd name="adj1" fmla="val 54940"/>
              <a:gd name="adj2" fmla="val 3030"/>
              <a:gd name="adj3" fmla="val 85941"/>
              <a:gd name="adj4" fmla="val -5167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</a:p>
        </p:txBody>
      </p:sp>
      <p:sp>
        <p:nvSpPr>
          <p:cNvPr id="62" name="Callout: Line 61">
            <a:extLst>
              <a:ext uri="{FF2B5EF4-FFF2-40B4-BE49-F238E27FC236}">
                <a16:creationId xmlns:a16="http://schemas.microsoft.com/office/drawing/2014/main" id="{2171FFA5-CAC6-37E1-22EB-FA2510B507B1}"/>
              </a:ext>
            </a:extLst>
          </p:cNvPr>
          <p:cNvSpPr/>
          <p:nvPr/>
        </p:nvSpPr>
        <p:spPr>
          <a:xfrm>
            <a:off x="1746094" y="5577019"/>
            <a:ext cx="425605" cy="261257"/>
          </a:xfrm>
          <a:prstGeom prst="borderCallout1">
            <a:avLst>
              <a:gd name="adj1" fmla="val 54940"/>
              <a:gd name="adj2" fmla="val 3030"/>
              <a:gd name="adj3" fmla="val -275991"/>
              <a:gd name="adj4" fmla="val -773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</a:p>
        </p:txBody>
      </p:sp>
      <p:sp>
        <p:nvSpPr>
          <p:cNvPr id="63" name="Callout: Line 62">
            <a:extLst>
              <a:ext uri="{FF2B5EF4-FFF2-40B4-BE49-F238E27FC236}">
                <a16:creationId xmlns:a16="http://schemas.microsoft.com/office/drawing/2014/main" id="{CE852ED8-342A-3D6F-00FC-E19FF00E9CFF}"/>
              </a:ext>
            </a:extLst>
          </p:cNvPr>
          <p:cNvSpPr/>
          <p:nvPr/>
        </p:nvSpPr>
        <p:spPr>
          <a:xfrm>
            <a:off x="9917625" y="2558172"/>
            <a:ext cx="425605" cy="261257"/>
          </a:xfrm>
          <a:prstGeom prst="borderCallout1">
            <a:avLst>
              <a:gd name="adj1" fmla="val 74826"/>
              <a:gd name="adj2" fmla="val 93364"/>
              <a:gd name="adj3" fmla="val 81964"/>
              <a:gd name="adj4" fmla="val 24617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</a:p>
        </p:txBody>
      </p:sp>
      <p:sp>
        <p:nvSpPr>
          <p:cNvPr id="64" name="Callout: Line 63">
            <a:extLst>
              <a:ext uri="{FF2B5EF4-FFF2-40B4-BE49-F238E27FC236}">
                <a16:creationId xmlns:a16="http://schemas.microsoft.com/office/drawing/2014/main" id="{7898FB86-449D-D8D5-9D7C-086E0FA1E78C}"/>
              </a:ext>
            </a:extLst>
          </p:cNvPr>
          <p:cNvSpPr/>
          <p:nvPr/>
        </p:nvSpPr>
        <p:spPr>
          <a:xfrm>
            <a:off x="10027306" y="655983"/>
            <a:ext cx="425605" cy="261257"/>
          </a:xfrm>
          <a:prstGeom prst="borderCallout1">
            <a:avLst>
              <a:gd name="adj1" fmla="val 43008"/>
              <a:gd name="adj2" fmla="val 98246"/>
              <a:gd name="adj3" fmla="val 38213"/>
              <a:gd name="adj4" fmla="val 20711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4CDFB9-1069-25F9-BE1D-8034AF31737E}"/>
              </a:ext>
            </a:extLst>
          </p:cNvPr>
          <p:cNvSpPr txBox="1"/>
          <p:nvPr/>
        </p:nvSpPr>
        <p:spPr>
          <a:xfrm>
            <a:off x="1545471" y="5796909"/>
            <a:ext cx="10003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Monitor Nozzle Temp (vs Target)</a:t>
            </a:r>
          </a:p>
        </p:txBody>
      </p:sp>
    </p:spTree>
    <p:extLst>
      <p:ext uri="{BB962C8B-B14F-4D97-AF65-F5344CB8AC3E}">
        <p14:creationId xmlns:p14="http://schemas.microsoft.com/office/powerpoint/2010/main" val="144942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DBF5-73EE-B732-B231-3FB3A656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Proposed </a:t>
            </a:r>
            <a:r>
              <a:rPr lang="en-CA" dirty="0" err="1"/>
              <a:t>Klipper-dgus</a:t>
            </a:r>
            <a:r>
              <a:rPr lang="en-CA" dirty="0"/>
              <a:t> changes, based on Capability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DCE4F8-4200-30B2-2407-3166B599D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009294"/>
              </p:ext>
            </p:extLst>
          </p:nvPr>
        </p:nvGraphicFramePr>
        <p:xfrm>
          <a:off x="838200" y="1825625"/>
          <a:ext cx="10515597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064">
                  <a:extLst>
                    <a:ext uri="{9D8B030D-6E8A-4147-A177-3AD203B41FA5}">
                      <a16:colId xmlns:a16="http://schemas.microsoft.com/office/drawing/2014/main" val="2602755268"/>
                    </a:ext>
                  </a:extLst>
                </a:gridCol>
                <a:gridCol w="3709554">
                  <a:extLst>
                    <a:ext uri="{9D8B030D-6E8A-4147-A177-3AD203B41FA5}">
                      <a16:colId xmlns:a16="http://schemas.microsoft.com/office/drawing/2014/main" val="1492638493"/>
                    </a:ext>
                  </a:extLst>
                </a:gridCol>
                <a:gridCol w="4287979">
                  <a:extLst>
                    <a:ext uri="{9D8B030D-6E8A-4147-A177-3AD203B41FA5}">
                      <a16:colId xmlns:a16="http://schemas.microsoft.com/office/drawing/2014/main" val="2434840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Capability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Issue(s)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Option(s)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43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Disable Motors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 control 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Add button to Homing Page – Send </a:t>
                      </a:r>
                      <a:r>
                        <a:rPr lang="en-CA" dirty="0" err="1"/>
                        <a:t>Klipper</a:t>
                      </a:r>
                      <a:r>
                        <a:rPr lang="en-CA" dirty="0"/>
                        <a:t> GCODE M84 XYZE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Optionally, allow a selective disabling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Pre-Define Temperature settings (PLA, PETG,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 control 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Add a “Configure </a:t>
                      </a:r>
                      <a:r>
                        <a:rPr lang="en-CA" dirty="0" err="1"/>
                        <a:t>PreSets</a:t>
                      </a:r>
                      <a:r>
                        <a:rPr lang="en-CA" dirty="0"/>
                        <a:t>” menu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Add Control(s) to set target values based on </a:t>
                      </a:r>
                      <a:r>
                        <a:rPr lang="en-CA" dirty="0" err="1"/>
                        <a:t>preset</a:t>
                      </a:r>
                      <a:r>
                        <a:rPr lang="en-CA" dirty="0"/>
                        <a:t> values stored in DWIN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1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Define Posn1, Posn2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Currently only  available by editing macro config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Add ability to override the X, Y, Z values on a new Configure </a:t>
                      </a:r>
                      <a:r>
                        <a:rPr lang="en-CA" dirty="0" err="1"/>
                        <a:t>PreSets</a:t>
                      </a:r>
                      <a:r>
                        <a:rPr lang="en-CA" dirty="0"/>
                        <a:t>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6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Calibrate Z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 controls provided for using the </a:t>
                      </a:r>
                      <a:r>
                        <a:rPr lang="en-CA" dirty="0" err="1"/>
                        <a:t>Klipper</a:t>
                      </a:r>
                      <a:r>
                        <a:rPr lang="en-CA" dirty="0"/>
                        <a:t> Probe Calibrate functionality.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Add a new Calibrate menu or include in  proposed Configure </a:t>
                      </a:r>
                      <a:r>
                        <a:rPr lang="en-CA" dirty="0" err="1"/>
                        <a:t>PreSets</a:t>
                      </a:r>
                      <a:r>
                        <a:rPr lang="en-CA" dirty="0"/>
                        <a:t> menu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Add buttons to issue the </a:t>
                      </a:r>
                      <a:r>
                        <a:rPr lang="en-CA" dirty="0" err="1"/>
                        <a:t>Klipper</a:t>
                      </a:r>
                      <a:r>
                        <a:rPr lang="en-CA" dirty="0"/>
                        <a:t> commands Activate Probe Calibrate and </a:t>
                      </a:r>
                      <a:r>
                        <a:rPr lang="en-CA" dirty="0" err="1"/>
                        <a:t>TestZ</a:t>
                      </a:r>
                      <a:r>
                        <a:rPr lang="en-CA" dirty="0"/>
                        <a:t>, Accept, Abort, &amp; </a:t>
                      </a:r>
                      <a:r>
                        <a:rPr lang="en-CA" dirty="0" err="1"/>
                        <a:t>TestZ</a:t>
                      </a:r>
                      <a:r>
                        <a:rPr lang="en-CA" dirty="0"/>
                        <a:t> Amount.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2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31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DBF5-73EE-B732-B231-3FB3A656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Proposed </a:t>
            </a:r>
            <a:r>
              <a:rPr lang="en-CA" dirty="0" err="1"/>
              <a:t>Klipper-dgus</a:t>
            </a:r>
            <a:r>
              <a:rPr lang="en-CA" dirty="0"/>
              <a:t> changes, based on Capability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DCE4F8-4200-30B2-2407-3166B599D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267750"/>
              </p:ext>
            </p:extLst>
          </p:nvPr>
        </p:nvGraphicFramePr>
        <p:xfrm>
          <a:off x="838200" y="1825625"/>
          <a:ext cx="10515597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064">
                  <a:extLst>
                    <a:ext uri="{9D8B030D-6E8A-4147-A177-3AD203B41FA5}">
                      <a16:colId xmlns:a16="http://schemas.microsoft.com/office/drawing/2014/main" val="2602755268"/>
                    </a:ext>
                  </a:extLst>
                </a:gridCol>
                <a:gridCol w="3709554">
                  <a:extLst>
                    <a:ext uri="{9D8B030D-6E8A-4147-A177-3AD203B41FA5}">
                      <a16:colId xmlns:a16="http://schemas.microsoft.com/office/drawing/2014/main" val="1492638493"/>
                    </a:ext>
                  </a:extLst>
                </a:gridCol>
                <a:gridCol w="4287979">
                  <a:extLst>
                    <a:ext uri="{9D8B030D-6E8A-4147-A177-3AD203B41FA5}">
                      <a16:colId xmlns:a16="http://schemas.microsoft.com/office/drawing/2014/main" val="2434840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Capability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Issue(s)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Option(s)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43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MACROS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 option for running user-defined macro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Enumerate available macros and enable user to run them from a new Macros screen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Maybe able to exploit a </a:t>
                      </a:r>
                      <a:r>
                        <a:rPr lang="en-CA" dirty="0" err="1"/>
                        <a:t>Klipper</a:t>
                      </a:r>
                      <a:r>
                        <a:rPr lang="en-CA" dirty="0"/>
                        <a:t> object?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Would allow user to extend some capabilities without Python or </a:t>
                      </a:r>
                      <a:r>
                        <a:rPr lang="en-CA" dirty="0" err="1"/>
                        <a:t>DGUSTool</a:t>
                      </a:r>
                      <a:r>
                        <a:rPr lang="en-CA" dirty="0"/>
                        <a:t> skills, like </a:t>
                      </a:r>
                      <a:r>
                        <a:rPr lang="en-CA"/>
                        <a:t>RUN ABL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 support for Console display or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May be able to display a “Read-Only” console from a </a:t>
                      </a:r>
                      <a:r>
                        <a:rPr lang="en-CA" dirty="0" err="1"/>
                        <a:t>Klipper</a:t>
                      </a:r>
                      <a:r>
                        <a:rPr lang="en-CA" dirty="0"/>
                        <a:t> object?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Imagine rather complex to support inputs?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1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6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2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46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316</Words>
  <Application>Microsoft Office PowerPoint</Application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Use-Case-Based UI Design</vt:lpstr>
      <vt:lpstr>PowerPoint Presentation</vt:lpstr>
      <vt:lpstr>Proposed Klipper-dgus changes, based on Capability Analysis</vt:lpstr>
      <vt:lpstr>Proposed Klipper-dgus changes, based on Capability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Use-Case-Based UI Design</dc:title>
  <dc:creator>Stephen Jones</dc:creator>
  <cp:lastModifiedBy>Stephen Jones</cp:lastModifiedBy>
  <cp:revision>2</cp:revision>
  <dcterms:created xsi:type="dcterms:W3CDTF">2022-11-24T16:59:33Z</dcterms:created>
  <dcterms:modified xsi:type="dcterms:W3CDTF">2022-11-24T17:26:40Z</dcterms:modified>
</cp:coreProperties>
</file>