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24"/>
  </p:notesMasterIdLst>
  <p:handoutMasterIdLst>
    <p:handoutMasterId r:id="rId25"/>
  </p:handoutMasterIdLst>
  <p:sldIdLst>
    <p:sldId id="605" r:id="rId3"/>
    <p:sldId id="611" r:id="rId4"/>
    <p:sldId id="618" r:id="rId5"/>
    <p:sldId id="612" r:id="rId6"/>
    <p:sldId id="626" r:id="rId7"/>
    <p:sldId id="617" r:id="rId8"/>
    <p:sldId id="615" r:id="rId9"/>
    <p:sldId id="619" r:id="rId10"/>
    <p:sldId id="621" r:id="rId11"/>
    <p:sldId id="628" r:id="rId12"/>
    <p:sldId id="629" r:id="rId13"/>
    <p:sldId id="627" r:id="rId14"/>
    <p:sldId id="631" r:id="rId15"/>
    <p:sldId id="630" r:id="rId16"/>
    <p:sldId id="613" r:id="rId17"/>
    <p:sldId id="614" r:id="rId18"/>
    <p:sldId id="620" r:id="rId19"/>
    <p:sldId id="622" r:id="rId20"/>
    <p:sldId id="623" r:id="rId21"/>
    <p:sldId id="624" r:id="rId22"/>
    <p:sldId id="625" r:id="rId23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B48"/>
    <a:srgbClr val="C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792" autoAdjust="0"/>
  </p:normalViewPr>
  <p:slideViewPr>
    <p:cSldViewPr snapToGrid="0" snapToObjects="1">
      <p:cViewPr varScale="1">
        <p:scale>
          <a:sx n="93" d="100"/>
          <a:sy n="93" d="100"/>
        </p:scale>
        <p:origin x="16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4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1E86A71D-AB58-428A-8C9D-05D456B01ED9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6"/>
            <a:ext cx="3043238" cy="46513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6"/>
            <a:ext cx="3043238" cy="46513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DD3398B2-148A-47B0-BF7C-249C52EC60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BF5D282F-DEC4-40AF-9C9F-C010C3565B4E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6"/>
            <a:ext cx="3043238" cy="46513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6"/>
            <a:ext cx="3043238" cy="46513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1C6F8E75-0316-4789-A3AC-2313E323D9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8E75-0316-4789-A3AC-2313E323D9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3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56371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rgbClr val="162B4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047857"/>
            <a:ext cx="3676219" cy="0"/>
          </a:xfrm>
          <a:prstGeom prst="line">
            <a:avLst/>
          </a:prstGeom>
          <a:noFill/>
          <a:ln w="1143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Title Placeholder 21"/>
          <p:cNvSpPr txBox="1">
            <a:spLocks/>
          </p:cNvSpPr>
          <p:nvPr userDrawn="1"/>
        </p:nvSpPr>
        <p:spPr>
          <a:xfrm>
            <a:off x="0" y="468083"/>
            <a:ext cx="91440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rgbClr val="162B4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0" dirty="0"/>
              <a:t>The University of Mississippi</a:t>
            </a:r>
          </a:p>
        </p:txBody>
      </p:sp>
      <p:pic>
        <p:nvPicPr>
          <p:cNvPr id="12" name="Picture 11" descr="Crest_T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84" y="1404195"/>
            <a:ext cx="1163463" cy="1415205"/>
          </a:xfrm>
          <a:prstGeom prst="rect">
            <a:avLst/>
          </a:prstGeom>
        </p:spPr>
      </p:pic>
      <p:sp>
        <p:nvSpPr>
          <p:cNvPr id="13" name="Straight Connector 12"/>
          <p:cNvSpPr>
            <a:spLocks noChangeShapeType="1"/>
          </p:cNvSpPr>
          <p:nvPr userDrawn="1"/>
        </p:nvSpPr>
        <p:spPr bwMode="auto">
          <a:xfrm>
            <a:off x="5309597" y="2047857"/>
            <a:ext cx="3675908" cy="0"/>
          </a:xfrm>
          <a:prstGeom prst="line">
            <a:avLst/>
          </a:prstGeom>
          <a:noFill/>
          <a:ln w="1143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2058357"/>
            <a:ext cx="8503920" cy="4434843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3988" y="98425"/>
            <a:ext cx="8834437" cy="98583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 b="1" i="0" baseline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idx="1"/>
          </p:nvPr>
        </p:nvSpPr>
        <p:spPr>
          <a:xfrm>
            <a:off x="301752" y="1637684"/>
            <a:ext cx="8534400" cy="457722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1752" y="443632"/>
            <a:ext cx="8534273" cy="90399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 b="1" i="0" baseline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8" name="Picture 7" descr="OleMissScript_186-276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04" y="6330957"/>
            <a:ext cx="1170848" cy="3773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01752" y="6609451"/>
            <a:ext cx="7299042" cy="0"/>
          </a:xfrm>
          <a:prstGeom prst="line">
            <a:avLst/>
          </a:prstGeom>
          <a:ln>
            <a:solidFill>
              <a:srgbClr val="162B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19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idx="1"/>
          </p:nvPr>
        </p:nvSpPr>
        <p:spPr>
          <a:xfrm>
            <a:off x="301752" y="1637684"/>
            <a:ext cx="8534400" cy="457722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1752" y="443632"/>
            <a:ext cx="8534273" cy="90399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 b="1" i="0" baseline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1752" y="6609451"/>
            <a:ext cx="6860659" cy="0"/>
          </a:xfrm>
          <a:prstGeom prst="line">
            <a:avLst/>
          </a:prstGeom>
          <a:ln>
            <a:solidFill>
              <a:srgbClr val="162B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CrestUM-Horizontal_186_2767-TM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28" y="6324600"/>
            <a:ext cx="1596324" cy="3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8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91650"/>
            <a:ext cx="8833104" cy="660629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5029200" y="1479897"/>
            <a:ext cx="393106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964927"/>
            <a:ext cx="8534400" cy="448601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pic>
        <p:nvPicPr>
          <p:cNvPr id="3" name="Picture 2" descr="Crest_TM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36" y="1068223"/>
            <a:ext cx="737195" cy="896704"/>
          </a:xfrm>
          <a:prstGeom prst="rect">
            <a:avLst/>
          </a:prstGeom>
        </p:spPr>
      </p:pic>
      <p:sp>
        <p:nvSpPr>
          <p:cNvPr id="11" name="Straight Connector 10"/>
          <p:cNvSpPr>
            <a:spLocks noChangeShapeType="1"/>
          </p:cNvSpPr>
          <p:nvPr userDrawn="1"/>
        </p:nvSpPr>
        <p:spPr bwMode="auto">
          <a:xfrm>
            <a:off x="152400" y="1479897"/>
            <a:ext cx="393106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latinLnBrk="0" hangingPunct="1">
        <a:spcBef>
          <a:spcPct val="0"/>
        </a:spcBef>
        <a:buNone/>
        <a:defRPr kumimoji="0" sz="4000" b="1" i="0" kern="1200" baseline="0">
          <a:solidFill>
            <a:srgbClr val="162B48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rgbClr val="162B48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rgbClr val="162B48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rgbClr val="162B48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rgbClr val="162B48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rgbClr val="162B48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DBED-3FA6-6D45-B68F-E362174CF83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F7B7-8D9A-6B47-B68F-3480DAF5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uring.cs.olemiss.edu/~dcrydeen/thesis/index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112413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Sentiment of the Union</a:t>
            </a:r>
          </a:p>
          <a:p>
            <a:endParaRPr lang="en-US" dirty="0"/>
          </a:p>
          <a:p>
            <a:r>
              <a:rPr lang="en-US" i="1" dirty="0"/>
              <a:t>Analyzing Tone in presidential state of the union addresses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89FCA965-74C1-4449-B157-F64A3C56B5B2}"/>
              </a:ext>
            </a:extLst>
          </p:cNvPr>
          <p:cNvSpPr txBox="1">
            <a:spLocks/>
          </p:cNvSpPr>
          <p:nvPr/>
        </p:nvSpPr>
        <p:spPr>
          <a:xfrm>
            <a:off x="1371600" y="5186985"/>
            <a:ext cx="6400800" cy="11494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rgbClr val="162B48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rgbClr val="162B48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rgbClr val="162B48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rgbClr val="162B48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rgbClr val="162B48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Honors College Thesis Defense</a:t>
            </a:r>
          </a:p>
          <a:p>
            <a:pPr defTabSz="914400"/>
            <a:endParaRPr lang="en-US" dirty="0"/>
          </a:p>
          <a:p>
            <a:pPr defTabSz="914400"/>
            <a:r>
              <a:rPr lang="en-US" dirty="0"/>
              <a:t>Chase Rydeen</a:t>
            </a:r>
          </a:p>
        </p:txBody>
      </p:sp>
    </p:spTree>
    <p:extLst>
      <p:ext uri="{BB962C8B-B14F-4D97-AF65-F5344CB8AC3E}">
        <p14:creationId xmlns:p14="http://schemas.microsoft.com/office/powerpoint/2010/main" val="185523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CD5C81-8A68-8246-A0D9-9CB1022C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Downward Trend in Tone</a:t>
            </a:r>
          </a:p>
          <a:p>
            <a:r>
              <a:rPr lang="en-US" dirty="0"/>
              <a:t>Negative Tone during Crises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791A-FE46-8D48-B162-3C39D96A5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Major Findings</a:t>
            </a:r>
          </a:p>
        </p:txBody>
      </p:sp>
    </p:spTree>
    <p:extLst>
      <p:ext uri="{BB962C8B-B14F-4D97-AF65-F5344CB8AC3E}">
        <p14:creationId xmlns:p14="http://schemas.microsoft.com/office/powerpoint/2010/main" val="154876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B46113-4403-0144-9266-6E49C341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Standard Lexicon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Neural Network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Leave-one-out Cross-validation</a:t>
            </a:r>
          </a:p>
          <a:p>
            <a:pPr lvl="1"/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7F5-C069-7449-9344-6845872B1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Party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CD519-B609-9E40-A941-590AABB9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9" y="4958773"/>
            <a:ext cx="8062417" cy="9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7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C67D5B-1C7C-6244-BCBF-23F62E15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Classification and Vector Creation</a:t>
            </a:r>
          </a:p>
          <a:p>
            <a:pPr lvl="1"/>
            <a:r>
              <a:rPr lang="en-US" dirty="0"/>
              <a:t>Crime, Economy, Education, Energy, Environment, Family, Foreign Affairs, Government, Jobs, Religion, Terrorism, War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00BB-BBF8-3745-A5F2-D1C9F836D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Sentiment Analysis 2.0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BBCF0-9B5E-5C47-A605-CB94BCBB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52" y="3746187"/>
            <a:ext cx="6704671" cy="23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6503B-DB2D-9449-B6A0-D28776095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575" y="1805781"/>
            <a:ext cx="4762500" cy="42418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048C8-D3B7-5E44-98D9-BD83CB43F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Vector Creation</a:t>
            </a:r>
          </a:p>
        </p:txBody>
      </p:sp>
    </p:spTree>
    <p:extLst>
      <p:ext uri="{BB962C8B-B14F-4D97-AF65-F5344CB8AC3E}">
        <p14:creationId xmlns:p14="http://schemas.microsoft.com/office/powerpoint/2010/main" val="171532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7EFE92-FA7C-A047-AB44-D4FB17237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25" y="1763260"/>
            <a:ext cx="8534400" cy="98379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B525-DDF7-F140-9343-DDED2DE1D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 2.0</a:t>
            </a:r>
          </a:p>
        </p:txBody>
      </p:sp>
    </p:spTree>
    <p:extLst>
      <p:ext uri="{BB962C8B-B14F-4D97-AF65-F5344CB8AC3E}">
        <p14:creationId xmlns:p14="http://schemas.microsoft.com/office/powerpoint/2010/main" val="162795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E6EEB1-D09B-034D-AA7E-DA2E4149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Classification stayed consistent across neural network, decreased on Naïve Bayes</a:t>
            </a:r>
          </a:p>
          <a:p>
            <a:r>
              <a:rPr lang="en-US" dirty="0"/>
              <a:t>Further improvements could be made by refinement of lexicons and sentiment analysis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F805-4E49-0C49-89DE-D57E4653F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Major Findings 2.0</a:t>
            </a:r>
          </a:p>
        </p:txBody>
      </p:sp>
    </p:spTree>
    <p:extLst>
      <p:ext uri="{BB962C8B-B14F-4D97-AF65-F5344CB8AC3E}">
        <p14:creationId xmlns:p14="http://schemas.microsoft.com/office/powerpoint/2010/main" val="48828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1BC80A-4C2A-B445-9A12-78EF3427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  <a:p>
            <a:r>
              <a:rPr lang="en-US" dirty="0"/>
              <a:t>Phrases</a:t>
            </a:r>
          </a:p>
          <a:p>
            <a:r>
              <a:rPr lang="en-US" dirty="0"/>
              <a:t>Size of Dataset</a:t>
            </a:r>
          </a:p>
          <a:p>
            <a:r>
              <a:rPr lang="en-US" dirty="0"/>
              <a:t>Changes in Length of SOTU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427B0-E1E8-1043-B794-43072B5612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</p:spTree>
    <p:extLst>
      <p:ext uri="{BB962C8B-B14F-4D97-AF65-F5344CB8AC3E}">
        <p14:creationId xmlns:p14="http://schemas.microsoft.com/office/powerpoint/2010/main" val="179400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68E96E-A23B-3C45-A340-C8AAC909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 Overall Lexicon and Topic Category Lexicons</a:t>
            </a:r>
          </a:p>
          <a:p>
            <a:r>
              <a:rPr lang="en-US" dirty="0"/>
              <a:t>Utilize more Speech Data</a:t>
            </a:r>
          </a:p>
          <a:p>
            <a:r>
              <a:rPr lang="en-US" dirty="0"/>
              <a:t>More advanced N-grams for phrase handling</a:t>
            </a:r>
          </a:p>
          <a:p>
            <a:r>
              <a:rPr lang="en-US" dirty="0"/>
              <a:t>Add additional Visualizations</a:t>
            </a:r>
          </a:p>
          <a:p>
            <a:r>
              <a:rPr lang="en-US" dirty="0"/>
              <a:t>House and Senate Majorities, and Bills and Laws Passed versus President’s Tone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1166D-255B-8F43-B11D-332985BCE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1682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A2FD-7DCB-8E45-9C73-B6637D755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BC971C-37D1-2042-84DF-8A274195FB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38735" y="3681096"/>
            <a:ext cx="3664941" cy="890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/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053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6FD73-6865-BB44-8C19-36FE0DBD7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530" y="1638300"/>
            <a:ext cx="4490589" cy="457676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5BCE-1A3E-1D43-919A-631BAEA51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Sentiment Analysis Algorithm</a:t>
            </a:r>
          </a:p>
        </p:txBody>
      </p:sp>
    </p:spTree>
    <p:extLst>
      <p:ext uri="{BB962C8B-B14F-4D97-AF65-F5344CB8AC3E}">
        <p14:creationId xmlns:p14="http://schemas.microsoft.com/office/powerpoint/2010/main" val="133642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Data and Natural Language Processing</a:t>
            </a:r>
          </a:p>
          <a:p>
            <a:r>
              <a:rPr lang="en-US" dirty="0"/>
              <a:t>Publicly available and consistent text data in Presidential State of the Union Addresses</a:t>
            </a:r>
          </a:p>
          <a:p>
            <a:r>
              <a:rPr lang="en-US" dirty="0"/>
              <a:t>Predict Presidential party, potentially hone a Political Party Predictor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20614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9478C-1C9D-8846-A978-E7F32E628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275" y="2605881"/>
            <a:ext cx="5753100" cy="26416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1DF8D-EAD2-5847-95F9-313F370C6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Normalization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19482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99CCF-F0E4-D149-8200-7C00CA94AB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69BB2CD-13CC-6F41-A5A6-53EA73743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650" y="1638300"/>
            <a:ext cx="6102350" cy="4576763"/>
          </a:xfrm>
        </p:spPr>
      </p:pic>
    </p:spTree>
    <p:extLst>
      <p:ext uri="{BB962C8B-B14F-4D97-AF65-F5344CB8AC3E}">
        <p14:creationId xmlns:p14="http://schemas.microsoft.com/office/powerpoint/2010/main" val="403660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3D733C-80D7-B644-AE8F-8089585D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943D0-0B58-E740-92F3-B0C545BC4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Major Areas of Research</a:t>
            </a:r>
          </a:p>
        </p:txBody>
      </p:sp>
    </p:spTree>
    <p:extLst>
      <p:ext uri="{BB962C8B-B14F-4D97-AF65-F5344CB8AC3E}">
        <p14:creationId xmlns:p14="http://schemas.microsoft.com/office/powerpoint/2010/main" val="259231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BECA95-0E26-0646-BCD7-30442556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NLTK</a:t>
            </a:r>
          </a:p>
          <a:p>
            <a:r>
              <a:rPr lang="en-US" dirty="0"/>
              <a:t>D3.js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1E2A4-5602-5346-BB3B-0893A3241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6781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27A474-6CA9-6A4B-8F67-BB704A92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Statistical Summary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0D9C-AC33-9345-A99E-BB060275C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8F51E-FF4A-9D46-BB19-D17CE1B9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38" y="3348447"/>
            <a:ext cx="7912100" cy="115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193C6-BD9F-0442-882F-32CC4277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8" y="4927729"/>
            <a:ext cx="7899400" cy="86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0CD455-6A1C-444C-9B87-BCC08C2B8261}"/>
              </a:ext>
            </a:extLst>
          </p:cNvPr>
          <p:cNvSpPr txBox="1"/>
          <p:nvPr/>
        </p:nvSpPr>
        <p:spPr>
          <a:xfrm>
            <a:off x="4423415" y="4427398"/>
            <a:ext cx="2909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99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DB6C4C-14C3-8546-BD85-8734B259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Lexicons</a:t>
            </a:r>
          </a:p>
          <a:p>
            <a:pPr lvl="1"/>
            <a:r>
              <a:rPr lang="en-US" dirty="0"/>
              <a:t>Range -1 to 1</a:t>
            </a:r>
          </a:p>
          <a:p>
            <a:pPr lvl="1"/>
            <a:r>
              <a:rPr lang="en-US" dirty="0"/>
              <a:t>Stemming</a:t>
            </a:r>
          </a:p>
          <a:p>
            <a:pPr lvl="1"/>
            <a:r>
              <a:rPr lang="en-US" dirty="0"/>
              <a:t>Modifiers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4BFB9-24B0-5F4D-BD04-FE4516D72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39D63-4260-FF45-A1B3-073717FC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445" y="1637684"/>
            <a:ext cx="22098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5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4188E-7CFA-474D-8C70-700C8135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Plot (average sentiment - 0.142)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A877-F46D-8949-AB4D-35BE9E19F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A3660-1D0C-3F47-9A91-0ADE208D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42" y="2288082"/>
            <a:ext cx="6677891" cy="39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7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4188E-7CFA-474D-8C70-700C8135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A877-F46D-8949-AB4D-35BE9E19F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6F07E-8418-4541-9C4C-74320C0E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44" y="2388465"/>
            <a:ext cx="6774287" cy="3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7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B9DA66-58EB-9249-8352-306775CE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https://turing.cs.olemiss.edu/~dcrydeen/thesis/index.html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A2CB-F142-944F-B6B9-89EBA9617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19269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162B48"/>
      </a:dk1>
      <a:lt1>
        <a:sysClr val="window" lastClr="FFFFFF"/>
      </a:lt1>
      <a:dk2>
        <a:srgbClr val="162B48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7343</TotalTime>
  <Words>264</Words>
  <Application>Microsoft Macintosh PowerPoint</Application>
  <PresentationFormat>On-screen Show (4:3)</PresentationFormat>
  <Paragraphs>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Georgia</vt:lpstr>
      <vt:lpstr>Wingdings</vt:lpstr>
      <vt:lpstr>Wingdings 2</vt:lpstr>
      <vt:lpstr>Civic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Rydeen</dc:creator>
  <cp:lastModifiedBy>Chase Rydeen</cp:lastModifiedBy>
  <cp:revision>31</cp:revision>
  <cp:lastPrinted>2014-02-26T19:08:06Z</cp:lastPrinted>
  <dcterms:created xsi:type="dcterms:W3CDTF">2018-04-10T19:13:13Z</dcterms:created>
  <dcterms:modified xsi:type="dcterms:W3CDTF">2018-04-15T22:20:04Z</dcterms:modified>
</cp:coreProperties>
</file>