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77" r:id="rId2"/>
    <p:sldId id="478" r:id="rId3"/>
    <p:sldId id="479" r:id="rId4"/>
    <p:sldId id="483" r:id="rId5"/>
    <p:sldId id="484" r:id="rId6"/>
    <p:sldId id="489" r:id="rId7"/>
    <p:sldId id="490" r:id="rId8"/>
    <p:sldId id="492" r:id="rId9"/>
    <p:sldId id="493" r:id="rId10"/>
    <p:sldId id="512" r:id="rId11"/>
    <p:sldId id="651" r:id="rId12"/>
    <p:sldId id="647" r:id="rId13"/>
    <p:sldId id="600" r:id="rId14"/>
    <p:sldId id="603" r:id="rId15"/>
    <p:sldId id="610" r:id="rId16"/>
    <p:sldId id="649" r:id="rId17"/>
    <p:sldId id="622" r:id="rId18"/>
    <p:sldId id="636" r:id="rId19"/>
    <p:sldId id="637" r:id="rId20"/>
    <p:sldId id="641" r:id="rId21"/>
    <p:sldId id="642" r:id="rId22"/>
    <p:sldId id="648" r:id="rId23"/>
    <p:sldId id="643" r:id="rId24"/>
    <p:sldId id="644" r:id="rId25"/>
    <p:sldId id="64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00CC-88CC-41E8-8DD9-44CCE3A1C519}"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B23C9-6B92-4071-A842-65082A40E9CD}" type="slidenum">
              <a:rPr lang="zh-CN" altLang="en-US" smtClean="0"/>
              <a:t>‹#›</a:t>
            </a:fld>
            <a:endParaRPr lang="zh-CN" altLang="en-US"/>
          </a:p>
        </p:txBody>
      </p:sp>
    </p:spTree>
    <p:extLst>
      <p:ext uri="{BB962C8B-B14F-4D97-AF65-F5344CB8AC3E}">
        <p14:creationId xmlns:p14="http://schemas.microsoft.com/office/powerpoint/2010/main" val="78670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1D890A46-2F1A-4CA2-A4D3-39973A99CE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73C34B5-8674-4CC7-84D7-10657D55EB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rPr>
              <a:t>索引表是按</a:t>
            </a:r>
            <a:r>
              <a:rPr lang="zh-CN" altLang="en-US">
                <a:latin typeface="Arial" panose="020B0604020202020204" pitchFamily="34" charset="0"/>
              </a:rPr>
              <a:t>块内最大关键码</a:t>
            </a:r>
            <a:r>
              <a:rPr lang="zh-CN" altLang="en-US">
                <a:latin typeface="宋体" panose="02010600030101010101" pitchFamily="2" charset="-122"/>
              </a:rPr>
              <a:t>有序的，且长度也不大，可以二分检索，也可以顺序检索</a:t>
            </a:r>
          </a:p>
          <a:p>
            <a:pPr algn="just" eaLnBrk="1" hangingPunct="1"/>
            <a:endParaRPr lang="zh-CN" altLang="en-US">
              <a:latin typeface="宋体" panose="02010600030101010101" pitchFamily="2" charset="-122"/>
            </a:endParaRPr>
          </a:p>
          <a:p>
            <a:pPr algn="just" eaLnBrk="1" hangingPunct="1"/>
            <a:r>
              <a:rPr lang="zh-CN" altLang="en-US">
                <a:latin typeface="宋体" panose="02010600030101010101" pitchFamily="2" charset="-122"/>
              </a:rPr>
              <a:t>各子表内各个记录不是按记录关键码有序，只能顺序检索</a:t>
            </a:r>
          </a:p>
          <a:p>
            <a:pPr eaLnBrk="1" hangingPunct="1"/>
            <a:endParaRPr lang="zh-CN" altLang="en-US">
              <a:latin typeface="Arial" panose="020B0604020202020204" pitchFamily="34" charset="0"/>
            </a:endParaRPr>
          </a:p>
        </p:txBody>
      </p:sp>
      <p:sp>
        <p:nvSpPr>
          <p:cNvPr id="28676" name="灯片编号占位符 3">
            <a:extLst>
              <a:ext uri="{FF2B5EF4-FFF2-40B4-BE49-F238E27FC236}">
                <a16:creationId xmlns:a16="http://schemas.microsoft.com/office/drawing/2014/main" id="{39A543F0-BCEE-4C9A-B127-5AAE11D59369}"/>
              </a:ext>
            </a:extLst>
          </p:cNvPr>
          <p:cNvSpPr txBox="1">
            <a:spLocks noGrp="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F564D5-5359-422F-8F38-B1DA49A80C5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A3D34F99-E28F-410F-94DB-0B5E094C3282}"/>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0F8CFDE3-ACC6-40AE-A2BD-5BCEA0831E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8852" name="灯片编号占位符 3">
            <a:extLst>
              <a:ext uri="{FF2B5EF4-FFF2-40B4-BE49-F238E27FC236}">
                <a16:creationId xmlns:a16="http://schemas.microsoft.com/office/drawing/2014/main" id="{267B893A-5708-4123-8700-39E33CC1C6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D5A405-D2DB-408F-ADBE-2DB374B0161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1D6BC93C-D2FD-4F7F-BAC5-759D70F11BB2}"/>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C2852568-0437-49B9-9921-610DEC6EB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0900" name="灯片编号占位符 3">
            <a:extLst>
              <a:ext uri="{FF2B5EF4-FFF2-40B4-BE49-F238E27FC236}">
                <a16:creationId xmlns:a16="http://schemas.microsoft.com/office/drawing/2014/main" id="{2C0D06FA-4A95-4559-9517-B9AE397508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5231DA-D415-4EE1-9F83-9B9C20434B5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F498FD-D249-4638-A939-2E943A8FF182}"/>
              </a:ext>
            </a:extLst>
          </p:cNvPr>
          <p:cNvSpPr>
            <a:spLocks noGrp="1" noChangeArrowheads="1"/>
          </p:cNvSpPr>
          <p:nvPr>
            <p:ph type="dt" sz="half" idx="10"/>
          </p:nvPr>
        </p:nvSpPr>
        <p:spPr>
          <a:ln/>
        </p:spPr>
        <p:txBody>
          <a:bodyPr/>
          <a:lstStyle>
            <a:lvl1pPr>
              <a:defRPr/>
            </a:lvl1pPr>
          </a:lstStyle>
          <a:p>
            <a:pPr>
              <a:defRPr/>
            </a:pPr>
            <a:fld id="{076B5666-0525-499D-8EC4-1DF5D77CC945}" type="datetime1">
              <a:rPr lang="zh-CN" altLang="en-US"/>
              <a:pPr>
                <a:defRPr/>
              </a:pPr>
              <a:t>2023/12/29</a:t>
            </a:fld>
            <a:endParaRPr lang="en-US" altLang="zh-CN"/>
          </a:p>
        </p:txBody>
      </p:sp>
      <p:sp>
        <p:nvSpPr>
          <p:cNvPr id="3" name="Rectangle 5">
            <a:extLst>
              <a:ext uri="{FF2B5EF4-FFF2-40B4-BE49-F238E27FC236}">
                <a16:creationId xmlns:a16="http://schemas.microsoft.com/office/drawing/2014/main" id="{65860B0B-3C7D-4216-9C4C-AAEB9B647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57FA92D-6F1E-4B3F-9D6E-1771628900EE}"/>
              </a:ext>
            </a:extLst>
          </p:cNvPr>
          <p:cNvSpPr>
            <a:spLocks noGrp="1" noChangeArrowheads="1"/>
          </p:cNvSpPr>
          <p:nvPr>
            <p:ph type="sldNum" sz="quarter" idx="12"/>
          </p:nvPr>
        </p:nvSpPr>
        <p:spPr>
          <a:ln/>
        </p:spPr>
        <p:txBody>
          <a:bodyPr/>
          <a:lstStyle>
            <a:lvl1pPr>
              <a:defRPr/>
            </a:lvl1pPr>
          </a:lstStyle>
          <a:p>
            <a:pPr>
              <a:defRPr/>
            </a:pPr>
            <a:fld id="{31B2E8A4-2D30-415D-8253-D78EF6290BAD}" type="slidenum">
              <a:rPr lang="zh-CN" altLang="zh-CN"/>
              <a:pPr>
                <a:defRPr/>
              </a:pPr>
              <a:t>‹#›</a:t>
            </a:fld>
            <a:endParaRPr lang="zh-CN" altLang="zh-CN"/>
          </a:p>
        </p:txBody>
      </p:sp>
    </p:spTree>
    <p:extLst>
      <p:ext uri="{BB962C8B-B14F-4D97-AF65-F5344CB8AC3E}">
        <p14:creationId xmlns:p14="http://schemas.microsoft.com/office/powerpoint/2010/main" val="333777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0" y="76202"/>
            <a:ext cx="10566400" cy="639763"/>
          </a:xfrm>
        </p:spPr>
        <p:txBody>
          <a:bodyPr/>
          <a:lstStyle/>
          <a:p>
            <a:r>
              <a:rPr lang="zh-CN" altLang="en-US"/>
              <a:t>单击此处编辑母版标题样式</a:t>
            </a:r>
          </a:p>
        </p:txBody>
      </p:sp>
      <p:sp>
        <p:nvSpPr>
          <p:cNvPr id="3" name="内容占位符 2"/>
          <p:cNvSpPr>
            <a:spLocks noGrp="1"/>
          </p:cNvSpPr>
          <p:nvPr>
            <p:ph idx="1"/>
          </p:nvPr>
        </p:nvSpPr>
        <p:spPr>
          <a:xfrm>
            <a:off x="304801" y="1066800"/>
            <a:ext cx="115824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8FB6D7-24BF-48FA-A01C-73C8EABE31C4}"/>
              </a:ext>
            </a:extLst>
          </p:cNvPr>
          <p:cNvSpPr>
            <a:spLocks noGrp="1" noChangeArrowheads="1"/>
          </p:cNvSpPr>
          <p:nvPr>
            <p:ph type="dt" sz="half" idx="10"/>
          </p:nvPr>
        </p:nvSpPr>
        <p:spPr>
          <a:ln/>
        </p:spPr>
        <p:txBody>
          <a:bodyPr/>
          <a:lstStyle>
            <a:lvl1pPr>
              <a:defRPr/>
            </a:lvl1pPr>
          </a:lstStyle>
          <a:p>
            <a:pPr>
              <a:defRPr/>
            </a:pPr>
            <a:fld id="{38D8E9C8-93A1-4B1E-AEC5-6E36FA9C3F72}" type="datetime1">
              <a:rPr lang="zh-CN" altLang="en-US"/>
              <a:pPr>
                <a:defRPr/>
              </a:pPr>
              <a:t>2023/12/29</a:t>
            </a:fld>
            <a:endParaRPr lang="en-US" altLang="zh-CN"/>
          </a:p>
        </p:txBody>
      </p:sp>
      <p:sp>
        <p:nvSpPr>
          <p:cNvPr id="5" name="Rectangle 5">
            <a:extLst>
              <a:ext uri="{FF2B5EF4-FFF2-40B4-BE49-F238E27FC236}">
                <a16:creationId xmlns:a16="http://schemas.microsoft.com/office/drawing/2014/main" id="{4378221D-AB63-4E32-BF30-059E8DD3AF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26D080-A023-4FBE-8A10-84F39870A62C}"/>
              </a:ext>
            </a:extLst>
          </p:cNvPr>
          <p:cNvSpPr>
            <a:spLocks noGrp="1" noChangeArrowheads="1"/>
          </p:cNvSpPr>
          <p:nvPr>
            <p:ph type="sldNum" sz="quarter" idx="12"/>
          </p:nvPr>
        </p:nvSpPr>
        <p:spPr>
          <a:ln/>
        </p:spPr>
        <p:txBody>
          <a:bodyPr/>
          <a:lstStyle>
            <a:lvl1pPr>
              <a:defRPr/>
            </a:lvl1pPr>
          </a:lstStyle>
          <a:p>
            <a:pPr>
              <a:defRPr/>
            </a:pPr>
            <a:fld id="{073E3B2E-255B-464B-AD09-D27694184D37}" type="slidenum">
              <a:rPr lang="zh-CN" altLang="zh-CN"/>
              <a:pPr>
                <a:defRPr/>
              </a:pPr>
              <a:t>‹#›</a:t>
            </a:fld>
            <a:endParaRPr lang="zh-CN" altLang="zh-CN"/>
          </a:p>
        </p:txBody>
      </p:sp>
    </p:spTree>
    <p:extLst>
      <p:ext uri="{BB962C8B-B14F-4D97-AF65-F5344CB8AC3E}">
        <p14:creationId xmlns:p14="http://schemas.microsoft.com/office/powerpoint/2010/main" val="347042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0" y="76202"/>
            <a:ext cx="10566400" cy="639763"/>
          </a:xfrm>
        </p:spPr>
        <p:txBody>
          <a:bodyPr/>
          <a:lstStyle/>
          <a:p>
            <a:r>
              <a:rPr lang="zh-CN" altLang="en-US"/>
              <a:t>单击此处编辑母版标题样式</a:t>
            </a:r>
          </a:p>
        </p:txBody>
      </p:sp>
      <p:sp>
        <p:nvSpPr>
          <p:cNvPr id="3" name="文本占位符 2"/>
          <p:cNvSpPr>
            <a:spLocks noGrp="1"/>
          </p:cNvSpPr>
          <p:nvPr>
            <p:ph type="body" sz="half" idx="1"/>
          </p:nvPr>
        </p:nvSpPr>
        <p:spPr>
          <a:xfrm>
            <a:off x="304801" y="1066800"/>
            <a:ext cx="56896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66800"/>
            <a:ext cx="56896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D9ECA2-4B29-46BC-9981-27ADBCFE7327}"/>
              </a:ext>
            </a:extLst>
          </p:cNvPr>
          <p:cNvSpPr>
            <a:spLocks noGrp="1" noChangeArrowheads="1"/>
          </p:cNvSpPr>
          <p:nvPr>
            <p:ph type="dt" sz="half" idx="10"/>
          </p:nvPr>
        </p:nvSpPr>
        <p:spPr>
          <a:ln/>
        </p:spPr>
        <p:txBody>
          <a:bodyPr/>
          <a:lstStyle>
            <a:lvl1pPr>
              <a:defRPr/>
            </a:lvl1pPr>
          </a:lstStyle>
          <a:p>
            <a:pPr>
              <a:defRPr/>
            </a:pPr>
            <a:fld id="{25029F46-4B67-4FAC-BBFC-09F3DDE8C22E}" type="datetime1">
              <a:rPr lang="zh-CN" altLang="en-US"/>
              <a:pPr>
                <a:defRPr/>
              </a:pPr>
              <a:t>2023/12/29</a:t>
            </a:fld>
            <a:endParaRPr lang="en-US" altLang="zh-CN"/>
          </a:p>
        </p:txBody>
      </p:sp>
      <p:sp>
        <p:nvSpPr>
          <p:cNvPr id="6" name="Rectangle 5">
            <a:extLst>
              <a:ext uri="{FF2B5EF4-FFF2-40B4-BE49-F238E27FC236}">
                <a16:creationId xmlns:a16="http://schemas.microsoft.com/office/drawing/2014/main" id="{7FF95B38-3BD1-491F-A828-588F03FA9F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BEC4408-052F-4D58-A270-36BC2D54B46E}"/>
              </a:ext>
            </a:extLst>
          </p:cNvPr>
          <p:cNvSpPr>
            <a:spLocks noGrp="1" noChangeArrowheads="1"/>
          </p:cNvSpPr>
          <p:nvPr>
            <p:ph type="sldNum" sz="quarter" idx="12"/>
          </p:nvPr>
        </p:nvSpPr>
        <p:spPr>
          <a:ln/>
        </p:spPr>
        <p:txBody>
          <a:bodyPr/>
          <a:lstStyle>
            <a:lvl1pPr>
              <a:defRPr/>
            </a:lvl1pPr>
          </a:lstStyle>
          <a:p>
            <a:pPr>
              <a:defRPr/>
            </a:pPr>
            <a:fld id="{DE2E4408-A87F-4970-823E-2C7B81BA1F73}" type="slidenum">
              <a:rPr lang="zh-CN" altLang="zh-CN"/>
              <a:pPr>
                <a:defRPr/>
              </a:pPr>
              <a:t>‹#›</a:t>
            </a:fld>
            <a:endParaRPr lang="zh-CN" altLang="zh-CN"/>
          </a:p>
        </p:txBody>
      </p:sp>
    </p:spTree>
    <p:extLst>
      <p:ext uri="{BB962C8B-B14F-4D97-AF65-F5344CB8AC3E}">
        <p14:creationId xmlns:p14="http://schemas.microsoft.com/office/powerpoint/2010/main" val="406940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3200" y="76202"/>
            <a:ext cx="10566400" cy="639763"/>
          </a:xfrm>
        </p:spPr>
        <p:txBody>
          <a:bodyPr/>
          <a:lstStyle/>
          <a:p>
            <a:r>
              <a:rPr lang="zh-CN" altLang="en-US"/>
              <a:t>单击此处编辑母版标题样式</a:t>
            </a:r>
          </a:p>
        </p:txBody>
      </p:sp>
      <p:sp>
        <p:nvSpPr>
          <p:cNvPr id="3" name="表格占位符 2"/>
          <p:cNvSpPr>
            <a:spLocks noGrp="1"/>
          </p:cNvSpPr>
          <p:nvPr>
            <p:ph type="tbl" idx="1"/>
          </p:nvPr>
        </p:nvSpPr>
        <p:spPr>
          <a:xfrm>
            <a:off x="304801" y="1066800"/>
            <a:ext cx="11582400" cy="5334000"/>
          </a:xfrm>
        </p:spPr>
        <p:txBody>
          <a:bodyPr/>
          <a:lstStyle/>
          <a:p>
            <a:pPr lvl="0"/>
            <a:endParaRPr lang="zh-CN" altLang="en-US" noProof="0"/>
          </a:p>
        </p:txBody>
      </p:sp>
      <p:sp>
        <p:nvSpPr>
          <p:cNvPr id="4" name="Rectangle 4">
            <a:extLst>
              <a:ext uri="{FF2B5EF4-FFF2-40B4-BE49-F238E27FC236}">
                <a16:creationId xmlns:a16="http://schemas.microsoft.com/office/drawing/2014/main" id="{43844C79-2002-4D48-90E1-E0CBC3632A1B}"/>
              </a:ext>
            </a:extLst>
          </p:cNvPr>
          <p:cNvSpPr>
            <a:spLocks noGrp="1" noChangeArrowheads="1"/>
          </p:cNvSpPr>
          <p:nvPr>
            <p:ph type="dt" sz="half" idx="10"/>
          </p:nvPr>
        </p:nvSpPr>
        <p:spPr>
          <a:ln/>
        </p:spPr>
        <p:txBody>
          <a:bodyPr/>
          <a:lstStyle>
            <a:lvl1pPr>
              <a:defRPr/>
            </a:lvl1pPr>
          </a:lstStyle>
          <a:p>
            <a:pPr>
              <a:defRPr/>
            </a:pPr>
            <a:fld id="{DCCA2C96-97C8-46A4-AD10-F947B014BC7D}" type="datetime1">
              <a:rPr lang="zh-CN" altLang="en-US"/>
              <a:pPr>
                <a:defRPr/>
              </a:pPr>
              <a:t>2023/12/29</a:t>
            </a:fld>
            <a:endParaRPr lang="en-US" altLang="zh-CN"/>
          </a:p>
        </p:txBody>
      </p:sp>
      <p:sp>
        <p:nvSpPr>
          <p:cNvPr id="5" name="Rectangle 5">
            <a:extLst>
              <a:ext uri="{FF2B5EF4-FFF2-40B4-BE49-F238E27FC236}">
                <a16:creationId xmlns:a16="http://schemas.microsoft.com/office/drawing/2014/main" id="{11524258-F50E-4646-A931-57F3CAF2F9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7E58B4-535D-4562-8E0E-703EFE15C780}"/>
              </a:ext>
            </a:extLst>
          </p:cNvPr>
          <p:cNvSpPr>
            <a:spLocks noGrp="1" noChangeArrowheads="1"/>
          </p:cNvSpPr>
          <p:nvPr>
            <p:ph type="sldNum" sz="quarter" idx="12"/>
          </p:nvPr>
        </p:nvSpPr>
        <p:spPr>
          <a:ln/>
        </p:spPr>
        <p:txBody>
          <a:bodyPr/>
          <a:lstStyle>
            <a:lvl1pPr>
              <a:defRPr/>
            </a:lvl1pPr>
          </a:lstStyle>
          <a:p>
            <a:pPr>
              <a:defRPr/>
            </a:pPr>
            <a:fld id="{AE73BC49-CD3A-4A64-8D07-24AD5255F482}" type="slidenum">
              <a:rPr lang="zh-CN" altLang="zh-CN"/>
              <a:pPr>
                <a:defRPr/>
              </a:pPr>
              <a:t>‹#›</a:t>
            </a:fld>
            <a:endParaRPr lang="zh-CN" altLang="zh-CN"/>
          </a:p>
        </p:txBody>
      </p:sp>
    </p:spTree>
    <p:extLst>
      <p:ext uri="{BB962C8B-B14F-4D97-AF65-F5344CB8AC3E}">
        <p14:creationId xmlns:p14="http://schemas.microsoft.com/office/powerpoint/2010/main" val="3975841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D19BAC7-04F4-43A7-80FA-4433B69D9F0C}"/>
              </a:ext>
            </a:extLst>
          </p:cNvPr>
          <p:cNvSpPr>
            <a:spLocks noChangeArrowheads="1"/>
          </p:cNvSpPr>
          <p:nvPr userDrawn="1"/>
        </p:nvSpPr>
        <p:spPr bwMode="auto">
          <a:xfrm>
            <a:off x="1" y="6629400"/>
            <a:ext cx="12192000" cy="2286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32" name="Rectangle 8">
            <a:extLst>
              <a:ext uri="{FF2B5EF4-FFF2-40B4-BE49-F238E27FC236}">
                <a16:creationId xmlns:a16="http://schemas.microsoft.com/office/drawing/2014/main" id="{24801A39-CBC6-4972-93E6-E2232866C2CE}"/>
              </a:ext>
            </a:extLst>
          </p:cNvPr>
          <p:cNvSpPr>
            <a:spLocks noChangeArrowheads="1"/>
          </p:cNvSpPr>
          <p:nvPr/>
        </p:nvSpPr>
        <p:spPr bwMode="auto">
          <a:xfrm>
            <a:off x="1" y="0"/>
            <a:ext cx="12192000" cy="8382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28" name="Rectangle 2">
            <a:extLst>
              <a:ext uri="{FF2B5EF4-FFF2-40B4-BE49-F238E27FC236}">
                <a16:creationId xmlns:a16="http://schemas.microsoft.com/office/drawing/2014/main" id="{FD5FE7C5-D753-484A-AA16-FC3D26B99D52}"/>
              </a:ext>
            </a:extLst>
          </p:cNvPr>
          <p:cNvSpPr>
            <a:spLocks noGrp="1" noChangeArrowheads="1"/>
          </p:cNvSpPr>
          <p:nvPr>
            <p:ph type="title"/>
          </p:nvPr>
        </p:nvSpPr>
        <p:spPr bwMode="auto">
          <a:xfrm>
            <a:off x="203200" y="76202"/>
            <a:ext cx="10566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2E53EF54-821D-4183-8421-8C0719630CBB}"/>
              </a:ext>
            </a:extLst>
          </p:cNvPr>
          <p:cNvSpPr>
            <a:spLocks noGrp="1" noChangeArrowheads="1"/>
          </p:cNvSpPr>
          <p:nvPr>
            <p:ph type="body" idx="1"/>
          </p:nvPr>
        </p:nvSpPr>
        <p:spPr bwMode="auto">
          <a:xfrm>
            <a:off x="304801" y="1066800"/>
            <a:ext cx="1158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2" name="Rectangle 4">
            <a:extLst>
              <a:ext uri="{FF2B5EF4-FFF2-40B4-BE49-F238E27FC236}">
                <a16:creationId xmlns:a16="http://schemas.microsoft.com/office/drawing/2014/main" id="{EE1A3BFC-4977-4AF5-997A-236731A9054A}"/>
              </a:ext>
            </a:extLst>
          </p:cNvPr>
          <p:cNvSpPr>
            <a:spLocks noGrp="1" noChangeArrowheads="1"/>
          </p:cNvSpPr>
          <p:nvPr>
            <p:ph type="dt" sz="half" idx="2"/>
          </p:nvPr>
        </p:nvSpPr>
        <p:spPr bwMode="auto">
          <a:xfrm>
            <a:off x="609601" y="6324602"/>
            <a:ext cx="28448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fld id="{0A675932-32AD-468D-8EF4-0E143D4899C1}" type="datetime1">
              <a:rPr lang="zh-CN" altLang="en-US"/>
              <a:pPr>
                <a:defRPr/>
              </a:pPr>
              <a:t>2023/12/29</a:t>
            </a:fld>
            <a:endParaRPr lang="en-US" altLang="zh-CN"/>
          </a:p>
        </p:txBody>
      </p:sp>
      <p:sp>
        <p:nvSpPr>
          <p:cNvPr id="3" name="Rectangle 5">
            <a:extLst>
              <a:ext uri="{FF2B5EF4-FFF2-40B4-BE49-F238E27FC236}">
                <a16:creationId xmlns:a16="http://schemas.microsoft.com/office/drawing/2014/main" id="{44CC989C-1005-4CDE-AA58-310CD4A45A27}"/>
              </a:ext>
            </a:extLst>
          </p:cNvPr>
          <p:cNvSpPr>
            <a:spLocks noGrp="1" noChangeArrowheads="1"/>
          </p:cNvSpPr>
          <p:nvPr>
            <p:ph type="ftr" sz="quarter" idx="3"/>
          </p:nvPr>
        </p:nvSpPr>
        <p:spPr bwMode="auto">
          <a:xfrm>
            <a:off x="4165601" y="63246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CDB4D919-3573-4897-9BFE-F691AF09558B}"/>
              </a:ext>
            </a:extLst>
          </p:cNvPr>
          <p:cNvSpPr>
            <a:spLocks noGrp="1" noChangeArrowheads="1"/>
          </p:cNvSpPr>
          <p:nvPr>
            <p:ph type="sldNum" sz="quarter" idx="4"/>
          </p:nvPr>
        </p:nvSpPr>
        <p:spPr bwMode="auto">
          <a:xfrm>
            <a:off x="10160000" y="6629400"/>
            <a:ext cx="182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bg1"/>
                </a:solidFill>
              </a:defRPr>
            </a:lvl1pPr>
          </a:lstStyle>
          <a:p>
            <a:pPr>
              <a:defRPr/>
            </a:pPr>
            <a:fld id="{0A8571E8-DE00-4B72-9B5A-DC89323A076D}" type="slidenum">
              <a:rPr lang="zh-CN" altLang="zh-CN"/>
              <a:pPr>
                <a:defRPr/>
              </a:pPr>
              <a:t>‹#›</a:t>
            </a:fld>
            <a:endParaRPr lang="zh-CN" altLang="zh-CN"/>
          </a:p>
        </p:txBody>
      </p:sp>
      <p:sp>
        <p:nvSpPr>
          <p:cNvPr id="1033" name="Rectangle 11">
            <a:extLst>
              <a:ext uri="{FF2B5EF4-FFF2-40B4-BE49-F238E27FC236}">
                <a16:creationId xmlns:a16="http://schemas.microsoft.com/office/drawing/2014/main" id="{B77FDFD8-4C8D-402E-A7D3-EAC29C4E9740}"/>
              </a:ext>
            </a:extLst>
          </p:cNvPr>
          <p:cNvSpPr>
            <a:spLocks noChangeArrowheads="1"/>
          </p:cNvSpPr>
          <p:nvPr/>
        </p:nvSpPr>
        <p:spPr bwMode="auto">
          <a:xfrm>
            <a:off x="609601" y="0"/>
            <a:ext cx="10972800" cy="1143000"/>
          </a:xfrm>
          <a:prstGeom prst="rect">
            <a:avLst/>
          </a:prstGeom>
          <a:noFill/>
          <a:ln>
            <a:noFill/>
          </a:ln>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defRPr/>
            </a:pPr>
            <a:endParaRPr lang="zh-CN" altLang="zh-CN" sz="4400" b="0">
              <a:solidFill>
                <a:schemeClr val="bg1"/>
              </a:solidFill>
              <a:latin typeface="Georgia" pitchFamily="18" charset="0"/>
              <a:ea typeface="华文中宋" pitchFamily="2" charset="-122"/>
            </a:endParaRPr>
          </a:p>
        </p:txBody>
      </p:sp>
      <p:sp>
        <p:nvSpPr>
          <p:cNvPr id="14" name="Freeform 8">
            <a:extLst>
              <a:ext uri="{FF2B5EF4-FFF2-40B4-BE49-F238E27FC236}">
                <a16:creationId xmlns:a16="http://schemas.microsoft.com/office/drawing/2014/main" id="{02839D25-7BE0-47DA-AA76-34906473D949}"/>
              </a:ext>
            </a:extLst>
          </p:cNvPr>
          <p:cNvSpPr>
            <a:spLocks/>
          </p:cNvSpPr>
          <p:nvPr userDrawn="1"/>
        </p:nvSpPr>
        <p:spPr bwMode="ltGray">
          <a:xfrm>
            <a:off x="46567" y="762000"/>
            <a:ext cx="10703984" cy="19050"/>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1">
            <a:gsLst>
              <a:gs pos="0">
                <a:schemeClr val="bg1"/>
              </a:gs>
              <a:gs pos="50000">
                <a:schemeClr val="accent1"/>
              </a:gs>
              <a:gs pos="100000">
                <a:schemeClr val="bg1"/>
              </a:gs>
            </a:gsLst>
            <a:lin ang="0" scaled="1"/>
          </a:gradFill>
          <a:ln w="9525">
            <a:noFill/>
            <a:round/>
            <a:headEnd/>
            <a:tailEnd/>
          </a:ln>
        </p:spPr>
        <p:txBody>
          <a:bodyPr/>
          <a:lstStyle/>
          <a:p>
            <a:pPr eaLnBrk="1" hangingPunct="1">
              <a:defRPr/>
            </a:pPr>
            <a:endParaRPr lang="zh-CN" altLang="en-US" sz="140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ndParaRPr>
          </a:p>
        </p:txBody>
      </p:sp>
    </p:spTree>
    <p:extLst>
      <p:ext uri="{BB962C8B-B14F-4D97-AF65-F5344CB8AC3E}">
        <p14:creationId xmlns:p14="http://schemas.microsoft.com/office/powerpoint/2010/main" val="8119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rtl="0" eaLnBrk="0" fontAlgn="base" hangingPunct="0">
        <a:spcBef>
          <a:spcPct val="0"/>
        </a:spcBef>
        <a:spcAft>
          <a:spcPct val="0"/>
        </a:spcAft>
        <a:defRPr sz="3600">
          <a:solidFill>
            <a:srgbClr val="FFFF66"/>
          </a:solidFill>
          <a:latin typeface="+mj-lt"/>
          <a:ea typeface="黑体" pitchFamily="2" charset="-122"/>
          <a:cs typeface="+mj-cs"/>
        </a:defRPr>
      </a:lvl1pPr>
      <a:lvl2pPr algn="l" rtl="0" eaLnBrk="0" fontAlgn="base" hangingPunct="0">
        <a:spcBef>
          <a:spcPct val="0"/>
        </a:spcBef>
        <a:spcAft>
          <a:spcPct val="0"/>
        </a:spcAft>
        <a:defRPr sz="3600">
          <a:solidFill>
            <a:srgbClr val="FFFF66"/>
          </a:solidFill>
          <a:latin typeface="Georgia" pitchFamily="18" charset="0"/>
          <a:ea typeface="黑体" pitchFamily="2" charset="-122"/>
        </a:defRPr>
      </a:lvl2pPr>
      <a:lvl3pPr algn="l" rtl="0" eaLnBrk="0" fontAlgn="base" hangingPunct="0">
        <a:spcBef>
          <a:spcPct val="0"/>
        </a:spcBef>
        <a:spcAft>
          <a:spcPct val="0"/>
        </a:spcAft>
        <a:defRPr sz="3600">
          <a:solidFill>
            <a:srgbClr val="FFFF66"/>
          </a:solidFill>
          <a:latin typeface="Georgia" pitchFamily="18" charset="0"/>
          <a:ea typeface="黑体" pitchFamily="2" charset="-122"/>
        </a:defRPr>
      </a:lvl3pPr>
      <a:lvl4pPr algn="l" rtl="0" eaLnBrk="0" fontAlgn="base" hangingPunct="0">
        <a:spcBef>
          <a:spcPct val="0"/>
        </a:spcBef>
        <a:spcAft>
          <a:spcPct val="0"/>
        </a:spcAft>
        <a:defRPr sz="3600">
          <a:solidFill>
            <a:srgbClr val="FFFF66"/>
          </a:solidFill>
          <a:latin typeface="Georgia" pitchFamily="18" charset="0"/>
          <a:ea typeface="黑体" pitchFamily="2" charset="-122"/>
        </a:defRPr>
      </a:lvl4pPr>
      <a:lvl5pPr algn="l" rtl="0" eaLnBrk="0" fontAlgn="base" hangingPunct="0">
        <a:spcBef>
          <a:spcPct val="0"/>
        </a:spcBef>
        <a:spcAft>
          <a:spcPct val="0"/>
        </a:spcAft>
        <a:defRPr sz="3600">
          <a:solidFill>
            <a:srgbClr val="FFFF66"/>
          </a:solidFill>
          <a:latin typeface="Georgia" pitchFamily="18" charset="0"/>
          <a:ea typeface="黑体" pitchFamily="2" charset="-122"/>
        </a:defRPr>
      </a:lvl5pPr>
      <a:lvl6pPr marL="457200" algn="ctr" rtl="0" fontAlgn="base">
        <a:spcBef>
          <a:spcPct val="0"/>
        </a:spcBef>
        <a:spcAft>
          <a:spcPct val="0"/>
        </a:spcAft>
        <a:defRPr sz="4400">
          <a:solidFill>
            <a:schemeClr val="bg1"/>
          </a:solidFill>
          <a:latin typeface="Georgia" pitchFamily="18" charset="0"/>
          <a:ea typeface="华文中宋" pitchFamily="2" charset="-122"/>
        </a:defRPr>
      </a:lvl6pPr>
      <a:lvl7pPr marL="914400" algn="ctr" rtl="0" fontAlgn="base">
        <a:spcBef>
          <a:spcPct val="0"/>
        </a:spcBef>
        <a:spcAft>
          <a:spcPct val="0"/>
        </a:spcAft>
        <a:defRPr sz="4400">
          <a:solidFill>
            <a:schemeClr val="bg1"/>
          </a:solidFill>
          <a:latin typeface="Georgia" pitchFamily="18" charset="0"/>
          <a:ea typeface="华文中宋" pitchFamily="2" charset="-122"/>
        </a:defRPr>
      </a:lvl7pPr>
      <a:lvl8pPr marL="1371600" algn="ctr" rtl="0" fontAlgn="base">
        <a:spcBef>
          <a:spcPct val="0"/>
        </a:spcBef>
        <a:spcAft>
          <a:spcPct val="0"/>
        </a:spcAft>
        <a:defRPr sz="4400">
          <a:solidFill>
            <a:schemeClr val="bg1"/>
          </a:solidFill>
          <a:latin typeface="Georgia" pitchFamily="18" charset="0"/>
          <a:ea typeface="华文中宋" pitchFamily="2" charset="-122"/>
        </a:defRPr>
      </a:lvl8pPr>
      <a:lvl9pPr marL="1828800" algn="ctr" rtl="0" fontAlgn="base">
        <a:spcBef>
          <a:spcPct val="0"/>
        </a:spcBef>
        <a:spcAft>
          <a:spcPct val="0"/>
        </a:spcAft>
        <a:defRPr sz="4400">
          <a:solidFill>
            <a:schemeClr val="bg1"/>
          </a:solidFill>
          <a:latin typeface="Georgia" pitchFamily="18" charset="0"/>
          <a:ea typeface="华文中宋" pitchFamily="2" charset="-122"/>
        </a:defRPr>
      </a:lvl9pPr>
    </p:titleStyle>
    <p:bodyStyle>
      <a:lvl1pPr marL="342900" indent="-342900" algn="l" rtl="0" eaLnBrk="0" fontAlgn="base" hangingPunct="0">
        <a:lnSpc>
          <a:spcPct val="150000"/>
        </a:lnSpc>
        <a:spcBef>
          <a:spcPct val="3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50000"/>
        </a:lnSpc>
        <a:spcBef>
          <a:spcPct val="30000"/>
        </a:spcBef>
        <a:spcAft>
          <a:spcPct val="0"/>
        </a:spcAft>
        <a:buSzPct val="90000"/>
        <a:buBlip>
          <a:blip r:embed="rId6"/>
        </a:buBlip>
        <a:defRPr sz="2400" b="1">
          <a:solidFill>
            <a:schemeClr val="tx1"/>
          </a:solidFill>
          <a:latin typeface="+mn-lt"/>
          <a:ea typeface="+mn-ea"/>
        </a:defRPr>
      </a:lvl2pPr>
      <a:lvl3pPr marL="1143000" indent="-228600" algn="l" rtl="0" eaLnBrk="0" fontAlgn="base" hangingPunct="0">
        <a:lnSpc>
          <a:spcPct val="150000"/>
        </a:lnSpc>
        <a:spcBef>
          <a:spcPct val="30000"/>
        </a:spcBef>
        <a:spcAft>
          <a:spcPct val="0"/>
        </a:spcAft>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5pPr>
      <a:lvl6pPr marL="25146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6pPr>
      <a:lvl7pPr marL="29718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7pPr>
      <a:lvl8pPr marL="34290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8pPr>
      <a:lvl9pPr marL="38862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oleObject" Target="../embeddings/oleObject15.bin"/><Relationship Id="rId5" Type="http://schemas.openxmlformats.org/officeDocument/2006/relationships/image" Target="../media/image12.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7.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0.wmf"/><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7.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1.bin"/><Relationship Id="rId1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B36730D-BF66-4BBC-9462-4D85F5F27E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C5E884B1-C11D-46DD-94CA-93CD31019369}"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5363" name="标题 1">
            <a:extLst>
              <a:ext uri="{FF2B5EF4-FFF2-40B4-BE49-F238E27FC236}">
                <a16:creationId xmlns:a16="http://schemas.microsoft.com/office/drawing/2014/main" id="{29C6BF89-15E8-42D2-ADEE-B06C260DF25D}"/>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顺序检索性能分析</a:t>
            </a:r>
            <a:endParaRPr lang="zh-CN" altLang="en-US" b="1">
              <a:ea typeface="黑体" panose="02010609060101010101" pitchFamily="49" charset="-122"/>
            </a:endParaRPr>
          </a:p>
        </p:txBody>
      </p:sp>
      <p:sp>
        <p:nvSpPr>
          <p:cNvPr id="15364" name="内容占位符 2">
            <a:extLst>
              <a:ext uri="{FF2B5EF4-FFF2-40B4-BE49-F238E27FC236}">
                <a16:creationId xmlns:a16="http://schemas.microsoft.com/office/drawing/2014/main" id="{29DC6ED7-076E-4706-BAE7-F4AD32079124}"/>
              </a:ext>
            </a:extLst>
          </p:cNvPr>
          <p:cNvSpPr>
            <a:spLocks noGrp="1" noChangeArrowheads="1"/>
          </p:cNvSpPr>
          <p:nvPr>
            <p:ph idx="4294967295"/>
          </p:nvPr>
        </p:nvSpPr>
        <p:spPr/>
        <p:txBody>
          <a:bodyPr/>
          <a:lstStyle/>
          <a:p>
            <a:pPr marL="360363" indent="-360363">
              <a:lnSpc>
                <a:spcPct val="130000"/>
              </a:lnSpc>
            </a:pPr>
            <a:r>
              <a:rPr lang="zh-CN" altLang="en-US" dirty="0">
                <a:solidFill>
                  <a:srgbClr val="800000"/>
                </a:solidFill>
                <a:ea typeface="宋体" panose="02010600030101010101" pitchFamily="2" charset="-122"/>
              </a:rPr>
              <a:t>检索成功</a:t>
            </a:r>
            <a:r>
              <a:rPr lang="en-US" altLang="zh-CN" dirty="0">
                <a:solidFill>
                  <a:srgbClr val="800000"/>
                </a:solidFill>
                <a:ea typeface="宋体" panose="02010600030101010101" pitchFamily="2" charset="-122"/>
              </a:rPr>
              <a:t>[1 ~ n]</a:t>
            </a:r>
            <a:endParaRPr lang="zh-CN" altLang="en-US" dirty="0">
              <a:solidFill>
                <a:srgbClr val="800000"/>
              </a:solidFill>
              <a:ea typeface="宋体" panose="02010600030101010101" pitchFamily="2" charset="-122"/>
            </a:endParaRPr>
          </a:p>
          <a:p>
            <a:pPr lvl="1">
              <a:lnSpc>
                <a:spcPct val="130000"/>
              </a:lnSpc>
            </a:pPr>
            <a:r>
              <a:rPr lang="zh-CN" altLang="en-US" dirty="0">
                <a:ea typeface="宋体" panose="02010600030101010101" pitchFamily="2" charset="-122"/>
              </a:rPr>
              <a:t>假设检索每个关键码是等概率的：</a:t>
            </a:r>
            <a:r>
              <a:rPr lang="en-US" altLang="zh-CN" i="1" dirty="0">
                <a:ea typeface="宋体" panose="02010600030101010101" pitchFamily="2" charset="-122"/>
                <a:cs typeface="Times New Roman" panose="02020603050405020304" pitchFamily="18" charset="0"/>
              </a:rPr>
              <a:t>P</a:t>
            </a:r>
            <a:r>
              <a:rPr lang="en-US" altLang="zh-CN" i="1" baseline="-25000" dirty="0">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 = 1/</a:t>
            </a:r>
            <a:r>
              <a:rPr lang="en-US" altLang="zh-CN" i="1" dirty="0">
                <a:ea typeface="宋体" panose="02010600030101010101" pitchFamily="2" charset="-122"/>
                <a:cs typeface="Times New Roman" panose="02020603050405020304" pitchFamily="18" charset="0"/>
              </a:rPr>
              <a:t>n</a:t>
            </a:r>
          </a:p>
          <a:p>
            <a:pPr marL="360363" indent="-360363">
              <a:lnSpc>
                <a:spcPct val="130000"/>
              </a:lnSpc>
            </a:pPr>
            <a:endParaRPr lang="en-US" altLang="zh-CN" sz="3200" dirty="0">
              <a:ea typeface="宋体" panose="02010600030101010101" pitchFamily="2" charset="-122"/>
            </a:endParaRPr>
          </a:p>
          <a:p>
            <a:pPr marL="360363" indent="-360363">
              <a:lnSpc>
                <a:spcPct val="130000"/>
              </a:lnSpc>
            </a:pPr>
            <a:endParaRPr lang="en-US" altLang="zh-CN" dirty="0">
              <a:ea typeface="宋体" panose="02010600030101010101" pitchFamily="2" charset="-122"/>
            </a:endParaRPr>
          </a:p>
          <a:p>
            <a:pPr marL="360363" indent="-360363">
              <a:lnSpc>
                <a:spcPct val="130000"/>
              </a:lnSpc>
            </a:pPr>
            <a:endParaRPr lang="en-US" altLang="zh-CN" dirty="0">
              <a:ea typeface="宋体" panose="02010600030101010101" pitchFamily="2" charset="-122"/>
            </a:endParaRPr>
          </a:p>
          <a:p>
            <a:pPr marL="360363" indent="-360363">
              <a:lnSpc>
                <a:spcPct val="130000"/>
              </a:lnSpc>
            </a:pPr>
            <a:r>
              <a:rPr lang="zh-CN" altLang="en-US" dirty="0">
                <a:solidFill>
                  <a:srgbClr val="800000"/>
                </a:solidFill>
                <a:ea typeface="宋体" panose="02010600030101010101" pitchFamily="2" charset="-122"/>
              </a:rPr>
              <a:t>检索失败</a:t>
            </a:r>
            <a:r>
              <a:rPr lang="en-US" altLang="zh-CN" dirty="0">
                <a:solidFill>
                  <a:srgbClr val="800000"/>
                </a:solidFill>
                <a:ea typeface="宋体" panose="02010600030101010101" pitchFamily="2" charset="-122"/>
              </a:rPr>
              <a:t>[0]</a:t>
            </a:r>
            <a:r>
              <a:rPr lang="zh-CN" altLang="en-US" dirty="0">
                <a:solidFill>
                  <a:srgbClr val="800000"/>
                </a:solidFill>
                <a:ea typeface="宋体" panose="02010600030101010101" pitchFamily="2" charset="-122"/>
              </a:rPr>
              <a:t>：</a:t>
            </a:r>
            <a:r>
              <a:rPr lang="zh-CN" altLang="en-US" dirty="0">
                <a:ea typeface="宋体" panose="02010600030101010101" pitchFamily="2" charset="-122"/>
              </a:rPr>
              <a:t>设置了一个监视哨</a:t>
            </a:r>
          </a:p>
        </p:txBody>
      </p:sp>
      <p:graphicFrame>
        <p:nvGraphicFramePr>
          <p:cNvPr id="15365" name="Object 2">
            <a:extLst>
              <a:ext uri="{FF2B5EF4-FFF2-40B4-BE49-F238E27FC236}">
                <a16:creationId xmlns:a16="http://schemas.microsoft.com/office/drawing/2014/main" id="{47A28399-FAB4-48D7-8D15-353D42D78D04}"/>
              </a:ext>
            </a:extLst>
          </p:cNvPr>
          <p:cNvGraphicFramePr>
            <a:graphicFrameLocks noChangeAspect="1"/>
          </p:cNvGraphicFramePr>
          <p:nvPr/>
        </p:nvGraphicFramePr>
        <p:xfrm>
          <a:off x="2590802" y="2286002"/>
          <a:ext cx="6894513" cy="2278063"/>
        </p:xfrm>
        <a:graphic>
          <a:graphicData uri="http://schemas.openxmlformats.org/presentationml/2006/ole">
            <mc:AlternateContent xmlns:mc="http://schemas.openxmlformats.org/markup-compatibility/2006">
              <mc:Choice xmlns:v="urn:schemas-microsoft-com:vml" Requires="v">
                <p:oleObj name="Equation" r:id="rId3" imgW="2540000" imgH="838200" progId="Equation.DSMT4">
                  <p:embed/>
                </p:oleObj>
              </mc:Choice>
              <mc:Fallback>
                <p:oleObj name="Equation" r:id="rId3" imgW="2540000" imgH="838200" progId="Equation.DSMT4">
                  <p:embed/>
                  <p:pic>
                    <p:nvPicPr>
                      <p:cNvPr id="15365" name="Object 2">
                        <a:extLst>
                          <a:ext uri="{FF2B5EF4-FFF2-40B4-BE49-F238E27FC236}">
                            <a16:creationId xmlns:a16="http://schemas.microsoft.com/office/drawing/2014/main" id="{47A28399-FAB4-48D7-8D15-353D42D78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2" y="2286002"/>
                        <a:ext cx="6894513"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2">
            <a:extLst>
              <a:ext uri="{FF2B5EF4-FFF2-40B4-BE49-F238E27FC236}">
                <a16:creationId xmlns:a16="http://schemas.microsoft.com/office/drawing/2014/main" id="{038A7AEB-049A-4932-9114-2595FF5F5840}"/>
              </a:ext>
            </a:extLst>
          </p:cNvPr>
          <p:cNvGraphicFramePr>
            <a:graphicFrameLocks noChangeAspect="1"/>
          </p:cNvGraphicFramePr>
          <p:nvPr/>
        </p:nvGraphicFramePr>
        <p:xfrm>
          <a:off x="2667000" y="5486400"/>
          <a:ext cx="2171700" cy="622300"/>
        </p:xfrm>
        <a:graphic>
          <a:graphicData uri="http://schemas.openxmlformats.org/presentationml/2006/ole">
            <mc:AlternateContent xmlns:mc="http://schemas.openxmlformats.org/markup-compatibility/2006">
              <mc:Choice xmlns:v="urn:schemas-microsoft-com:vml" Requires="v">
                <p:oleObj name="Equation" r:id="rId5" imgW="800100" imgH="228600" progId="Equation.DSMT4">
                  <p:embed/>
                </p:oleObj>
              </mc:Choice>
              <mc:Fallback>
                <p:oleObj name="Equation" r:id="rId5" imgW="800100" imgH="228600" progId="Equation.DSMT4">
                  <p:embed/>
                  <p:pic>
                    <p:nvPicPr>
                      <p:cNvPr id="15366" name="Object 2">
                        <a:extLst>
                          <a:ext uri="{FF2B5EF4-FFF2-40B4-BE49-F238E27FC236}">
                            <a16:creationId xmlns:a16="http://schemas.microsoft.com/office/drawing/2014/main" id="{038A7AEB-049A-4932-9114-2595FF5F5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86400"/>
                        <a:ext cx="21717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FF689A7E-BD62-4EF2-A780-6D205F63FB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A9FD7694-BC56-4E05-8E4D-35FD3714CE4B}"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10</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56323" name="标题 1">
            <a:extLst>
              <a:ext uri="{FF2B5EF4-FFF2-40B4-BE49-F238E27FC236}">
                <a16:creationId xmlns:a16="http://schemas.microsoft.com/office/drawing/2014/main" id="{A4F5E4F3-62FF-4506-9E44-929CF84C3F1D}"/>
              </a:ext>
            </a:extLst>
          </p:cNvPr>
          <p:cNvSpPr>
            <a:spLocks noGrp="1" noChangeArrowheads="1"/>
          </p:cNvSpPr>
          <p:nvPr>
            <p:ph type="title" idx="4294967295"/>
          </p:nvPr>
        </p:nvSpPr>
        <p:spPr/>
        <p:txBody>
          <a:bodyPr/>
          <a:lstStyle/>
          <a:p>
            <a:r>
              <a:rPr lang="zh-CN" altLang="en-US" b="1" dirty="0">
                <a:ea typeface="黑体" panose="02010609060101010101" pitchFamily="49" charset="-122"/>
              </a:rPr>
              <a:t>除余法</a:t>
            </a:r>
            <a:r>
              <a:rPr lang="en-US" altLang="zh-CN" b="1" dirty="0">
                <a:ea typeface="黑体" panose="02010609060101010101" pitchFamily="49" charset="-122"/>
              </a:rPr>
              <a:t>-M</a:t>
            </a:r>
            <a:r>
              <a:rPr lang="zh-CN" altLang="en-US" b="1" dirty="0">
                <a:ea typeface="黑体" panose="02010609060101010101" pitchFamily="49" charset="-122"/>
              </a:rPr>
              <a:t>不取偶数</a:t>
            </a:r>
          </a:p>
        </p:txBody>
      </p:sp>
      <p:sp>
        <p:nvSpPr>
          <p:cNvPr id="56324" name="内容占位符 2">
            <a:extLst>
              <a:ext uri="{FF2B5EF4-FFF2-40B4-BE49-F238E27FC236}">
                <a16:creationId xmlns:a16="http://schemas.microsoft.com/office/drawing/2014/main" id="{5CFFD01E-42C4-4E8A-AB9E-742F2510E980}"/>
              </a:ext>
            </a:extLst>
          </p:cNvPr>
          <p:cNvSpPr>
            <a:spLocks noGrp="1" noChangeArrowheads="1"/>
          </p:cNvSpPr>
          <p:nvPr>
            <p:ph idx="4294967295"/>
          </p:nvPr>
        </p:nvSpPr>
        <p:spPr/>
        <p:txBody>
          <a:bodyPr/>
          <a:lstStyle/>
          <a:p>
            <a:pPr marL="360363" indent="-360363">
              <a:lnSpc>
                <a:spcPct val="130000"/>
              </a:lnSpc>
            </a:pPr>
            <a:r>
              <a:rPr lang="zh-CN" altLang="en-US" dirty="0">
                <a:latin typeface="Garamond" panose="02020404030301010803" pitchFamily="18" charset="0"/>
                <a:cs typeface="Times New Roman" panose="02020603050405020304" pitchFamily="18" charset="0"/>
              </a:rPr>
              <a:t>若把</a:t>
            </a:r>
            <a:r>
              <a:rPr lang="en-US" altLang="zh-CN" dirty="0">
                <a:latin typeface="Garamond" panose="02020404030301010803" pitchFamily="18" charset="0"/>
                <a:cs typeface="Times New Roman" panose="02020603050405020304" pitchFamily="18" charset="0"/>
              </a:rPr>
              <a:t>M</a:t>
            </a:r>
            <a:r>
              <a:rPr lang="zh-CN" altLang="en-US" dirty="0">
                <a:latin typeface="Garamond" panose="02020404030301010803" pitchFamily="18" charset="0"/>
                <a:cs typeface="Times New Roman" panose="02020603050405020304" pitchFamily="18" charset="0"/>
              </a:rPr>
              <a:t>设置为偶数</a:t>
            </a:r>
          </a:p>
          <a:p>
            <a:pPr marL="900113" lvl="1" indent="-360363">
              <a:lnSpc>
                <a:spcPct val="130000"/>
              </a:lnSpc>
            </a:pPr>
            <a:r>
              <a:rPr lang="en-US" altLang="zh-CN" sz="2800" dirty="0">
                <a:latin typeface="Garamond" panose="02020404030301010803" pitchFamily="18" charset="0"/>
                <a:cs typeface="Times New Roman" panose="02020603050405020304" pitchFamily="18" charset="0"/>
              </a:rPr>
              <a:t>x</a:t>
            </a:r>
            <a:r>
              <a:rPr lang="zh-CN" altLang="en-US" sz="2800" dirty="0">
                <a:latin typeface="Garamond" panose="02020404030301010803" pitchFamily="18" charset="0"/>
                <a:cs typeface="Times New Roman" panose="02020603050405020304" pitchFamily="18" charset="0"/>
              </a:rPr>
              <a:t>是偶数，</a:t>
            </a:r>
            <a:r>
              <a:rPr lang="en-US" altLang="zh-CN" sz="2800" dirty="0">
                <a:latin typeface="Garamond" panose="02020404030301010803" pitchFamily="18" charset="0"/>
                <a:cs typeface="Times New Roman" panose="02020603050405020304" pitchFamily="18" charset="0"/>
              </a:rPr>
              <a:t>h(</a:t>
            </a:r>
            <a:r>
              <a:rPr lang="en-US" altLang="zh-CN" sz="2800" i="1" dirty="0">
                <a:latin typeface="Garamond" panose="02020404030301010803" pitchFamily="18" charset="0"/>
                <a:cs typeface="Times New Roman" panose="02020603050405020304" pitchFamily="18" charset="0"/>
              </a:rPr>
              <a:t>x</a:t>
            </a:r>
            <a:r>
              <a:rPr lang="en-US" altLang="zh-CN" sz="2800" dirty="0">
                <a:latin typeface="Garamond" panose="02020404030301010803" pitchFamily="18" charset="0"/>
                <a:cs typeface="Times New Roman" panose="02020603050405020304" pitchFamily="18" charset="0"/>
              </a:rPr>
              <a:t>)</a:t>
            </a:r>
            <a:r>
              <a:rPr lang="zh-CN" altLang="en-US" sz="2800" dirty="0">
                <a:latin typeface="Garamond" panose="02020404030301010803" pitchFamily="18" charset="0"/>
                <a:cs typeface="Times New Roman" panose="02020603050405020304" pitchFamily="18" charset="0"/>
              </a:rPr>
              <a:t>也是偶数</a:t>
            </a:r>
          </a:p>
          <a:p>
            <a:pPr marL="900113" lvl="1" indent="-360363">
              <a:lnSpc>
                <a:spcPct val="130000"/>
              </a:lnSpc>
            </a:pPr>
            <a:r>
              <a:rPr lang="en-US" altLang="zh-CN" sz="2800" dirty="0">
                <a:latin typeface="Garamond" panose="02020404030301010803" pitchFamily="18" charset="0"/>
                <a:cs typeface="Times New Roman" panose="02020603050405020304" pitchFamily="18" charset="0"/>
              </a:rPr>
              <a:t>x</a:t>
            </a:r>
            <a:r>
              <a:rPr lang="zh-CN" altLang="en-US" sz="2800" dirty="0">
                <a:latin typeface="Garamond" panose="02020404030301010803" pitchFamily="18" charset="0"/>
                <a:cs typeface="Times New Roman" panose="02020603050405020304" pitchFamily="18" charset="0"/>
              </a:rPr>
              <a:t>是奇数，</a:t>
            </a:r>
            <a:r>
              <a:rPr lang="en-US" altLang="zh-CN" sz="2800" dirty="0">
                <a:latin typeface="Garamond" panose="02020404030301010803" pitchFamily="18" charset="0"/>
                <a:cs typeface="Times New Roman" panose="02020603050405020304" pitchFamily="18" charset="0"/>
              </a:rPr>
              <a:t>h(</a:t>
            </a:r>
            <a:r>
              <a:rPr lang="en-US" altLang="zh-CN" sz="2800" i="1" dirty="0">
                <a:latin typeface="Garamond" panose="02020404030301010803" pitchFamily="18" charset="0"/>
                <a:cs typeface="Times New Roman" panose="02020603050405020304" pitchFamily="18" charset="0"/>
              </a:rPr>
              <a:t>x</a:t>
            </a:r>
            <a:r>
              <a:rPr lang="en-US" altLang="zh-CN" sz="2800" dirty="0">
                <a:latin typeface="Garamond" panose="02020404030301010803" pitchFamily="18" charset="0"/>
                <a:cs typeface="Times New Roman" panose="02020603050405020304" pitchFamily="18" charset="0"/>
              </a:rPr>
              <a:t>)</a:t>
            </a:r>
            <a:r>
              <a:rPr lang="zh-CN" altLang="en-US" sz="2800" dirty="0">
                <a:latin typeface="Garamond" panose="02020404030301010803" pitchFamily="18" charset="0"/>
                <a:cs typeface="Times New Roman" panose="02020603050405020304" pitchFamily="18" charset="0"/>
              </a:rPr>
              <a:t>也是奇数</a:t>
            </a:r>
          </a:p>
          <a:p>
            <a:pPr marL="360363" indent="-360363">
              <a:lnSpc>
                <a:spcPct val="130000"/>
              </a:lnSpc>
            </a:pPr>
            <a:r>
              <a:rPr lang="zh-CN" altLang="en-US" dirty="0">
                <a:latin typeface="Garamond" panose="02020404030301010803" pitchFamily="18" charset="0"/>
                <a:cs typeface="Times New Roman" panose="02020603050405020304" pitchFamily="18" charset="0"/>
              </a:rPr>
              <a:t>缺点：分布不均匀</a:t>
            </a:r>
          </a:p>
          <a:p>
            <a:pPr marL="900113" lvl="1" indent="-360363">
              <a:lnSpc>
                <a:spcPct val="130000"/>
              </a:lnSpc>
            </a:pPr>
            <a:r>
              <a:rPr lang="zh-CN" altLang="en-US" sz="2800" dirty="0">
                <a:solidFill>
                  <a:srgbClr val="B90000"/>
                </a:solidFill>
                <a:latin typeface="Garamond" panose="02020404030301010803" pitchFamily="18" charset="0"/>
                <a:cs typeface="Times New Roman" panose="02020603050405020304" pitchFamily="18" charset="0"/>
              </a:rPr>
              <a:t>如果偶数关键码比奇数关键码出现的概率大</a:t>
            </a:r>
            <a:r>
              <a:rPr lang="zh-CN" altLang="en-US" sz="2800" dirty="0">
                <a:latin typeface="Garamond" panose="02020404030301010803" pitchFamily="18" charset="0"/>
                <a:cs typeface="Times New Roman" panose="02020603050405020304" pitchFamily="18" charset="0"/>
              </a:rPr>
              <a:t>，那么函数值就不能均匀分布</a:t>
            </a:r>
          </a:p>
          <a:p>
            <a:pPr marL="900113" lvl="1" indent="-360363">
              <a:lnSpc>
                <a:spcPct val="130000"/>
              </a:lnSpc>
            </a:pPr>
            <a:r>
              <a:rPr lang="zh-CN" altLang="en-US" sz="2800" dirty="0">
                <a:latin typeface="Garamond" panose="02020404030301010803" pitchFamily="18" charset="0"/>
                <a:cs typeface="Times New Roman" panose="02020603050405020304" pitchFamily="18" charset="0"/>
              </a:rPr>
              <a:t>反之亦然</a:t>
            </a:r>
            <a:endParaRPr lang="zh-CN" altLang="en-US" dirty="0">
              <a:latin typeface="Garamond" panose="02020404030301010803"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2D2E9089-9689-4008-B299-939D465AAE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DCBA90D4-5A6C-42A3-BB80-2012EE108E2A}"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11</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77827" name="标题 1">
            <a:extLst>
              <a:ext uri="{FF2B5EF4-FFF2-40B4-BE49-F238E27FC236}">
                <a16:creationId xmlns:a16="http://schemas.microsoft.com/office/drawing/2014/main" id="{A1A9348D-6306-4333-90A4-E3C6301DD135}"/>
              </a:ext>
            </a:extLst>
          </p:cNvPr>
          <p:cNvSpPr>
            <a:spLocks noGrp="1" noChangeArrowheads="1"/>
          </p:cNvSpPr>
          <p:nvPr>
            <p:ph type="title" idx="4294967295"/>
          </p:nvPr>
        </p:nvSpPr>
        <p:spPr/>
        <p:txBody>
          <a:bodyPr/>
          <a:lstStyle/>
          <a:p>
            <a:r>
              <a:rPr lang="zh-CN" altLang="en-US"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拉链法</a:t>
            </a:r>
            <a:r>
              <a:rPr lang="en-US" altLang="zh-CN"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查找长度分析</a:t>
            </a:r>
          </a:p>
        </p:txBody>
      </p:sp>
      <p:grpSp>
        <p:nvGrpSpPr>
          <p:cNvPr id="77828" name="Group 4">
            <a:extLst>
              <a:ext uri="{FF2B5EF4-FFF2-40B4-BE49-F238E27FC236}">
                <a16:creationId xmlns:a16="http://schemas.microsoft.com/office/drawing/2014/main" id="{CF4BCDE4-ED78-4E8F-90E5-5CAD55E5D008}"/>
              </a:ext>
            </a:extLst>
          </p:cNvPr>
          <p:cNvGrpSpPr>
            <a:grpSpLocks/>
          </p:cNvGrpSpPr>
          <p:nvPr/>
        </p:nvGrpSpPr>
        <p:grpSpPr bwMode="auto">
          <a:xfrm>
            <a:off x="904777" y="1381125"/>
            <a:ext cx="3421063" cy="4135438"/>
            <a:chOff x="1434" y="1253"/>
            <a:chExt cx="2155" cy="2605"/>
          </a:xfrm>
        </p:grpSpPr>
        <p:sp>
          <p:nvSpPr>
            <p:cNvPr id="77834" name="Text Box 5">
              <a:extLst>
                <a:ext uri="{FF2B5EF4-FFF2-40B4-BE49-F238E27FC236}">
                  <a16:creationId xmlns:a16="http://schemas.microsoft.com/office/drawing/2014/main" id="{3877763E-A30D-4EFA-B7C1-76F2B2A79A43}"/>
                </a:ext>
              </a:extLst>
            </p:cNvPr>
            <p:cNvSpPr txBox="1">
              <a:spLocks noChangeArrowheads="1"/>
            </p:cNvSpPr>
            <p:nvPr/>
          </p:nvSpPr>
          <p:spPr bwMode="auto">
            <a:xfrm>
              <a:off x="1434" y="1253"/>
              <a:ext cx="226"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0</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1</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2</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3</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4</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5</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6</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7</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8</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9</a:t>
              </a:r>
            </a:p>
            <a:p>
              <a:pPr algn="just" eaLnBrk="0" fontAlgn="base" hangingPunct="0">
                <a:lnSpc>
                  <a:spcPct val="123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10</a:t>
              </a:r>
            </a:p>
          </p:txBody>
        </p:sp>
        <p:grpSp>
          <p:nvGrpSpPr>
            <p:cNvPr id="77835" name="Group 6">
              <a:extLst>
                <a:ext uri="{FF2B5EF4-FFF2-40B4-BE49-F238E27FC236}">
                  <a16:creationId xmlns:a16="http://schemas.microsoft.com/office/drawing/2014/main" id="{3FC83616-F546-4CB5-869D-B96F4DAE9202}"/>
                </a:ext>
              </a:extLst>
            </p:cNvPr>
            <p:cNvGrpSpPr>
              <a:grpSpLocks/>
            </p:cNvGrpSpPr>
            <p:nvPr/>
          </p:nvGrpSpPr>
          <p:grpSpPr bwMode="auto">
            <a:xfrm>
              <a:off x="1718" y="1259"/>
              <a:ext cx="368" cy="2586"/>
              <a:chOff x="1718" y="1259"/>
              <a:chExt cx="456" cy="2586"/>
            </a:xfrm>
          </p:grpSpPr>
          <p:sp>
            <p:nvSpPr>
              <p:cNvPr id="77868" name="Text Box 7">
                <a:extLst>
                  <a:ext uri="{FF2B5EF4-FFF2-40B4-BE49-F238E27FC236}">
                    <a16:creationId xmlns:a16="http://schemas.microsoft.com/office/drawing/2014/main" id="{366EA920-5512-48D6-84DA-4BE214F34387}"/>
                  </a:ext>
                </a:extLst>
              </p:cNvPr>
              <p:cNvSpPr txBox="1">
                <a:spLocks noChangeArrowheads="1"/>
              </p:cNvSpPr>
              <p:nvPr/>
            </p:nvSpPr>
            <p:spPr bwMode="auto">
              <a:xfrm>
                <a:off x="1722" y="1259"/>
                <a:ext cx="450" cy="2586"/>
              </a:xfrm>
              <a:prstGeom prst="rect">
                <a:avLst/>
              </a:prstGeom>
              <a:solidFill>
                <a:schemeClr val="hlink"/>
              </a:solidFill>
              <a:ln w="28575">
                <a:solidFill>
                  <a:schemeClr val="tx1"/>
                </a:solidFill>
                <a:miter lim="800000"/>
                <a:headEnd/>
                <a:tailEnd/>
              </a:ln>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a:t>
                </a: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a:p>
                <a:pPr algn="just" eaLnBrk="0" fontAlgn="base" hangingPunct="0">
                  <a:lnSpc>
                    <a:spcPct val="120000"/>
                  </a:lnSpc>
                  <a:spcBef>
                    <a:spcPct val="0"/>
                  </a:spcBef>
                  <a:spcAft>
                    <a:spcPct val="0"/>
                  </a:spcAft>
                  <a:buClrTx/>
                  <a:buNone/>
                </a:pPr>
                <a:endParaRPr lang="en-US" altLang="zh-CN" sz="2000">
                  <a:solidFill>
                    <a:srgbClr val="000000"/>
                  </a:solidFill>
                  <a:latin typeface="Arial" panose="020B0604020202020204" pitchFamily="34" charset="0"/>
                  <a:ea typeface="宋体" panose="02010600030101010101" pitchFamily="2" charset="-122"/>
                </a:endParaRPr>
              </a:p>
            </p:txBody>
          </p:sp>
          <p:sp>
            <p:nvSpPr>
              <p:cNvPr id="77869" name="Line 8">
                <a:extLst>
                  <a:ext uri="{FF2B5EF4-FFF2-40B4-BE49-F238E27FC236}">
                    <a16:creationId xmlns:a16="http://schemas.microsoft.com/office/drawing/2014/main" id="{3DD7DDAB-1744-4894-AC40-3CD9C74A8371}"/>
                  </a:ext>
                </a:extLst>
              </p:cNvPr>
              <p:cNvSpPr>
                <a:spLocks noChangeShapeType="1"/>
              </p:cNvSpPr>
              <p:nvPr/>
            </p:nvSpPr>
            <p:spPr bwMode="auto">
              <a:xfrm>
                <a:off x="1722" y="150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0" name="Line 9">
                <a:extLst>
                  <a:ext uri="{FF2B5EF4-FFF2-40B4-BE49-F238E27FC236}">
                    <a16:creationId xmlns:a16="http://schemas.microsoft.com/office/drawing/2014/main" id="{0B2F4082-C8D1-4E01-814E-97AEAD6EB260}"/>
                  </a:ext>
                </a:extLst>
              </p:cNvPr>
              <p:cNvSpPr>
                <a:spLocks noChangeShapeType="1"/>
              </p:cNvSpPr>
              <p:nvPr/>
            </p:nvSpPr>
            <p:spPr bwMode="auto">
              <a:xfrm>
                <a:off x="1719" y="1963"/>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1" name="Line 10">
                <a:extLst>
                  <a:ext uri="{FF2B5EF4-FFF2-40B4-BE49-F238E27FC236}">
                    <a16:creationId xmlns:a16="http://schemas.microsoft.com/office/drawing/2014/main" id="{EE45B293-A69D-4F82-80C5-DCFF7E06FD0E}"/>
                  </a:ext>
                </a:extLst>
              </p:cNvPr>
              <p:cNvSpPr>
                <a:spLocks noChangeShapeType="1"/>
              </p:cNvSpPr>
              <p:nvPr/>
            </p:nvSpPr>
            <p:spPr bwMode="auto">
              <a:xfrm>
                <a:off x="1718" y="1732"/>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2" name="Line 11">
                <a:extLst>
                  <a:ext uri="{FF2B5EF4-FFF2-40B4-BE49-F238E27FC236}">
                    <a16:creationId xmlns:a16="http://schemas.microsoft.com/office/drawing/2014/main" id="{4522DBA0-7E89-48C1-BD77-3F07D1031FC6}"/>
                  </a:ext>
                </a:extLst>
              </p:cNvPr>
              <p:cNvSpPr>
                <a:spLocks noChangeShapeType="1"/>
              </p:cNvSpPr>
              <p:nvPr/>
            </p:nvSpPr>
            <p:spPr bwMode="auto">
              <a:xfrm>
                <a:off x="1723" y="2195"/>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3" name="Line 12">
                <a:extLst>
                  <a:ext uri="{FF2B5EF4-FFF2-40B4-BE49-F238E27FC236}">
                    <a16:creationId xmlns:a16="http://schemas.microsoft.com/office/drawing/2014/main" id="{55F08055-FB4B-4644-94E3-19B240333B62}"/>
                  </a:ext>
                </a:extLst>
              </p:cNvPr>
              <p:cNvSpPr>
                <a:spLocks noChangeShapeType="1"/>
              </p:cNvSpPr>
              <p:nvPr/>
            </p:nvSpPr>
            <p:spPr bwMode="auto">
              <a:xfrm>
                <a:off x="1734" y="3608"/>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4" name="Line 13">
                <a:extLst>
                  <a:ext uri="{FF2B5EF4-FFF2-40B4-BE49-F238E27FC236}">
                    <a16:creationId xmlns:a16="http://schemas.microsoft.com/office/drawing/2014/main" id="{3E366E4E-1A4D-4921-8A00-7E43D5DC473C}"/>
                  </a:ext>
                </a:extLst>
              </p:cNvPr>
              <p:cNvSpPr>
                <a:spLocks noChangeShapeType="1"/>
              </p:cNvSpPr>
              <p:nvPr/>
            </p:nvSpPr>
            <p:spPr bwMode="auto">
              <a:xfrm>
                <a:off x="1726" y="242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5" name="Line 14">
                <a:extLst>
                  <a:ext uri="{FF2B5EF4-FFF2-40B4-BE49-F238E27FC236}">
                    <a16:creationId xmlns:a16="http://schemas.microsoft.com/office/drawing/2014/main" id="{FAC7F2B3-2138-4BE3-85F3-5EDB7A4661F8}"/>
                  </a:ext>
                </a:extLst>
              </p:cNvPr>
              <p:cNvSpPr>
                <a:spLocks noChangeShapeType="1"/>
              </p:cNvSpPr>
              <p:nvPr/>
            </p:nvSpPr>
            <p:spPr bwMode="auto">
              <a:xfrm>
                <a:off x="1726" y="265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6" name="Line 15">
                <a:extLst>
                  <a:ext uri="{FF2B5EF4-FFF2-40B4-BE49-F238E27FC236}">
                    <a16:creationId xmlns:a16="http://schemas.microsoft.com/office/drawing/2014/main" id="{C43C57FE-7665-45E6-A219-12DA7ACB897D}"/>
                  </a:ext>
                </a:extLst>
              </p:cNvPr>
              <p:cNvSpPr>
                <a:spLocks noChangeShapeType="1"/>
              </p:cNvSpPr>
              <p:nvPr/>
            </p:nvSpPr>
            <p:spPr bwMode="auto">
              <a:xfrm>
                <a:off x="1729" y="3125"/>
                <a:ext cx="4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7" name="Line 16">
                <a:extLst>
                  <a:ext uri="{FF2B5EF4-FFF2-40B4-BE49-F238E27FC236}">
                    <a16:creationId xmlns:a16="http://schemas.microsoft.com/office/drawing/2014/main" id="{17A7B7B1-7E7D-49FB-8578-1D852459A670}"/>
                  </a:ext>
                </a:extLst>
              </p:cNvPr>
              <p:cNvSpPr>
                <a:spLocks noChangeShapeType="1"/>
              </p:cNvSpPr>
              <p:nvPr/>
            </p:nvSpPr>
            <p:spPr bwMode="auto">
              <a:xfrm>
                <a:off x="1736" y="337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78" name="Line 17">
                <a:extLst>
                  <a:ext uri="{FF2B5EF4-FFF2-40B4-BE49-F238E27FC236}">
                    <a16:creationId xmlns:a16="http://schemas.microsoft.com/office/drawing/2014/main" id="{0D34BA69-6834-42FC-958D-EBFAE9181519}"/>
                  </a:ext>
                </a:extLst>
              </p:cNvPr>
              <p:cNvSpPr>
                <a:spLocks noChangeShapeType="1"/>
              </p:cNvSpPr>
              <p:nvPr/>
            </p:nvSpPr>
            <p:spPr bwMode="auto">
              <a:xfrm>
                <a:off x="1734" y="2896"/>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grpSp>
        <p:sp>
          <p:nvSpPr>
            <p:cNvPr id="77836" name="Text Box 18">
              <a:extLst>
                <a:ext uri="{FF2B5EF4-FFF2-40B4-BE49-F238E27FC236}">
                  <a16:creationId xmlns:a16="http://schemas.microsoft.com/office/drawing/2014/main" id="{32F79216-1ABC-4FE4-A643-AD6C170B5D47}"/>
                </a:ext>
              </a:extLst>
            </p:cNvPr>
            <p:cNvSpPr txBox="1">
              <a:spLocks noChangeArrowheads="1"/>
            </p:cNvSpPr>
            <p:nvPr/>
          </p:nvSpPr>
          <p:spPr bwMode="auto">
            <a:xfrm>
              <a:off x="3107" y="125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11 ∧</a:t>
              </a:r>
            </a:p>
          </p:txBody>
        </p:sp>
        <p:sp>
          <p:nvSpPr>
            <p:cNvPr id="77837" name="Line 19">
              <a:extLst>
                <a:ext uri="{FF2B5EF4-FFF2-40B4-BE49-F238E27FC236}">
                  <a16:creationId xmlns:a16="http://schemas.microsoft.com/office/drawing/2014/main" id="{B53709F1-4069-4653-B811-7CA2D9B5B167}"/>
                </a:ext>
              </a:extLst>
            </p:cNvPr>
            <p:cNvSpPr>
              <a:spLocks noChangeShapeType="1"/>
            </p:cNvSpPr>
            <p:nvPr/>
          </p:nvSpPr>
          <p:spPr bwMode="auto">
            <a:xfrm>
              <a:off x="3352" y="125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38" name="Text Box 20">
              <a:extLst>
                <a:ext uri="{FF2B5EF4-FFF2-40B4-BE49-F238E27FC236}">
                  <a16:creationId xmlns:a16="http://schemas.microsoft.com/office/drawing/2014/main" id="{A3ECF715-3B94-4E40-8677-097535CF4DB6}"/>
                </a:ext>
              </a:extLst>
            </p:cNvPr>
            <p:cNvSpPr txBox="1">
              <a:spLocks noChangeArrowheads="1"/>
            </p:cNvSpPr>
            <p:nvPr/>
          </p:nvSpPr>
          <p:spPr bwMode="auto">
            <a:xfrm>
              <a:off x="1774" y="14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a:t>
              </a:r>
            </a:p>
          </p:txBody>
        </p:sp>
        <p:sp>
          <p:nvSpPr>
            <p:cNvPr id="77839" name="Rectangle 21">
              <a:extLst>
                <a:ext uri="{FF2B5EF4-FFF2-40B4-BE49-F238E27FC236}">
                  <a16:creationId xmlns:a16="http://schemas.microsoft.com/office/drawing/2014/main" id="{E80B416D-67E2-4613-B2DB-2338EB0A5B03}"/>
                </a:ext>
              </a:extLst>
            </p:cNvPr>
            <p:cNvSpPr>
              <a:spLocks noChangeArrowheads="1"/>
            </p:cNvSpPr>
            <p:nvPr/>
          </p:nvSpPr>
          <p:spPr bwMode="auto">
            <a:xfrm>
              <a:off x="1774" y="1735"/>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a:t>
              </a:r>
            </a:p>
          </p:txBody>
        </p:sp>
        <p:sp>
          <p:nvSpPr>
            <p:cNvPr id="77840" name="Rectangle 22">
              <a:extLst>
                <a:ext uri="{FF2B5EF4-FFF2-40B4-BE49-F238E27FC236}">
                  <a16:creationId xmlns:a16="http://schemas.microsoft.com/office/drawing/2014/main" id="{CA3C24E2-735C-4E0F-A1AC-29BC1A798B72}"/>
                </a:ext>
              </a:extLst>
            </p:cNvPr>
            <p:cNvSpPr>
              <a:spLocks noChangeArrowheads="1"/>
            </p:cNvSpPr>
            <p:nvPr/>
          </p:nvSpPr>
          <p:spPr bwMode="auto">
            <a:xfrm>
              <a:off x="1785" y="3351"/>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a:t>
              </a:r>
            </a:p>
          </p:txBody>
        </p:sp>
        <p:sp>
          <p:nvSpPr>
            <p:cNvPr id="77841" name="Rectangle 23">
              <a:extLst>
                <a:ext uri="{FF2B5EF4-FFF2-40B4-BE49-F238E27FC236}">
                  <a16:creationId xmlns:a16="http://schemas.microsoft.com/office/drawing/2014/main" id="{9D8F1A83-E3EB-4436-834C-CFDFE37732C2}"/>
                </a:ext>
              </a:extLst>
            </p:cNvPr>
            <p:cNvSpPr>
              <a:spLocks noChangeArrowheads="1"/>
            </p:cNvSpPr>
            <p:nvPr/>
          </p:nvSpPr>
          <p:spPr bwMode="auto">
            <a:xfrm>
              <a:off x="1792" y="3606"/>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a:t>
              </a:r>
            </a:p>
          </p:txBody>
        </p:sp>
        <p:sp>
          <p:nvSpPr>
            <p:cNvPr id="77842" name="Rectangle 24">
              <a:extLst>
                <a:ext uri="{FF2B5EF4-FFF2-40B4-BE49-F238E27FC236}">
                  <a16:creationId xmlns:a16="http://schemas.microsoft.com/office/drawing/2014/main" id="{FF75270B-44B9-4B3C-BD4F-BC6353CAF829}"/>
                </a:ext>
              </a:extLst>
            </p:cNvPr>
            <p:cNvSpPr>
              <a:spLocks noChangeArrowheads="1"/>
            </p:cNvSpPr>
            <p:nvPr/>
          </p:nvSpPr>
          <p:spPr bwMode="auto">
            <a:xfrm>
              <a:off x="1776" y="2642"/>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a:t>
              </a:r>
            </a:p>
          </p:txBody>
        </p:sp>
        <p:sp>
          <p:nvSpPr>
            <p:cNvPr id="77843" name="Text Box 25">
              <a:extLst>
                <a:ext uri="{FF2B5EF4-FFF2-40B4-BE49-F238E27FC236}">
                  <a16:creationId xmlns:a16="http://schemas.microsoft.com/office/drawing/2014/main" id="{64FBEDDB-EBD3-4DEE-9E8E-93139DBDBF97}"/>
                </a:ext>
              </a:extLst>
            </p:cNvPr>
            <p:cNvSpPr txBox="1">
              <a:spLocks noChangeArrowheads="1"/>
            </p:cNvSpPr>
            <p:nvPr/>
          </p:nvSpPr>
          <p:spPr bwMode="auto">
            <a:xfrm>
              <a:off x="2350" y="126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22</a:t>
              </a:r>
            </a:p>
          </p:txBody>
        </p:sp>
        <p:sp>
          <p:nvSpPr>
            <p:cNvPr id="77844" name="Line 26">
              <a:extLst>
                <a:ext uri="{FF2B5EF4-FFF2-40B4-BE49-F238E27FC236}">
                  <a16:creationId xmlns:a16="http://schemas.microsoft.com/office/drawing/2014/main" id="{7D720DEC-262A-492F-9841-ABB7A97E28C1}"/>
                </a:ext>
              </a:extLst>
            </p:cNvPr>
            <p:cNvSpPr>
              <a:spLocks noChangeShapeType="1"/>
            </p:cNvSpPr>
            <p:nvPr/>
          </p:nvSpPr>
          <p:spPr bwMode="auto">
            <a:xfrm>
              <a:off x="2595" y="126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45" name="Line 27">
              <a:extLst>
                <a:ext uri="{FF2B5EF4-FFF2-40B4-BE49-F238E27FC236}">
                  <a16:creationId xmlns:a16="http://schemas.microsoft.com/office/drawing/2014/main" id="{54EED627-F896-48F6-8F21-F6ABBC2A989F}"/>
                </a:ext>
              </a:extLst>
            </p:cNvPr>
            <p:cNvSpPr>
              <a:spLocks noChangeShapeType="1"/>
            </p:cNvSpPr>
            <p:nvPr/>
          </p:nvSpPr>
          <p:spPr bwMode="auto">
            <a:xfrm>
              <a:off x="2001"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46" name="Line 28">
              <a:extLst>
                <a:ext uri="{FF2B5EF4-FFF2-40B4-BE49-F238E27FC236}">
                  <a16:creationId xmlns:a16="http://schemas.microsoft.com/office/drawing/2014/main" id="{47EB1F42-4034-4DE1-AE79-DF719DAA5BD4}"/>
                </a:ext>
              </a:extLst>
            </p:cNvPr>
            <p:cNvSpPr>
              <a:spLocks noChangeShapeType="1"/>
            </p:cNvSpPr>
            <p:nvPr/>
          </p:nvSpPr>
          <p:spPr bwMode="auto">
            <a:xfrm>
              <a:off x="2738"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47" name="Text Box 29">
              <a:extLst>
                <a:ext uri="{FF2B5EF4-FFF2-40B4-BE49-F238E27FC236}">
                  <a16:creationId xmlns:a16="http://schemas.microsoft.com/office/drawing/2014/main" id="{AC59D1DC-200A-4DAF-B137-96139FF1ECE5}"/>
                </a:ext>
              </a:extLst>
            </p:cNvPr>
            <p:cNvSpPr txBox="1">
              <a:spLocks noChangeArrowheads="1"/>
            </p:cNvSpPr>
            <p:nvPr/>
          </p:nvSpPr>
          <p:spPr bwMode="auto">
            <a:xfrm>
              <a:off x="3126" y="194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47 ∧</a:t>
              </a:r>
            </a:p>
          </p:txBody>
        </p:sp>
        <p:sp>
          <p:nvSpPr>
            <p:cNvPr id="77848" name="Line 30">
              <a:extLst>
                <a:ext uri="{FF2B5EF4-FFF2-40B4-BE49-F238E27FC236}">
                  <a16:creationId xmlns:a16="http://schemas.microsoft.com/office/drawing/2014/main" id="{8030A125-20B8-4B48-922B-95EE69B515E8}"/>
                </a:ext>
              </a:extLst>
            </p:cNvPr>
            <p:cNvSpPr>
              <a:spLocks noChangeShapeType="1"/>
            </p:cNvSpPr>
            <p:nvPr/>
          </p:nvSpPr>
          <p:spPr bwMode="auto">
            <a:xfrm>
              <a:off x="3371" y="194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49" name="Text Box 31">
              <a:extLst>
                <a:ext uri="{FF2B5EF4-FFF2-40B4-BE49-F238E27FC236}">
                  <a16:creationId xmlns:a16="http://schemas.microsoft.com/office/drawing/2014/main" id="{47DCE9E4-780E-435E-8D45-C9332011EAE8}"/>
                </a:ext>
              </a:extLst>
            </p:cNvPr>
            <p:cNvSpPr txBox="1">
              <a:spLocks noChangeArrowheads="1"/>
            </p:cNvSpPr>
            <p:nvPr/>
          </p:nvSpPr>
          <p:spPr bwMode="auto">
            <a:xfrm>
              <a:off x="2369" y="195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3</a:t>
              </a:r>
            </a:p>
          </p:txBody>
        </p:sp>
        <p:sp>
          <p:nvSpPr>
            <p:cNvPr id="77850" name="Line 32">
              <a:extLst>
                <a:ext uri="{FF2B5EF4-FFF2-40B4-BE49-F238E27FC236}">
                  <a16:creationId xmlns:a16="http://schemas.microsoft.com/office/drawing/2014/main" id="{9634EC1C-694C-4960-AFDD-559FF52F5A8A}"/>
                </a:ext>
              </a:extLst>
            </p:cNvPr>
            <p:cNvSpPr>
              <a:spLocks noChangeShapeType="1"/>
            </p:cNvSpPr>
            <p:nvPr/>
          </p:nvSpPr>
          <p:spPr bwMode="auto">
            <a:xfrm>
              <a:off x="2614" y="195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1" name="Line 33">
              <a:extLst>
                <a:ext uri="{FF2B5EF4-FFF2-40B4-BE49-F238E27FC236}">
                  <a16:creationId xmlns:a16="http://schemas.microsoft.com/office/drawing/2014/main" id="{62708125-7EC7-4A11-A2C5-E692C7749B3E}"/>
                </a:ext>
              </a:extLst>
            </p:cNvPr>
            <p:cNvSpPr>
              <a:spLocks noChangeShapeType="1"/>
            </p:cNvSpPr>
            <p:nvPr/>
          </p:nvSpPr>
          <p:spPr bwMode="auto">
            <a:xfrm>
              <a:off x="2018" y="2085"/>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2" name="Line 34">
              <a:extLst>
                <a:ext uri="{FF2B5EF4-FFF2-40B4-BE49-F238E27FC236}">
                  <a16:creationId xmlns:a16="http://schemas.microsoft.com/office/drawing/2014/main" id="{8D23F5F1-2F1D-4221-BE18-25CCC1770715}"/>
                </a:ext>
              </a:extLst>
            </p:cNvPr>
            <p:cNvSpPr>
              <a:spLocks noChangeShapeType="1"/>
            </p:cNvSpPr>
            <p:nvPr/>
          </p:nvSpPr>
          <p:spPr bwMode="auto">
            <a:xfrm>
              <a:off x="2757" y="2077"/>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3" name="Text Box 35">
              <a:extLst>
                <a:ext uri="{FF2B5EF4-FFF2-40B4-BE49-F238E27FC236}">
                  <a16:creationId xmlns:a16="http://schemas.microsoft.com/office/drawing/2014/main" id="{B6B21ACD-8EE3-489D-A69C-30E064C0F5B2}"/>
                </a:ext>
              </a:extLst>
            </p:cNvPr>
            <p:cNvSpPr txBox="1">
              <a:spLocks noChangeArrowheads="1"/>
            </p:cNvSpPr>
            <p:nvPr/>
          </p:nvSpPr>
          <p:spPr bwMode="auto">
            <a:xfrm>
              <a:off x="2370" y="2217"/>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92 ∧</a:t>
              </a:r>
            </a:p>
          </p:txBody>
        </p:sp>
        <p:sp>
          <p:nvSpPr>
            <p:cNvPr id="77854" name="Line 36">
              <a:extLst>
                <a:ext uri="{FF2B5EF4-FFF2-40B4-BE49-F238E27FC236}">
                  <a16:creationId xmlns:a16="http://schemas.microsoft.com/office/drawing/2014/main" id="{8B5FF973-1506-4309-BE7D-1B86251B4526}"/>
                </a:ext>
              </a:extLst>
            </p:cNvPr>
            <p:cNvSpPr>
              <a:spLocks noChangeShapeType="1"/>
            </p:cNvSpPr>
            <p:nvPr/>
          </p:nvSpPr>
          <p:spPr bwMode="auto">
            <a:xfrm>
              <a:off x="2615" y="2217"/>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5" name="Line 37">
              <a:extLst>
                <a:ext uri="{FF2B5EF4-FFF2-40B4-BE49-F238E27FC236}">
                  <a16:creationId xmlns:a16="http://schemas.microsoft.com/office/drawing/2014/main" id="{693082DA-510A-412A-85BD-C68C5423A261}"/>
                </a:ext>
              </a:extLst>
            </p:cNvPr>
            <p:cNvSpPr>
              <a:spLocks noChangeShapeType="1"/>
            </p:cNvSpPr>
            <p:nvPr/>
          </p:nvSpPr>
          <p:spPr bwMode="auto">
            <a:xfrm>
              <a:off x="2001" y="232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6" name="Text Box 38">
              <a:extLst>
                <a:ext uri="{FF2B5EF4-FFF2-40B4-BE49-F238E27FC236}">
                  <a16:creationId xmlns:a16="http://schemas.microsoft.com/office/drawing/2014/main" id="{E525D773-08D6-487B-8BB1-08E9AD877883}"/>
                </a:ext>
              </a:extLst>
            </p:cNvPr>
            <p:cNvSpPr txBox="1">
              <a:spLocks noChangeArrowheads="1"/>
            </p:cNvSpPr>
            <p:nvPr/>
          </p:nvSpPr>
          <p:spPr bwMode="auto">
            <a:xfrm>
              <a:off x="2370" y="2472"/>
              <a:ext cx="455"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16 ∧</a:t>
              </a:r>
            </a:p>
          </p:txBody>
        </p:sp>
        <p:sp>
          <p:nvSpPr>
            <p:cNvPr id="77857" name="Line 39">
              <a:extLst>
                <a:ext uri="{FF2B5EF4-FFF2-40B4-BE49-F238E27FC236}">
                  <a16:creationId xmlns:a16="http://schemas.microsoft.com/office/drawing/2014/main" id="{49607F32-D8C1-4B21-A3E2-1C056F9C1471}"/>
                </a:ext>
              </a:extLst>
            </p:cNvPr>
            <p:cNvSpPr>
              <a:spLocks noChangeShapeType="1"/>
            </p:cNvSpPr>
            <p:nvPr/>
          </p:nvSpPr>
          <p:spPr bwMode="auto">
            <a:xfrm>
              <a:off x="2615" y="2472"/>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8" name="Line 40">
              <a:extLst>
                <a:ext uri="{FF2B5EF4-FFF2-40B4-BE49-F238E27FC236}">
                  <a16:creationId xmlns:a16="http://schemas.microsoft.com/office/drawing/2014/main" id="{4CB72344-467A-47FF-BDBD-A4FBC1BF4FC5}"/>
                </a:ext>
              </a:extLst>
            </p:cNvPr>
            <p:cNvSpPr>
              <a:spLocks noChangeShapeType="1"/>
            </p:cNvSpPr>
            <p:nvPr/>
          </p:nvSpPr>
          <p:spPr bwMode="auto">
            <a:xfrm>
              <a:off x="2001" y="2576"/>
              <a:ext cx="342" cy="1"/>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59" name="Text Box 41">
              <a:extLst>
                <a:ext uri="{FF2B5EF4-FFF2-40B4-BE49-F238E27FC236}">
                  <a16:creationId xmlns:a16="http://schemas.microsoft.com/office/drawing/2014/main" id="{E6B7B41B-3A6A-4CCB-914D-AA791678FCE2}"/>
                </a:ext>
              </a:extLst>
            </p:cNvPr>
            <p:cNvSpPr txBox="1">
              <a:spLocks noChangeArrowheads="1"/>
            </p:cNvSpPr>
            <p:nvPr/>
          </p:nvSpPr>
          <p:spPr bwMode="auto">
            <a:xfrm>
              <a:off x="3136" y="2878"/>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7  ∧</a:t>
              </a:r>
            </a:p>
          </p:txBody>
        </p:sp>
        <p:sp>
          <p:nvSpPr>
            <p:cNvPr id="77860" name="Line 42">
              <a:extLst>
                <a:ext uri="{FF2B5EF4-FFF2-40B4-BE49-F238E27FC236}">
                  <a16:creationId xmlns:a16="http://schemas.microsoft.com/office/drawing/2014/main" id="{9106A888-BC8A-4FB7-8DA5-B5648C357BD1}"/>
                </a:ext>
              </a:extLst>
            </p:cNvPr>
            <p:cNvSpPr>
              <a:spLocks noChangeShapeType="1"/>
            </p:cNvSpPr>
            <p:nvPr/>
          </p:nvSpPr>
          <p:spPr bwMode="auto">
            <a:xfrm>
              <a:off x="3381" y="287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61" name="Text Box 43">
              <a:extLst>
                <a:ext uri="{FF2B5EF4-FFF2-40B4-BE49-F238E27FC236}">
                  <a16:creationId xmlns:a16="http://schemas.microsoft.com/office/drawing/2014/main" id="{5DCDDC7B-A26D-435D-9B58-D0AD6A50D477}"/>
                </a:ext>
              </a:extLst>
            </p:cNvPr>
            <p:cNvSpPr txBox="1">
              <a:spLocks noChangeArrowheads="1"/>
            </p:cNvSpPr>
            <p:nvPr/>
          </p:nvSpPr>
          <p:spPr bwMode="auto">
            <a:xfrm>
              <a:off x="2379" y="2888"/>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29</a:t>
              </a:r>
            </a:p>
          </p:txBody>
        </p:sp>
        <p:sp>
          <p:nvSpPr>
            <p:cNvPr id="77862" name="Line 44">
              <a:extLst>
                <a:ext uri="{FF2B5EF4-FFF2-40B4-BE49-F238E27FC236}">
                  <a16:creationId xmlns:a16="http://schemas.microsoft.com/office/drawing/2014/main" id="{0FF4C128-8F91-4BB2-9B5B-875A0046376F}"/>
                </a:ext>
              </a:extLst>
            </p:cNvPr>
            <p:cNvSpPr>
              <a:spLocks noChangeShapeType="1"/>
            </p:cNvSpPr>
            <p:nvPr/>
          </p:nvSpPr>
          <p:spPr bwMode="auto">
            <a:xfrm>
              <a:off x="2624" y="288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63" name="Line 45">
              <a:extLst>
                <a:ext uri="{FF2B5EF4-FFF2-40B4-BE49-F238E27FC236}">
                  <a16:creationId xmlns:a16="http://schemas.microsoft.com/office/drawing/2014/main" id="{B6C09B79-A367-4630-A84A-D04CCFE69313}"/>
                </a:ext>
              </a:extLst>
            </p:cNvPr>
            <p:cNvSpPr>
              <a:spLocks noChangeShapeType="1"/>
            </p:cNvSpPr>
            <p:nvPr/>
          </p:nvSpPr>
          <p:spPr bwMode="auto">
            <a:xfrm>
              <a:off x="2030"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64" name="Line 46">
              <a:extLst>
                <a:ext uri="{FF2B5EF4-FFF2-40B4-BE49-F238E27FC236}">
                  <a16:creationId xmlns:a16="http://schemas.microsoft.com/office/drawing/2014/main" id="{EBF6E497-BB50-4FAE-8679-797A343F0607}"/>
                </a:ext>
              </a:extLst>
            </p:cNvPr>
            <p:cNvSpPr>
              <a:spLocks noChangeShapeType="1"/>
            </p:cNvSpPr>
            <p:nvPr/>
          </p:nvSpPr>
          <p:spPr bwMode="auto">
            <a:xfrm>
              <a:off x="2767"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65" name="Text Box 47">
              <a:extLst>
                <a:ext uri="{FF2B5EF4-FFF2-40B4-BE49-F238E27FC236}">
                  <a16:creationId xmlns:a16="http://schemas.microsoft.com/office/drawing/2014/main" id="{D8B53952-E310-4E31-AA25-075F9944D741}"/>
                </a:ext>
              </a:extLst>
            </p:cNvPr>
            <p:cNvSpPr txBox="1">
              <a:spLocks noChangeArrowheads="1"/>
            </p:cNvSpPr>
            <p:nvPr/>
          </p:nvSpPr>
          <p:spPr bwMode="auto">
            <a:xfrm>
              <a:off x="2380" y="3143"/>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0" fontAlgn="base" hangingPunct="0">
                <a:lnSpc>
                  <a:spcPct val="100000"/>
                </a:lnSpc>
                <a:spcBef>
                  <a:spcPct val="0"/>
                </a:spcBef>
                <a:spcAft>
                  <a:spcPct val="0"/>
                </a:spcAft>
                <a:buClrTx/>
                <a:buNone/>
              </a:pPr>
              <a:r>
                <a:rPr lang="en-US" altLang="zh-CN" sz="2000">
                  <a:solidFill>
                    <a:srgbClr val="000000"/>
                  </a:solidFill>
                  <a:latin typeface="Arial" panose="020B0604020202020204" pitchFamily="34" charset="0"/>
                  <a:ea typeface="宋体" panose="02010600030101010101" pitchFamily="2" charset="-122"/>
                </a:rPr>
                <a:t> 8  ∧</a:t>
              </a:r>
            </a:p>
          </p:txBody>
        </p:sp>
        <p:sp>
          <p:nvSpPr>
            <p:cNvPr id="77866" name="Line 48">
              <a:extLst>
                <a:ext uri="{FF2B5EF4-FFF2-40B4-BE49-F238E27FC236}">
                  <a16:creationId xmlns:a16="http://schemas.microsoft.com/office/drawing/2014/main" id="{E444DE88-8B93-4187-A461-0C472EEF9118}"/>
                </a:ext>
              </a:extLst>
            </p:cNvPr>
            <p:cNvSpPr>
              <a:spLocks noChangeShapeType="1"/>
            </p:cNvSpPr>
            <p:nvPr/>
          </p:nvSpPr>
          <p:spPr bwMode="auto">
            <a:xfrm>
              <a:off x="2625" y="314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77867" name="Line 49">
              <a:extLst>
                <a:ext uri="{FF2B5EF4-FFF2-40B4-BE49-F238E27FC236}">
                  <a16:creationId xmlns:a16="http://schemas.microsoft.com/office/drawing/2014/main" id="{1655A9A5-26EB-4EE4-85C8-800BAD82EF84}"/>
                </a:ext>
              </a:extLst>
            </p:cNvPr>
            <p:cNvSpPr>
              <a:spLocks noChangeShapeType="1"/>
            </p:cNvSpPr>
            <p:nvPr/>
          </p:nvSpPr>
          <p:spPr bwMode="auto">
            <a:xfrm>
              <a:off x="2011" y="327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grpSp>
      <p:graphicFrame>
        <p:nvGraphicFramePr>
          <p:cNvPr id="77829" name="Object 38">
            <a:extLst>
              <a:ext uri="{FF2B5EF4-FFF2-40B4-BE49-F238E27FC236}">
                <a16:creationId xmlns:a16="http://schemas.microsoft.com/office/drawing/2014/main" id="{EA63DAA2-3E80-42C3-92CE-40F7D928A3DF}"/>
              </a:ext>
            </a:extLst>
          </p:cNvPr>
          <p:cNvGraphicFramePr>
            <a:graphicFrameLocks noChangeAspect="1"/>
          </p:cNvGraphicFramePr>
          <p:nvPr/>
        </p:nvGraphicFramePr>
        <p:xfrm>
          <a:off x="5969000" y="1795465"/>
          <a:ext cx="4241800" cy="896937"/>
        </p:xfrm>
        <a:graphic>
          <a:graphicData uri="http://schemas.openxmlformats.org/presentationml/2006/ole">
            <mc:AlternateContent xmlns:mc="http://schemas.openxmlformats.org/markup-compatibility/2006">
              <mc:Choice xmlns:v="urn:schemas-microsoft-com:vml" Requires="v">
                <p:oleObj name="Equation" r:id="rId4" imgW="1916868" imgH="393529" progId="Equation.DSMT4">
                  <p:embed/>
                </p:oleObj>
              </mc:Choice>
              <mc:Fallback>
                <p:oleObj name="Equation" r:id="rId4" imgW="1916868" imgH="393529" progId="Equation.DSMT4">
                  <p:embed/>
                  <p:pic>
                    <p:nvPicPr>
                      <p:cNvPr id="77829" name="Object 38">
                        <a:extLst>
                          <a:ext uri="{FF2B5EF4-FFF2-40B4-BE49-F238E27FC236}">
                            <a16:creationId xmlns:a16="http://schemas.microsoft.com/office/drawing/2014/main" id="{EA63DAA2-3E80-42C3-92CE-40F7D928A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0" y="1795465"/>
                        <a:ext cx="42418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0" name="Object 39">
            <a:extLst>
              <a:ext uri="{FF2B5EF4-FFF2-40B4-BE49-F238E27FC236}">
                <a16:creationId xmlns:a16="http://schemas.microsoft.com/office/drawing/2014/main" id="{8507C827-D00D-4D19-AFA5-113942759295}"/>
              </a:ext>
            </a:extLst>
          </p:cNvPr>
          <p:cNvGraphicFramePr>
            <a:graphicFrameLocks noChangeAspect="1"/>
          </p:cNvGraphicFramePr>
          <p:nvPr/>
        </p:nvGraphicFramePr>
        <p:xfrm>
          <a:off x="5969002" y="3840163"/>
          <a:ext cx="4575175" cy="1784350"/>
        </p:xfrm>
        <a:graphic>
          <a:graphicData uri="http://schemas.openxmlformats.org/presentationml/2006/ole">
            <mc:AlternateContent xmlns:mc="http://schemas.openxmlformats.org/markup-compatibility/2006">
              <mc:Choice xmlns:v="urn:schemas-microsoft-com:vml" Requires="v">
                <p:oleObj name="Equation" r:id="rId6" imgW="2413000" imgH="812800" progId="Equation.DSMT4">
                  <p:embed/>
                </p:oleObj>
              </mc:Choice>
              <mc:Fallback>
                <p:oleObj name="Equation" r:id="rId6" imgW="2413000" imgH="812800" progId="Equation.DSMT4">
                  <p:embed/>
                  <p:pic>
                    <p:nvPicPr>
                      <p:cNvPr id="77830" name="Object 39">
                        <a:extLst>
                          <a:ext uri="{FF2B5EF4-FFF2-40B4-BE49-F238E27FC236}">
                            <a16:creationId xmlns:a16="http://schemas.microsoft.com/office/drawing/2014/main" id="{8507C827-D00D-4D19-AFA5-1139427592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9002" y="3840163"/>
                        <a:ext cx="45751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1" name="文本框 1">
            <a:extLst>
              <a:ext uri="{FF2B5EF4-FFF2-40B4-BE49-F238E27FC236}">
                <a16:creationId xmlns:a16="http://schemas.microsoft.com/office/drawing/2014/main" id="{3E09CBCC-95B1-4638-BB82-AEA6D69BF054}"/>
              </a:ext>
            </a:extLst>
          </p:cNvPr>
          <p:cNvSpPr txBox="1">
            <a:spLocks noChangeArrowheads="1"/>
          </p:cNvSpPr>
          <p:nvPr/>
        </p:nvSpPr>
        <p:spPr bwMode="auto">
          <a:xfrm>
            <a:off x="5529263" y="1249365"/>
            <a:ext cx="1363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pPr>
            <a:r>
              <a:rPr lang="zh-CN" altLang="en-US">
                <a:solidFill>
                  <a:srgbClr val="C00000"/>
                </a:solidFill>
                <a:latin typeface="微软雅黑" panose="020B0503020204020204" pitchFamily="34" charset="-122"/>
                <a:ea typeface="微软雅黑" panose="020B0503020204020204" pitchFamily="34" charset="-122"/>
              </a:rPr>
              <a:t>成功</a:t>
            </a:r>
          </a:p>
        </p:txBody>
      </p:sp>
      <p:sp>
        <p:nvSpPr>
          <p:cNvPr id="77832" name="文本框 52">
            <a:extLst>
              <a:ext uri="{FF2B5EF4-FFF2-40B4-BE49-F238E27FC236}">
                <a16:creationId xmlns:a16="http://schemas.microsoft.com/office/drawing/2014/main" id="{AEE71184-70D0-4450-B61C-72AFD9E26CFB}"/>
              </a:ext>
            </a:extLst>
          </p:cNvPr>
          <p:cNvSpPr txBox="1">
            <a:spLocks noChangeArrowheads="1"/>
          </p:cNvSpPr>
          <p:nvPr/>
        </p:nvSpPr>
        <p:spPr bwMode="auto">
          <a:xfrm>
            <a:off x="5500688" y="3352802"/>
            <a:ext cx="1363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pPr>
            <a:r>
              <a:rPr lang="zh-CN" altLang="en-US">
                <a:solidFill>
                  <a:srgbClr val="C00000"/>
                </a:solidFill>
                <a:latin typeface="微软雅黑" panose="020B0503020204020204" pitchFamily="34" charset="-122"/>
                <a:ea typeface="微软雅黑" panose="020B0503020204020204" pitchFamily="34" charset="-122"/>
              </a:rPr>
              <a:t>失败</a:t>
            </a:r>
          </a:p>
        </p:txBody>
      </p:sp>
      <p:sp>
        <p:nvSpPr>
          <p:cNvPr id="77833" name="文本框 1">
            <a:extLst>
              <a:ext uri="{FF2B5EF4-FFF2-40B4-BE49-F238E27FC236}">
                <a16:creationId xmlns:a16="http://schemas.microsoft.com/office/drawing/2014/main" id="{24C71A60-B0CD-4ADD-9AE5-D46087DE4431}"/>
              </a:ext>
            </a:extLst>
          </p:cNvPr>
          <p:cNvSpPr txBox="1">
            <a:spLocks noChangeArrowheads="1"/>
          </p:cNvSpPr>
          <p:nvPr/>
        </p:nvSpPr>
        <p:spPr bwMode="auto">
          <a:xfrm>
            <a:off x="6005514" y="5926138"/>
            <a:ext cx="4544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zh-CN" altLang="en-US" sz="2000" dirty="0">
                <a:solidFill>
                  <a:srgbClr val="C00000"/>
                </a:solidFill>
                <a:latin typeface="微软雅黑" panose="020B0503020204020204" pitchFamily="34" charset="-122"/>
                <a:ea typeface="微软雅黑" panose="020B0503020204020204" pitchFamily="34" charset="-122"/>
              </a:rPr>
              <a:t>假设：每个槽中查找失败的概率均等！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108E05A-5111-40FD-9B3A-B5F744099A7A}"/>
              </a:ext>
            </a:extLst>
          </p:cNvPr>
          <p:cNvSpPr>
            <a:spLocks noGrp="1" noChangeArrowheads="1"/>
          </p:cNvSpPr>
          <p:nvPr>
            <p:ph type="body" idx="1"/>
          </p:nvPr>
        </p:nvSpPr>
        <p:spPr>
          <a:xfrm>
            <a:off x="308802" y="914400"/>
            <a:ext cx="11569567" cy="5638800"/>
          </a:xfrm>
        </p:spPr>
        <p:txBody>
          <a:bodyPr/>
          <a:lstStyle/>
          <a:p>
            <a:r>
              <a:rPr lang="zh-CN" altLang="en-US" dirty="0">
                <a:latin typeface="楷体_GB2312" pitchFamily="49" charset="-122"/>
              </a:rPr>
              <a:t>处理冲突简单，</a:t>
            </a:r>
            <a:r>
              <a:rPr lang="zh-CN" altLang="en-US" dirty="0">
                <a:solidFill>
                  <a:srgbClr val="C00000"/>
                </a:solidFill>
                <a:latin typeface="楷体_GB2312" pitchFamily="49" charset="-122"/>
              </a:rPr>
              <a:t>不同基地址冲突彼此独立</a:t>
            </a:r>
            <a:r>
              <a:rPr lang="zh-CN" altLang="en-US" dirty="0">
                <a:latin typeface="楷体_GB2312" pitchFamily="49" charset="-122"/>
              </a:rPr>
              <a:t>，平均查找长度短</a:t>
            </a:r>
          </a:p>
          <a:p>
            <a:r>
              <a:rPr lang="zh-CN" altLang="en-US" dirty="0">
                <a:latin typeface="楷体_GB2312" pitchFamily="49" charset="-122"/>
              </a:rPr>
              <a:t>链表结点动态申请，适合于表长不确定情况</a:t>
            </a:r>
          </a:p>
          <a:p>
            <a:r>
              <a:rPr lang="zh-CN" altLang="en-US" dirty="0">
                <a:latin typeface="楷体_GB2312" pitchFamily="49" charset="-122"/>
              </a:rPr>
              <a:t>拉链法可取</a:t>
            </a:r>
            <a:r>
              <a:rPr lang="en-US" altLang="zh-CN" dirty="0">
                <a:latin typeface="楷体_GB2312" pitchFamily="49" charset="-122"/>
              </a:rPr>
              <a:t>α≥1</a:t>
            </a:r>
            <a:r>
              <a:rPr lang="zh-CN" altLang="en-US" dirty="0">
                <a:latin typeface="楷体_GB2312" pitchFamily="49" charset="-122"/>
              </a:rPr>
              <a:t>，且结点较大时，拉链法中增加的指针域可忽略不计，故节省空间</a:t>
            </a:r>
            <a:endParaRPr lang="en-US" altLang="zh-CN" dirty="0">
              <a:latin typeface="楷体_GB2312" pitchFamily="49" charset="-122"/>
            </a:endParaRPr>
          </a:p>
          <a:p>
            <a:r>
              <a:rPr lang="zh-CN" altLang="en-US" dirty="0">
                <a:latin typeface="楷体_GB2312" pitchFamily="49" charset="-122"/>
              </a:rPr>
              <a:t>用拉链法构造的散列表，删除结点易于实现</a:t>
            </a:r>
            <a:endParaRPr lang="en-US" altLang="zh-CN" dirty="0">
              <a:latin typeface="楷体_GB2312" pitchFamily="49" charset="-122"/>
            </a:endParaRPr>
          </a:p>
          <a:p>
            <a:pPr lvl="1"/>
            <a:r>
              <a:rPr lang="zh-CN" altLang="en-US" dirty="0">
                <a:latin typeface="楷体_GB2312" pitchFamily="49" charset="-122"/>
              </a:rPr>
              <a:t>只要简单地删去链表上相应的结点即可</a:t>
            </a:r>
            <a:endParaRPr lang="en-US" altLang="zh-CN" dirty="0">
              <a:latin typeface="楷体_GB2312" pitchFamily="49" charset="-122"/>
            </a:endParaRPr>
          </a:p>
          <a:p>
            <a:pPr lvl="1"/>
            <a:r>
              <a:rPr lang="zh-CN" altLang="en-US" sz="2800" dirty="0">
                <a:solidFill>
                  <a:srgbClr val="C00000"/>
                </a:solidFill>
                <a:latin typeface="微软雅黑" panose="020B0503020204020204" pitchFamily="34" charset="-122"/>
                <a:ea typeface="微软雅黑" panose="020B0503020204020204" pitchFamily="34" charset="-122"/>
              </a:rPr>
              <a:t>闭散列远没有如此简单！</a:t>
            </a:r>
          </a:p>
        </p:txBody>
      </p:sp>
      <p:sp>
        <p:nvSpPr>
          <p:cNvPr id="79875" name="标题 1">
            <a:extLst>
              <a:ext uri="{FF2B5EF4-FFF2-40B4-BE49-F238E27FC236}">
                <a16:creationId xmlns:a16="http://schemas.microsoft.com/office/drawing/2014/main" id="{D686D9B0-9E33-45E0-9A0D-0CF0B81368F8}"/>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拉链法的优点</a:t>
            </a:r>
            <a:endParaRPr lang="zh-CN" altLang="en-US" b="1">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33908DC2-D18E-426E-B731-46FCE58B3F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AC9D0F2F-6DB1-416C-9926-35471B052583}"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13</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81923" name="标题 1">
            <a:extLst>
              <a:ext uri="{FF2B5EF4-FFF2-40B4-BE49-F238E27FC236}">
                <a16:creationId xmlns:a16="http://schemas.microsoft.com/office/drawing/2014/main" id="{4B966BCD-D36F-4417-91AB-EF40C34CDF95}"/>
              </a:ext>
            </a:extLst>
          </p:cNvPr>
          <p:cNvSpPr>
            <a:spLocks noGrp="1" noChangeArrowheads="1"/>
          </p:cNvSpPr>
          <p:nvPr>
            <p:ph type="title" idx="4294967295"/>
          </p:nvPr>
        </p:nvSpPr>
        <p:spPr/>
        <p:txBody>
          <a:bodyPr/>
          <a:lstStyle/>
          <a:p>
            <a:r>
              <a:rPr lang="zh-CN" altLang="en-US" b="1">
                <a:ea typeface="黑体" panose="02010609060101010101" pitchFamily="49" charset="-122"/>
              </a:rPr>
              <a:t>缺点</a:t>
            </a:r>
          </a:p>
        </p:txBody>
      </p:sp>
      <p:sp>
        <p:nvSpPr>
          <p:cNvPr id="81924" name="内容占位符 2">
            <a:extLst>
              <a:ext uri="{FF2B5EF4-FFF2-40B4-BE49-F238E27FC236}">
                <a16:creationId xmlns:a16="http://schemas.microsoft.com/office/drawing/2014/main" id="{FDF27CAD-48D2-4F2A-A76C-E6005DD3ED15}"/>
              </a:ext>
            </a:extLst>
          </p:cNvPr>
          <p:cNvSpPr>
            <a:spLocks noGrp="1" noChangeArrowheads="1"/>
          </p:cNvSpPr>
          <p:nvPr>
            <p:ph idx="4294967295"/>
          </p:nvPr>
        </p:nvSpPr>
        <p:spPr/>
        <p:txBody>
          <a:bodyPr/>
          <a:lstStyle/>
          <a:p>
            <a:pPr marL="360363" indent="-360363"/>
            <a:r>
              <a:rPr lang="zh-CN" altLang="en-US" dirty="0">
                <a:latin typeface="微软雅黑" panose="020B0503020204020204" pitchFamily="34" charset="-122"/>
                <a:ea typeface="微软雅黑" panose="020B0503020204020204" pitchFamily="34" charset="-122"/>
              </a:rPr>
              <a:t>如果整个散列表元素存储于内存，拉链法容易实现</a:t>
            </a:r>
          </a:p>
          <a:p>
            <a:pPr marL="360363" indent="-360363"/>
            <a:r>
              <a:rPr lang="zh-CN" altLang="en-US" dirty="0">
                <a:solidFill>
                  <a:srgbClr val="C00000"/>
                </a:solidFill>
                <a:latin typeface="微软雅黑" panose="020B0503020204020204" pitchFamily="34" charset="-122"/>
                <a:ea typeface="微软雅黑" panose="020B0503020204020204" pitchFamily="34" charset="-122"/>
              </a:rPr>
              <a:t>如果散列表元素存储在磁盘，用拉链法则不太适用</a:t>
            </a:r>
          </a:p>
          <a:p>
            <a:pPr marL="900113" lvl="1" indent="-360363"/>
            <a:r>
              <a:rPr lang="zh-CN" altLang="en-US" b="0" dirty="0"/>
              <a:t>同义词表中的元素可能存储在不同的磁盘页中</a:t>
            </a:r>
          </a:p>
          <a:p>
            <a:pPr marL="900113" lvl="1" indent="-360363"/>
            <a:r>
              <a:rPr lang="zh-CN" altLang="en-US" b="0" dirty="0"/>
              <a:t>会导致在检索一个特定关键码值时引起多次磁盘访问，从而增加了检索时间</a:t>
            </a:r>
          </a:p>
          <a:p>
            <a:pPr marL="360363" indent="-360363"/>
            <a:r>
              <a:rPr lang="zh-CN" altLang="en-US" sz="3200" dirty="0">
                <a:solidFill>
                  <a:srgbClr val="C00000"/>
                </a:solidFill>
              </a:rPr>
              <a:t>引入桶式散列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D3837D74-D819-4493-A755-DDFE864634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966C3B06-A955-4F09-8185-2FCE3FE7875C}"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14</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4AEE2D9C-65CB-4161-A061-7F76E59C4724}"/>
              </a:ext>
            </a:extLst>
          </p:cNvPr>
          <p:cNvSpPr>
            <a:spLocks noGrp="1" noChangeArrowheads="1"/>
          </p:cNvSpPr>
          <p:nvPr>
            <p:ph type="title"/>
          </p:nvPr>
        </p:nvSpPr>
        <p:spPr/>
        <p:txBody>
          <a:bodyPr/>
          <a:lstStyle/>
          <a:p>
            <a:r>
              <a:rPr lang="zh-CN" altLang="en-US" sz="4000" b="1">
                <a:ea typeface="黑体" panose="02010609060101010101" pitchFamily="49" charset="-122"/>
              </a:rPr>
              <a:t>桶式散列的访问</a:t>
            </a:r>
          </a:p>
        </p:txBody>
      </p:sp>
      <p:sp>
        <p:nvSpPr>
          <p:cNvPr id="87044" name="Rectangle 3">
            <a:extLst>
              <a:ext uri="{FF2B5EF4-FFF2-40B4-BE49-F238E27FC236}">
                <a16:creationId xmlns:a16="http://schemas.microsoft.com/office/drawing/2014/main" id="{F3A2AEDC-12A4-45A5-AA6D-AF9220EB2C3A}"/>
              </a:ext>
            </a:extLst>
          </p:cNvPr>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检索访问</a:t>
            </a:r>
          </a:p>
          <a:p>
            <a:pPr lvl="1"/>
            <a:r>
              <a:rPr lang="zh-CN" altLang="en-US" dirty="0">
                <a:ea typeface="宋体" panose="02010600030101010101" pitchFamily="2" charset="-122"/>
              </a:rPr>
              <a:t>计算</a:t>
            </a:r>
            <a:r>
              <a:rPr lang="en-US" altLang="zh-CN" dirty="0">
                <a:ea typeface="宋体" panose="02010600030101010101" pitchFamily="2" charset="-122"/>
              </a:rPr>
              <a:t>H(</a:t>
            </a:r>
            <a:r>
              <a:rPr lang="en-US" altLang="zh-CN" i="1" dirty="0" err="1">
                <a:ea typeface="宋体" panose="02010600030101010101" pitchFamily="2" charset="-122"/>
              </a:rPr>
              <a:t>i</a:t>
            </a:r>
            <a:r>
              <a:rPr lang="en-US" altLang="zh-CN" dirty="0">
                <a:ea typeface="宋体" panose="02010600030101010101" pitchFamily="2" charset="-122"/>
              </a:rPr>
              <a:t>)</a:t>
            </a:r>
            <a:r>
              <a:rPr lang="zh-CN" altLang="en-US" dirty="0">
                <a:ea typeface="宋体" panose="02010600030101010101" pitchFamily="2" charset="-122"/>
              </a:rPr>
              <a:t>的值，然后调</a:t>
            </a:r>
            <a:r>
              <a:rPr lang="zh-CN" altLang="en-US" u="sng" dirty="0">
                <a:solidFill>
                  <a:srgbClr val="C00000"/>
                </a:solidFill>
                <a:ea typeface="宋体" panose="02010600030101010101" pitchFamily="2" charset="-122"/>
              </a:rPr>
              <a:t>桶目录表</a:t>
            </a:r>
            <a:r>
              <a:rPr lang="zh-CN" altLang="en-US" dirty="0">
                <a:ea typeface="宋体" panose="02010600030101010101" pitchFamily="2" charset="-122"/>
              </a:rPr>
              <a:t>中包含第</a:t>
            </a:r>
            <a:r>
              <a:rPr lang="en-US" altLang="zh-CN" i="1" dirty="0" err="1">
                <a:ea typeface="宋体" panose="02010600030101010101" pitchFamily="2" charset="-122"/>
              </a:rPr>
              <a:t>i</a:t>
            </a:r>
            <a:r>
              <a:rPr lang="zh-CN" altLang="en-US" dirty="0">
                <a:ea typeface="宋体" panose="02010600030101010101" pitchFamily="2" charset="-122"/>
              </a:rPr>
              <a:t>个桶目录的页块进入内存，查到第</a:t>
            </a:r>
            <a:r>
              <a:rPr lang="en-US" altLang="zh-CN" i="1" dirty="0" err="1">
                <a:ea typeface="宋体" panose="02010600030101010101" pitchFamily="2" charset="-122"/>
              </a:rPr>
              <a:t>i</a:t>
            </a:r>
            <a:r>
              <a:rPr lang="zh-CN" altLang="en-US" dirty="0">
                <a:ea typeface="宋体" panose="02010600030101010101" pitchFamily="2" charset="-122"/>
              </a:rPr>
              <a:t>个存储桶的第一个页块的地址，然后根据该地址调入相应页块</a:t>
            </a:r>
          </a:p>
          <a:p>
            <a:r>
              <a:rPr lang="zh-CN" altLang="en-US" dirty="0">
                <a:latin typeface="微软雅黑" panose="020B0503020204020204" pitchFamily="34" charset="-122"/>
                <a:ea typeface="微软雅黑" panose="020B0503020204020204" pitchFamily="34" charset="-122"/>
              </a:rPr>
              <a:t>磁盘访问性能 </a:t>
            </a:r>
          </a:p>
          <a:p>
            <a:pPr lvl="1"/>
            <a:r>
              <a:rPr lang="zh-CN" altLang="en-US" dirty="0">
                <a:ea typeface="宋体" panose="02010600030101010101" pitchFamily="2" charset="-122"/>
              </a:rPr>
              <a:t>调存储桶目录表进入内存（设不在内存）需进行一次访外</a:t>
            </a:r>
          </a:p>
          <a:p>
            <a:pPr lvl="1"/>
            <a:r>
              <a:rPr lang="zh-CN" altLang="en-US" dirty="0">
                <a:ea typeface="宋体" panose="02010600030101010101" pitchFamily="2" charset="-122"/>
              </a:rPr>
              <a:t>逐个检查桶内各页块，则平均访外次数为桶内页块数一半</a:t>
            </a:r>
          </a:p>
          <a:p>
            <a:pPr lvl="1"/>
            <a:r>
              <a:rPr lang="zh-CN" altLang="en-US" dirty="0">
                <a:ea typeface="宋体" panose="02010600030101010101" pitchFamily="2" charset="-122"/>
              </a:rPr>
              <a:t>对于修改、插入等其他运算</a:t>
            </a:r>
            <a:r>
              <a:rPr lang="zh-CN" altLang="en-US" dirty="0">
                <a:solidFill>
                  <a:srgbClr val="C00000"/>
                </a:solidFill>
                <a:ea typeface="宋体" panose="02010600030101010101" pitchFamily="2" charset="-122"/>
              </a:rPr>
              <a:t>尚需另</a:t>
            </a:r>
            <a:r>
              <a:rPr lang="en-US" altLang="zh-CN" dirty="0">
                <a:solidFill>
                  <a:srgbClr val="C00000"/>
                </a:solidFill>
                <a:ea typeface="宋体" panose="02010600030101010101" pitchFamily="2" charset="-122"/>
              </a:rPr>
              <a:t>1</a:t>
            </a:r>
            <a:r>
              <a:rPr lang="zh-CN" altLang="en-US" dirty="0">
                <a:solidFill>
                  <a:srgbClr val="C00000"/>
                </a:solidFill>
                <a:ea typeface="宋体" panose="02010600030101010101" pitchFamily="2" charset="-122"/>
              </a:rPr>
              <a:t>次访外写外存</a:t>
            </a:r>
            <a:r>
              <a:rPr lang="zh-CN" altLang="en-US" dirty="0">
                <a:ea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6">
            <a:extLst>
              <a:ext uri="{FF2B5EF4-FFF2-40B4-BE49-F238E27FC236}">
                <a16:creationId xmlns:a16="http://schemas.microsoft.com/office/drawing/2014/main" id="{931F834D-F664-400C-8304-20D5F6BE71BE}"/>
              </a:ext>
            </a:extLst>
          </p:cNvPr>
          <p:cNvSpPr>
            <a:spLocks noGrp="1"/>
          </p:cNvSpPr>
          <p:nvPr>
            <p:ph type="sldNum" sz="quarter" idx="12"/>
          </p:nvPr>
        </p:nvSpPr>
        <p:spPr>
          <a:xfrm>
            <a:off x="10412386" y="6143014"/>
            <a:ext cx="1828562"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0A4332B7-52F0-4CD5-BFC1-1C5EEA5C8359}"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15</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97283" name="Rectangle 2">
            <a:extLst>
              <a:ext uri="{FF2B5EF4-FFF2-40B4-BE49-F238E27FC236}">
                <a16:creationId xmlns:a16="http://schemas.microsoft.com/office/drawing/2014/main" id="{EE47D185-A1F4-4578-88B2-6DD2D7B76C33}"/>
              </a:ext>
            </a:extLst>
          </p:cNvPr>
          <p:cNvSpPr>
            <a:spLocks noGrp="1" noChangeArrowheads="1"/>
          </p:cNvSpPr>
          <p:nvPr>
            <p:ph type="title"/>
          </p:nvPr>
        </p:nvSpPr>
        <p:spPr/>
        <p:txBody>
          <a:bodyPr/>
          <a:lstStyle/>
          <a:p>
            <a:r>
              <a:rPr lang="zh-CN" altLang="en-US" sz="4000" b="1" dirty="0">
                <a:ea typeface="黑体" panose="02010609060101010101" pitchFamily="49" charset="-122"/>
              </a:rPr>
              <a:t>线性探查</a:t>
            </a:r>
            <a:r>
              <a:rPr lang="en-US" altLang="zh-CN" sz="4000" b="1" dirty="0">
                <a:ea typeface="黑体" panose="02010609060101010101" pitchFamily="49" charset="-122"/>
              </a:rPr>
              <a:t>-</a:t>
            </a:r>
            <a:r>
              <a:rPr lang="zh-CN" altLang="en-US" sz="4000" b="1" dirty="0">
                <a:ea typeface="黑体" panose="02010609060101010101" pitchFamily="49" charset="-122"/>
              </a:rPr>
              <a:t>平均查找性能分析</a:t>
            </a:r>
          </a:p>
        </p:txBody>
      </p:sp>
      <p:sp>
        <p:nvSpPr>
          <p:cNvPr id="97284" name="Rectangle 3">
            <a:extLst>
              <a:ext uri="{FF2B5EF4-FFF2-40B4-BE49-F238E27FC236}">
                <a16:creationId xmlns:a16="http://schemas.microsoft.com/office/drawing/2014/main" id="{B1F0D10E-B447-444A-93B3-A78ED2575CDB}"/>
              </a:ext>
            </a:extLst>
          </p:cNvPr>
          <p:cNvSpPr>
            <a:spLocks noGrp="1" noChangeArrowheads="1"/>
          </p:cNvSpPr>
          <p:nvPr>
            <p:ph type="body" sz="half" idx="1"/>
          </p:nvPr>
        </p:nvSpPr>
        <p:spPr>
          <a:xfrm>
            <a:off x="203968" y="914400"/>
            <a:ext cx="11684027" cy="5334000"/>
          </a:xfrm>
        </p:spPr>
        <p:txBody>
          <a:bodyPr/>
          <a:lstStyle/>
          <a:p>
            <a:r>
              <a:rPr lang="zh-CN" altLang="en-US" sz="2400" dirty="0">
                <a:ea typeface="宋体" panose="02010600030101010101" pitchFamily="2" charset="-122"/>
              </a:rPr>
              <a:t>已知一组关键码为（</a:t>
            </a:r>
            <a:r>
              <a:rPr lang="en-US" altLang="zh-CN" sz="2400" dirty="0">
                <a:ea typeface="宋体" panose="02010600030101010101" pitchFamily="2" charset="-122"/>
              </a:rPr>
              <a:t>26</a:t>
            </a:r>
            <a:r>
              <a:rPr lang="zh-CN" altLang="en-US" sz="2400" dirty="0">
                <a:ea typeface="宋体" panose="02010600030101010101" pitchFamily="2" charset="-122"/>
              </a:rPr>
              <a:t>，</a:t>
            </a:r>
            <a:r>
              <a:rPr lang="en-US" altLang="zh-CN" sz="2400" dirty="0">
                <a:ea typeface="宋体" panose="02010600030101010101" pitchFamily="2" charset="-122"/>
              </a:rPr>
              <a:t>36</a:t>
            </a:r>
            <a:r>
              <a:rPr lang="zh-CN" altLang="en-US" sz="2400" dirty="0">
                <a:ea typeface="宋体" panose="02010600030101010101" pitchFamily="2" charset="-122"/>
              </a:rPr>
              <a:t>，</a:t>
            </a:r>
            <a:r>
              <a:rPr lang="en-US" altLang="zh-CN" sz="2400" dirty="0">
                <a:ea typeface="宋体" panose="02010600030101010101" pitchFamily="2" charset="-122"/>
              </a:rPr>
              <a:t>41</a:t>
            </a:r>
            <a:r>
              <a:rPr lang="zh-CN" altLang="en-US" sz="2400" dirty="0">
                <a:ea typeface="宋体" panose="02010600030101010101" pitchFamily="2" charset="-122"/>
              </a:rPr>
              <a:t>，</a:t>
            </a:r>
            <a:r>
              <a:rPr lang="en-US" altLang="zh-CN" sz="2400" dirty="0">
                <a:ea typeface="宋体" panose="02010600030101010101" pitchFamily="2" charset="-122"/>
              </a:rPr>
              <a:t>38</a:t>
            </a:r>
            <a:r>
              <a:rPr lang="zh-CN" altLang="en-US" sz="2400" dirty="0">
                <a:ea typeface="宋体" panose="02010600030101010101" pitchFamily="2" charset="-122"/>
              </a:rPr>
              <a:t>，</a:t>
            </a:r>
            <a:r>
              <a:rPr lang="en-US" altLang="zh-CN" sz="2400" dirty="0">
                <a:ea typeface="宋体" panose="02010600030101010101" pitchFamily="2" charset="-122"/>
              </a:rPr>
              <a:t>44</a:t>
            </a:r>
            <a:r>
              <a:rPr lang="zh-CN" altLang="en-US" sz="2400" dirty="0">
                <a:ea typeface="宋体" panose="02010600030101010101" pitchFamily="2" charset="-122"/>
              </a:rPr>
              <a:t>，</a:t>
            </a:r>
            <a:r>
              <a:rPr lang="en-US" altLang="zh-CN" sz="2400" dirty="0">
                <a:ea typeface="宋体" panose="02010600030101010101" pitchFamily="2" charset="-122"/>
              </a:rPr>
              <a:t>15</a:t>
            </a:r>
            <a:r>
              <a:rPr lang="zh-CN" altLang="en-US" sz="2400" dirty="0">
                <a:ea typeface="宋体" panose="02010600030101010101" pitchFamily="2" charset="-122"/>
              </a:rPr>
              <a:t>，</a:t>
            </a:r>
            <a:r>
              <a:rPr lang="en-US" altLang="zh-CN" sz="2400" dirty="0">
                <a:ea typeface="宋体" panose="02010600030101010101" pitchFamily="2" charset="-122"/>
              </a:rPr>
              <a:t>68</a:t>
            </a:r>
            <a:r>
              <a:rPr lang="zh-CN" altLang="en-US" sz="2400" dirty="0">
                <a:ea typeface="宋体" panose="02010600030101010101" pitchFamily="2" charset="-122"/>
              </a:rPr>
              <a:t>，</a:t>
            </a:r>
            <a:r>
              <a:rPr lang="en-US" altLang="zh-CN" sz="2400" dirty="0">
                <a:ea typeface="宋体" panose="02010600030101010101" pitchFamily="2" charset="-122"/>
              </a:rPr>
              <a:t>12</a:t>
            </a:r>
            <a:r>
              <a:rPr lang="zh-CN" altLang="en-US" sz="2400" dirty="0">
                <a:ea typeface="宋体" panose="02010600030101010101" pitchFamily="2" charset="-122"/>
              </a:rPr>
              <a:t>，</a:t>
            </a:r>
            <a:r>
              <a:rPr lang="en-US" altLang="zh-CN" sz="2400" dirty="0">
                <a:ea typeface="宋体" panose="02010600030101010101" pitchFamily="2" charset="-122"/>
              </a:rPr>
              <a:t>06</a:t>
            </a:r>
            <a:r>
              <a:rPr lang="zh-CN" altLang="en-US" sz="2400" dirty="0">
                <a:ea typeface="宋体" panose="02010600030101010101" pitchFamily="2" charset="-122"/>
              </a:rPr>
              <a:t>，</a:t>
            </a:r>
            <a:r>
              <a:rPr lang="en-US" altLang="zh-CN" sz="2400" dirty="0">
                <a:ea typeface="宋体" panose="02010600030101010101" pitchFamily="2" charset="-122"/>
              </a:rPr>
              <a:t>51</a:t>
            </a:r>
            <a:r>
              <a:rPr lang="zh-CN" altLang="en-US" sz="2400" dirty="0">
                <a:ea typeface="宋体" panose="02010600030101010101" pitchFamily="2" charset="-122"/>
              </a:rPr>
              <a:t>，</a:t>
            </a:r>
            <a:r>
              <a:rPr lang="en-US" altLang="zh-CN" sz="2400" dirty="0">
                <a:ea typeface="宋体" panose="02010600030101010101" pitchFamily="2" charset="-122"/>
              </a:rPr>
              <a:t>25</a:t>
            </a:r>
            <a:r>
              <a:rPr lang="zh-CN" altLang="en-US" sz="2400" dirty="0">
                <a:ea typeface="宋体" panose="02010600030101010101" pitchFamily="2" charset="-122"/>
              </a:rPr>
              <a:t>），散列表长度</a:t>
            </a:r>
            <a:r>
              <a:rPr lang="en-US" altLang="zh-CN" sz="2400" dirty="0">
                <a:ea typeface="宋体" panose="02010600030101010101" pitchFamily="2" charset="-122"/>
              </a:rPr>
              <a:t>M = 15</a:t>
            </a:r>
            <a:r>
              <a:rPr lang="zh-CN" altLang="en-US" sz="2400" dirty="0">
                <a:ea typeface="宋体" panose="02010600030101010101" pitchFamily="2" charset="-122"/>
              </a:rPr>
              <a:t>，用线性探查法解决冲突构造这组关键码的散列表。</a:t>
            </a:r>
          </a:p>
          <a:p>
            <a:pPr lvl="1"/>
            <a:r>
              <a:rPr lang="zh-CN" altLang="en-US" sz="2000" dirty="0">
                <a:ea typeface="宋体" panose="02010600030101010101" pitchFamily="2" charset="-122"/>
              </a:rPr>
              <a:t>利用除余法构造散列函数，选取小于Ｍ的最大质数</a:t>
            </a:r>
            <a:r>
              <a:rPr lang="en-US" altLang="zh-CN" sz="2000" dirty="0">
                <a:ea typeface="宋体" panose="02010600030101010101" pitchFamily="2" charset="-122"/>
              </a:rPr>
              <a:t>P = 13</a:t>
            </a:r>
            <a:r>
              <a:rPr lang="zh-CN" altLang="en-US" sz="2000" dirty="0">
                <a:ea typeface="宋体" panose="02010600030101010101" pitchFamily="2" charset="-122"/>
              </a:rPr>
              <a:t>，则散列函数为：</a:t>
            </a:r>
            <a:r>
              <a:rPr lang="en-US" altLang="zh-CN" sz="2000" dirty="0">
                <a:ea typeface="宋体" panose="02010600030101010101" pitchFamily="2" charset="-122"/>
              </a:rPr>
              <a:t>h(K)= K %13</a:t>
            </a:r>
            <a:r>
              <a:rPr lang="zh-CN" altLang="en-US" sz="2000" dirty="0">
                <a:ea typeface="宋体" panose="02010600030101010101" pitchFamily="2" charset="-122"/>
              </a:rPr>
              <a:t>。顺序插入各个结点：</a:t>
            </a:r>
            <a:r>
              <a:rPr lang="en-US" altLang="zh-CN" sz="2000" u="sng" dirty="0">
                <a:solidFill>
                  <a:srgbClr val="C00000"/>
                </a:solidFill>
                <a:ea typeface="宋体" panose="02010600030101010101" pitchFamily="2" charset="-122"/>
              </a:rPr>
              <a:t>26:  h(26) = 0</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36:  h(36) = 10</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41:  h(41) = 2</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38:  h(38) = 12</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44:  h(44) = 5</a:t>
            </a:r>
          </a:p>
          <a:p>
            <a:pPr lvl="1"/>
            <a:r>
              <a:rPr lang="zh-CN" altLang="en-US" sz="2000" dirty="0">
                <a:ea typeface="宋体" panose="02010600030101010101" pitchFamily="2" charset="-122"/>
              </a:rPr>
              <a:t>发生冲突：</a:t>
            </a:r>
            <a:r>
              <a:rPr lang="en-US" altLang="zh-CN" sz="2000" dirty="0">
                <a:ea typeface="宋体" panose="02010600030101010101" pitchFamily="2" charset="-122"/>
              </a:rPr>
              <a:t>15</a:t>
            </a:r>
            <a:r>
              <a:rPr lang="zh-CN" altLang="en-US" sz="2000" dirty="0">
                <a:ea typeface="宋体" panose="02010600030101010101" pitchFamily="2" charset="-122"/>
              </a:rPr>
              <a:t>，</a:t>
            </a:r>
            <a:r>
              <a:rPr lang="en-US" altLang="zh-CN" sz="2000" dirty="0">
                <a:ea typeface="宋体" panose="02010600030101010101" pitchFamily="2" charset="-122"/>
              </a:rPr>
              <a:t>68</a:t>
            </a:r>
            <a:r>
              <a:rPr lang="zh-CN" altLang="en-US" sz="2000" dirty="0">
                <a:ea typeface="宋体" panose="02010600030101010101" pitchFamily="2" charset="-122"/>
              </a:rPr>
              <a:t>，</a:t>
            </a:r>
            <a:r>
              <a:rPr lang="en-US" altLang="zh-CN" sz="2000" dirty="0">
                <a:ea typeface="宋体" panose="02010600030101010101" pitchFamily="2" charset="-122"/>
              </a:rPr>
              <a:t>12</a:t>
            </a:r>
            <a:r>
              <a:rPr lang="zh-CN" altLang="en-US" sz="2000" dirty="0">
                <a:ea typeface="宋体" panose="02010600030101010101" pitchFamily="2" charset="-122"/>
              </a:rPr>
              <a:t>，</a:t>
            </a:r>
            <a:r>
              <a:rPr lang="en-US" altLang="zh-CN" sz="2000" dirty="0">
                <a:ea typeface="宋体" panose="02010600030101010101" pitchFamily="2" charset="-122"/>
              </a:rPr>
              <a:t>6</a:t>
            </a:r>
            <a:r>
              <a:rPr lang="zh-CN" altLang="en-US" sz="2000" dirty="0">
                <a:ea typeface="宋体" panose="02010600030101010101" pitchFamily="2" charset="-122"/>
              </a:rPr>
              <a:t>，</a:t>
            </a:r>
            <a:r>
              <a:rPr lang="en-US" altLang="zh-CN" sz="2000" dirty="0">
                <a:ea typeface="宋体" panose="02010600030101010101" pitchFamily="2" charset="-122"/>
              </a:rPr>
              <a:t>51</a:t>
            </a:r>
            <a:r>
              <a:rPr lang="zh-CN" altLang="en-US" sz="2000" dirty="0">
                <a:ea typeface="宋体" panose="02010600030101010101" pitchFamily="2" charset="-122"/>
              </a:rPr>
              <a:t>，</a:t>
            </a:r>
            <a:r>
              <a:rPr lang="en-US" altLang="zh-CN" sz="2000" dirty="0">
                <a:ea typeface="宋体" panose="02010600030101010101" pitchFamily="2" charset="-122"/>
              </a:rPr>
              <a:t>25</a:t>
            </a:r>
          </a:p>
        </p:txBody>
      </p:sp>
      <p:graphicFrame>
        <p:nvGraphicFramePr>
          <p:cNvPr id="6" name="表格 5">
            <a:extLst>
              <a:ext uri="{FF2B5EF4-FFF2-40B4-BE49-F238E27FC236}">
                <a16:creationId xmlns:a16="http://schemas.microsoft.com/office/drawing/2014/main" id="{0046CE81-9A7F-443F-A560-F3693761B3E6}"/>
              </a:ext>
            </a:extLst>
          </p:cNvPr>
          <p:cNvGraphicFramePr>
            <a:graphicFrameLocks noGrp="1"/>
          </p:cNvGraphicFramePr>
          <p:nvPr/>
        </p:nvGraphicFramePr>
        <p:xfrm>
          <a:off x="2462716" y="4580914"/>
          <a:ext cx="8077201" cy="1181100"/>
        </p:xfrm>
        <a:graphic>
          <a:graphicData uri="http://schemas.openxmlformats.org/drawingml/2006/table">
            <a:tbl>
              <a:tblPr/>
              <a:tblGrid>
                <a:gridCol w="536296">
                  <a:extLst>
                    <a:ext uri="{9D8B030D-6E8A-4147-A177-3AD203B41FA5}">
                      <a16:colId xmlns:a16="http://schemas.microsoft.com/office/drawing/2014/main" val="20000"/>
                    </a:ext>
                  </a:extLst>
                </a:gridCol>
                <a:gridCol w="539745">
                  <a:extLst>
                    <a:ext uri="{9D8B030D-6E8A-4147-A177-3AD203B41FA5}">
                      <a16:colId xmlns:a16="http://schemas.microsoft.com/office/drawing/2014/main" val="20001"/>
                    </a:ext>
                  </a:extLst>
                </a:gridCol>
                <a:gridCol w="536296">
                  <a:extLst>
                    <a:ext uri="{9D8B030D-6E8A-4147-A177-3AD203B41FA5}">
                      <a16:colId xmlns:a16="http://schemas.microsoft.com/office/drawing/2014/main" val="20002"/>
                    </a:ext>
                  </a:extLst>
                </a:gridCol>
                <a:gridCol w="539745">
                  <a:extLst>
                    <a:ext uri="{9D8B030D-6E8A-4147-A177-3AD203B41FA5}">
                      <a16:colId xmlns:a16="http://schemas.microsoft.com/office/drawing/2014/main" val="20003"/>
                    </a:ext>
                  </a:extLst>
                </a:gridCol>
                <a:gridCol w="539745">
                  <a:extLst>
                    <a:ext uri="{9D8B030D-6E8A-4147-A177-3AD203B41FA5}">
                      <a16:colId xmlns:a16="http://schemas.microsoft.com/office/drawing/2014/main" val="20004"/>
                    </a:ext>
                  </a:extLst>
                </a:gridCol>
                <a:gridCol w="539745">
                  <a:extLst>
                    <a:ext uri="{9D8B030D-6E8A-4147-A177-3AD203B41FA5}">
                      <a16:colId xmlns:a16="http://schemas.microsoft.com/office/drawing/2014/main" val="20005"/>
                    </a:ext>
                  </a:extLst>
                </a:gridCol>
                <a:gridCol w="539745">
                  <a:extLst>
                    <a:ext uri="{9D8B030D-6E8A-4147-A177-3AD203B41FA5}">
                      <a16:colId xmlns:a16="http://schemas.microsoft.com/office/drawing/2014/main" val="20006"/>
                    </a:ext>
                  </a:extLst>
                </a:gridCol>
                <a:gridCol w="538020">
                  <a:extLst>
                    <a:ext uri="{9D8B030D-6E8A-4147-A177-3AD203B41FA5}">
                      <a16:colId xmlns:a16="http://schemas.microsoft.com/office/drawing/2014/main" val="20007"/>
                    </a:ext>
                  </a:extLst>
                </a:gridCol>
                <a:gridCol w="538020">
                  <a:extLst>
                    <a:ext uri="{9D8B030D-6E8A-4147-A177-3AD203B41FA5}">
                      <a16:colId xmlns:a16="http://schemas.microsoft.com/office/drawing/2014/main" val="20008"/>
                    </a:ext>
                  </a:extLst>
                </a:gridCol>
                <a:gridCol w="538020">
                  <a:extLst>
                    <a:ext uri="{9D8B030D-6E8A-4147-A177-3AD203B41FA5}">
                      <a16:colId xmlns:a16="http://schemas.microsoft.com/office/drawing/2014/main" val="20009"/>
                    </a:ext>
                  </a:extLst>
                </a:gridCol>
                <a:gridCol w="555264">
                  <a:extLst>
                    <a:ext uri="{9D8B030D-6E8A-4147-A177-3AD203B41FA5}">
                      <a16:colId xmlns:a16="http://schemas.microsoft.com/office/drawing/2014/main" val="20010"/>
                    </a:ext>
                  </a:extLst>
                </a:gridCol>
                <a:gridCol w="538020">
                  <a:extLst>
                    <a:ext uri="{9D8B030D-6E8A-4147-A177-3AD203B41FA5}">
                      <a16:colId xmlns:a16="http://schemas.microsoft.com/office/drawing/2014/main" val="20011"/>
                    </a:ext>
                  </a:extLst>
                </a:gridCol>
                <a:gridCol w="522500">
                  <a:extLst>
                    <a:ext uri="{9D8B030D-6E8A-4147-A177-3AD203B41FA5}">
                      <a16:colId xmlns:a16="http://schemas.microsoft.com/office/drawing/2014/main" val="20012"/>
                    </a:ext>
                  </a:extLst>
                </a:gridCol>
                <a:gridCol w="538020">
                  <a:extLst>
                    <a:ext uri="{9D8B030D-6E8A-4147-A177-3AD203B41FA5}">
                      <a16:colId xmlns:a16="http://schemas.microsoft.com/office/drawing/2014/main" val="20013"/>
                    </a:ext>
                  </a:extLst>
                </a:gridCol>
                <a:gridCol w="538020">
                  <a:extLst>
                    <a:ext uri="{9D8B030D-6E8A-4147-A177-3AD203B41FA5}">
                      <a16:colId xmlns:a16="http://schemas.microsoft.com/office/drawing/2014/main" val="20014"/>
                    </a:ext>
                  </a:extLst>
                </a:gridCol>
              </a:tblGrid>
              <a:tr h="632201">
                <a:tc>
                  <a:txBody>
                    <a:bodyPr/>
                    <a:lstStyle/>
                    <a:p>
                      <a:pPr algn="ctr">
                        <a:spcAft>
                          <a:spcPts val="0"/>
                        </a:spcAft>
                      </a:pPr>
                      <a:r>
                        <a:rPr lang="en-US" sz="2800" b="1" kern="100" dirty="0">
                          <a:latin typeface="+mn-lt"/>
                          <a:ea typeface="宋体"/>
                          <a:cs typeface="Times New Roman"/>
                        </a:rPr>
                        <a:t>0</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2</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3</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4</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5</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6</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7</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8</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9</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10</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25755" algn="ctr">
                        <a:spcAft>
                          <a:spcPts val="0"/>
                        </a:spcAft>
                      </a:pPr>
                      <a:r>
                        <a:rPr lang="en-US" sz="2800" b="1" kern="100">
                          <a:latin typeface="+mn-lt"/>
                          <a:ea typeface="宋体"/>
                          <a:cs typeface="Times New Roman"/>
                        </a:rPr>
                        <a:t>11</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12</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13</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14</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899">
                <a:tc>
                  <a:txBody>
                    <a:bodyPr/>
                    <a:lstStyle/>
                    <a:p>
                      <a:pPr algn="ctr">
                        <a:spcAft>
                          <a:spcPts val="0"/>
                        </a:spcAft>
                      </a:pPr>
                      <a:r>
                        <a:rPr lang="en-US" sz="2800" b="1" kern="100" dirty="0">
                          <a:latin typeface="+mn-lt"/>
                          <a:ea typeface="宋体"/>
                          <a:cs typeface="Times New Roman"/>
                        </a:rPr>
                        <a:t>26</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41</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solidFill>
                          <a:srgbClr val="FF0000"/>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solidFill>
                          <a:srgbClr val="CC0099"/>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44</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36</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25755"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38</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矩形 1">
            <a:extLst>
              <a:ext uri="{FF2B5EF4-FFF2-40B4-BE49-F238E27FC236}">
                <a16:creationId xmlns:a16="http://schemas.microsoft.com/office/drawing/2014/main" id="{0EF1D672-1E47-48CE-8622-498C61157484}"/>
              </a:ext>
            </a:extLst>
          </p:cNvPr>
          <p:cNvSpPr/>
          <p:nvPr/>
        </p:nvSpPr>
        <p:spPr>
          <a:xfrm>
            <a:off x="3518403" y="4085616"/>
            <a:ext cx="544512" cy="523875"/>
          </a:xfrm>
          <a:prstGeom prst="rect">
            <a:avLst/>
          </a:prstGeom>
        </p:spPr>
        <p:txBody>
          <a:bodyPr wrap="none">
            <a:spAutoFit/>
          </a:bodyPr>
          <a:lstStyle/>
          <a:p>
            <a:pPr algn="just" fontAlgn="base">
              <a:spcBef>
                <a:spcPct val="0"/>
              </a:spcBef>
              <a:defRPr/>
            </a:pPr>
            <a:r>
              <a:rPr lang="en-US" altLang="zh-CN" sz="2800" b="1" kern="100" dirty="0">
                <a:solidFill>
                  <a:srgbClr val="FF0000"/>
                </a:solidFill>
                <a:latin typeface="Times New Roman"/>
                <a:ea typeface="宋体"/>
                <a:cs typeface="Times New Roman"/>
              </a:rPr>
              <a:t>15</a:t>
            </a:r>
            <a:endParaRPr lang="zh-CN" altLang="zh-CN" sz="3600" b="1" kern="100" dirty="0">
              <a:solidFill>
                <a:srgbClr val="FF0000"/>
              </a:solidFill>
              <a:latin typeface="Times New Roman"/>
              <a:ea typeface="宋体"/>
              <a:cs typeface="Times New Roman"/>
            </a:endParaRPr>
          </a:p>
        </p:txBody>
      </p:sp>
      <p:sp>
        <p:nvSpPr>
          <p:cNvPr id="3" name="矩形 2">
            <a:extLst>
              <a:ext uri="{FF2B5EF4-FFF2-40B4-BE49-F238E27FC236}">
                <a16:creationId xmlns:a16="http://schemas.microsoft.com/office/drawing/2014/main" id="{0BF004F5-E8FF-4E70-98AB-7267149418E9}"/>
              </a:ext>
            </a:extLst>
          </p:cNvPr>
          <p:cNvSpPr/>
          <p:nvPr/>
        </p:nvSpPr>
        <p:spPr>
          <a:xfrm>
            <a:off x="4050215" y="4103079"/>
            <a:ext cx="585788" cy="522287"/>
          </a:xfrm>
          <a:prstGeom prst="rect">
            <a:avLst/>
          </a:prstGeom>
        </p:spPr>
        <p:txBody>
          <a:bodyPr wrap="none">
            <a:spAutoFit/>
          </a:bodyPr>
          <a:lstStyle/>
          <a:p>
            <a:pPr algn="just" fontAlgn="base">
              <a:spcBef>
                <a:spcPct val="0"/>
              </a:spcBef>
              <a:defRPr/>
            </a:pPr>
            <a:r>
              <a:rPr lang="en-US" altLang="zh-CN" sz="2800" b="1" kern="100" dirty="0">
                <a:solidFill>
                  <a:srgbClr val="CC0099"/>
                </a:solidFill>
                <a:latin typeface="Arial" charset="0"/>
                <a:ea typeface="宋体"/>
                <a:cs typeface="Times New Roman"/>
              </a:rPr>
              <a:t>68</a:t>
            </a:r>
            <a:endParaRPr lang="zh-CN" altLang="zh-CN" sz="3600" b="1" kern="100" dirty="0">
              <a:solidFill>
                <a:srgbClr val="CC0099"/>
              </a:solidFill>
              <a:latin typeface="Arial" charset="0"/>
              <a:ea typeface="宋体"/>
              <a:cs typeface="Times New Roman"/>
            </a:endParaRPr>
          </a:p>
        </p:txBody>
      </p:sp>
      <p:sp>
        <p:nvSpPr>
          <p:cNvPr id="4" name="矩形 3">
            <a:extLst>
              <a:ext uri="{FF2B5EF4-FFF2-40B4-BE49-F238E27FC236}">
                <a16:creationId xmlns:a16="http://schemas.microsoft.com/office/drawing/2014/main" id="{8DBA410C-1F4B-42C3-91B9-8A12B68A1B93}"/>
              </a:ext>
            </a:extLst>
          </p:cNvPr>
          <p:cNvSpPr/>
          <p:nvPr/>
        </p:nvSpPr>
        <p:spPr>
          <a:xfrm>
            <a:off x="8887330" y="4157052"/>
            <a:ext cx="593725" cy="461962"/>
          </a:xfrm>
          <a:prstGeom prst="rect">
            <a:avLst/>
          </a:prstGeom>
        </p:spPr>
        <p:txBody>
          <a:bodyPr>
            <a:spAutoFit/>
          </a:bodyPr>
          <a:lstStyle/>
          <a:p>
            <a:pPr algn="ctr" eaLnBrk="0" fontAlgn="base" hangingPunct="0">
              <a:spcBef>
                <a:spcPct val="0"/>
              </a:spcBef>
              <a:defRPr/>
            </a:pPr>
            <a:r>
              <a:rPr lang="en-US" altLang="zh-CN" sz="2400" b="1" kern="100" dirty="0">
                <a:solidFill>
                  <a:srgbClr val="3333FF"/>
                </a:solidFill>
                <a:latin typeface="Arial" panose="020B0604020202020204" pitchFamily="34" charset="0"/>
                <a:ea typeface="宋体"/>
                <a:cs typeface="Times New Roman"/>
              </a:rPr>
              <a:t>12</a:t>
            </a:r>
            <a:endParaRPr lang="zh-CN" altLang="zh-CN" sz="3200" b="1" kern="100" dirty="0">
              <a:solidFill>
                <a:srgbClr val="3333FF"/>
              </a:solidFill>
              <a:latin typeface="Arial" panose="020B0604020202020204" pitchFamily="34" charset="0"/>
              <a:ea typeface="宋体"/>
              <a:cs typeface="Times New Roman"/>
            </a:endParaRPr>
          </a:p>
        </p:txBody>
      </p:sp>
      <p:sp>
        <p:nvSpPr>
          <p:cNvPr id="5" name="矩形 4">
            <a:extLst>
              <a:ext uri="{FF2B5EF4-FFF2-40B4-BE49-F238E27FC236}">
                <a16:creationId xmlns:a16="http://schemas.microsoft.com/office/drawing/2014/main" id="{EA9A6505-912D-4BAC-80C0-45B52672E36E}"/>
              </a:ext>
            </a:extLst>
          </p:cNvPr>
          <p:cNvSpPr>
            <a:spLocks noChangeArrowheads="1"/>
          </p:cNvSpPr>
          <p:nvPr/>
        </p:nvSpPr>
        <p:spPr bwMode="auto">
          <a:xfrm>
            <a:off x="5775828" y="4093554"/>
            <a:ext cx="385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a:solidFill>
                  <a:srgbClr val="00B0F0"/>
                </a:solidFill>
                <a:latin typeface="Arial" panose="020B0604020202020204" pitchFamily="34" charset="0"/>
                <a:ea typeface="宋体" panose="02010600030101010101" pitchFamily="2" charset="-122"/>
              </a:rPr>
              <a:t>6</a:t>
            </a:r>
          </a:p>
        </p:txBody>
      </p:sp>
      <p:sp>
        <p:nvSpPr>
          <p:cNvPr id="7" name="矩形 6">
            <a:extLst>
              <a:ext uri="{FF2B5EF4-FFF2-40B4-BE49-F238E27FC236}">
                <a16:creationId xmlns:a16="http://schemas.microsoft.com/office/drawing/2014/main" id="{7737EF48-2B2C-4A51-BEBD-7758A42078A3}"/>
              </a:ext>
            </a:extLst>
          </p:cNvPr>
          <p:cNvSpPr>
            <a:spLocks noChangeArrowheads="1"/>
          </p:cNvSpPr>
          <p:nvPr/>
        </p:nvSpPr>
        <p:spPr bwMode="auto">
          <a:xfrm>
            <a:off x="8941303" y="4157052"/>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0"/>
              </a:spcBef>
              <a:spcAft>
                <a:spcPct val="0"/>
              </a:spcAft>
              <a:buClrTx/>
              <a:buNone/>
            </a:pPr>
            <a:r>
              <a:rPr lang="en-US" altLang="zh-CN" sz="2400">
                <a:solidFill>
                  <a:srgbClr val="3333FF"/>
                </a:solidFill>
                <a:latin typeface="Arial" panose="020B0604020202020204" pitchFamily="34" charset="0"/>
                <a:ea typeface="宋体" panose="02010600030101010101" pitchFamily="2" charset="-122"/>
              </a:rPr>
              <a:t>51</a:t>
            </a:r>
          </a:p>
        </p:txBody>
      </p:sp>
      <p:sp>
        <p:nvSpPr>
          <p:cNvPr id="8" name="矩形 7">
            <a:extLst>
              <a:ext uri="{FF2B5EF4-FFF2-40B4-BE49-F238E27FC236}">
                <a16:creationId xmlns:a16="http://schemas.microsoft.com/office/drawing/2014/main" id="{B1395387-B56C-4558-B9F0-EA45D4F1A10D}"/>
              </a:ext>
            </a:extLst>
          </p:cNvPr>
          <p:cNvSpPr/>
          <p:nvPr/>
        </p:nvSpPr>
        <p:spPr>
          <a:xfrm>
            <a:off x="8933365" y="4161816"/>
            <a:ext cx="527050" cy="461963"/>
          </a:xfrm>
          <a:prstGeom prst="rect">
            <a:avLst/>
          </a:prstGeom>
        </p:spPr>
        <p:txBody>
          <a:bodyPr wrap="none">
            <a:spAutoFit/>
          </a:bodyPr>
          <a:lstStyle/>
          <a:p>
            <a:pPr algn="ctr" eaLnBrk="0" fontAlgn="base" hangingPunct="0">
              <a:spcBef>
                <a:spcPct val="0"/>
              </a:spcBef>
              <a:defRPr/>
            </a:pPr>
            <a:r>
              <a:rPr lang="en-US" altLang="zh-CN" sz="2400" b="1" kern="100" dirty="0">
                <a:solidFill>
                  <a:srgbClr val="3333FF"/>
                </a:solidFill>
                <a:latin typeface="Arial" panose="020B0604020202020204" pitchFamily="34" charset="0"/>
                <a:ea typeface="宋体"/>
                <a:cs typeface="Times New Roman"/>
              </a:rPr>
              <a:t>25</a:t>
            </a:r>
            <a:endParaRPr lang="zh-CN" altLang="zh-CN" sz="3200" b="1" kern="100" dirty="0">
              <a:solidFill>
                <a:srgbClr val="3333FF"/>
              </a:solidFill>
              <a:latin typeface="Arial" panose="020B0604020202020204" pitchFamily="34" charset="0"/>
              <a:ea typeface="宋体"/>
              <a:cs typeface="Times New Roman"/>
            </a:endParaRPr>
          </a:p>
        </p:txBody>
      </p:sp>
      <p:graphicFrame>
        <p:nvGraphicFramePr>
          <p:cNvPr id="9" name="表格 8">
            <a:extLst>
              <a:ext uri="{FF2B5EF4-FFF2-40B4-BE49-F238E27FC236}">
                <a16:creationId xmlns:a16="http://schemas.microsoft.com/office/drawing/2014/main" id="{50297357-6510-4B8B-8A89-3618090257F9}"/>
              </a:ext>
            </a:extLst>
          </p:cNvPr>
          <p:cNvGraphicFramePr>
            <a:graphicFrameLocks noGrp="1"/>
          </p:cNvGraphicFramePr>
          <p:nvPr/>
        </p:nvGraphicFramePr>
        <p:xfrm>
          <a:off x="2462715" y="5762014"/>
          <a:ext cx="8077200" cy="457200"/>
        </p:xfrm>
        <a:graphic>
          <a:graphicData uri="http://schemas.openxmlformats.org/drawingml/2006/table">
            <a:tbl>
              <a:tblPr firstRow="1" bandRow="1">
                <a:tableStyleId>{8A107856-5554-42FB-B03E-39F5DBC370BA}</a:tableStyleId>
              </a:tblPr>
              <a:tblGrid>
                <a:gridCol w="538480">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gridCol w="538480">
                  <a:extLst>
                    <a:ext uri="{9D8B030D-6E8A-4147-A177-3AD203B41FA5}">
                      <a16:colId xmlns:a16="http://schemas.microsoft.com/office/drawing/2014/main" val="20005"/>
                    </a:ext>
                  </a:extLst>
                </a:gridCol>
                <a:gridCol w="318893">
                  <a:extLst>
                    <a:ext uri="{9D8B030D-6E8A-4147-A177-3AD203B41FA5}">
                      <a16:colId xmlns:a16="http://schemas.microsoft.com/office/drawing/2014/main" val="20006"/>
                    </a:ext>
                  </a:extLst>
                </a:gridCol>
                <a:gridCol w="758067">
                  <a:extLst>
                    <a:ext uri="{9D8B030D-6E8A-4147-A177-3AD203B41FA5}">
                      <a16:colId xmlns:a16="http://schemas.microsoft.com/office/drawing/2014/main" val="20007"/>
                    </a:ext>
                  </a:extLst>
                </a:gridCol>
                <a:gridCol w="538480">
                  <a:extLst>
                    <a:ext uri="{9D8B030D-6E8A-4147-A177-3AD203B41FA5}">
                      <a16:colId xmlns:a16="http://schemas.microsoft.com/office/drawing/2014/main" val="20008"/>
                    </a:ext>
                  </a:extLst>
                </a:gridCol>
                <a:gridCol w="538480">
                  <a:extLst>
                    <a:ext uri="{9D8B030D-6E8A-4147-A177-3AD203B41FA5}">
                      <a16:colId xmlns:a16="http://schemas.microsoft.com/office/drawing/2014/main" val="20009"/>
                    </a:ext>
                  </a:extLst>
                </a:gridCol>
                <a:gridCol w="538480">
                  <a:extLst>
                    <a:ext uri="{9D8B030D-6E8A-4147-A177-3AD203B41FA5}">
                      <a16:colId xmlns:a16="http://schemas.microsoft.com/office/drawing/2014/main" val="20010"/>
                    </a:ext>
                  </a:extLst>
                </a:gridCol>
                <a:gridCol w="538480">
                  <a:extLst>
                    <a:ext uri="{9D8B030D-6E8A-4147-A177-3AD203B41FA5}">
                      <a16:colId xmlns:a16="http://schemas.microsoft.com/office/drawing/2014/main" val="20011"/>
                    </a:ext>
                  </a:extLst>
                </a:gridCol>
                <a:gridCol w="538480">
                  <a:extLst>
                    <a:ext uri="{9D8B030D-6E8A-4147-A177-3AD203B41FA5}">
                      <a16:colId xmlns:a16="http://schemas.microsoft.com/office/drawing/2014/main" val="20012"/>
                    </a:ext>
                  </a:extLst>
                </a:gridCol>
                <a:gridCol w="538480">
                  <a:extLst>
                    <a:ext uri="{9D8B030D-6E8A-4147-A177-3AD203B41FA5}">
                      <a16:colId xmlns:a16="http://schemas.microsoft.com/office/drawing/2014/main" val="20013"/>
                    </a:ext>
                  </a:extLst>
                </a:gridCol>
                <a:gridCol w="538480">
                  <a:extLst>
                    <a:ext uri="{9D8B030D-6E8A-4147-A177-3AD203B41FA5}">
                      <a16:colId xmlns:a16="http://schemas.microsoft.com/office/drawing/2014/main" val="20014"/>
                    </a:ext>
                  </a:extLst>
                </a:gridCol>
              </a:tblGrid>
              <a:tr h="457200">
                <a:tc>
                  <a:txBody>
                    <a:bodyPr/>
                    <a:lstStyle/>
                    <a:p>
                      <a:pPr algn="ctr"/>
                      <a:r>
                        <a:rPr lang="en-US" altLang="zh-CN" sz="2400" dirty="0">
                          <a:solidFill>
                            <a:srgbClr val="FF0000"/>
                          </a:solidFill>
                        </a:rPr>
                        <a:t>1</a:t>
                      </a:r>
                      <a:endParaRPr lang="zh-CN" altLang="en-US" sz="2400" dirty="0">
                        <a:solidFill>
                          <a:srgbClr val="FF0000"/>
                        </a:solidFill>
                      </a:endParaRPr>
                    </a:p>
                  </a:txBody>
                  <a:tcPr/>
                </a:tc>
                <a:tc>
                  <a:txBody>
                    <a:bodyPr/>
                    <a:lstStyle/>
                    <a:p>
                      <a:pPr algn="ctr"/>
                      <a:r>
                        <a:rPr lang="en-US" altLang="zh-CN" sz="2400" dirty="0">
                          <a:solidFill>
                            <a:srgbClr val="FF0000"/>
                          </a:solidFill>
                        </a:rPr>
                        <a:t>5</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1</a:t>
                      </a:r>
                      <a:endParaRPr lang="zh-CN" altLang="en-US" sz="2400" dirty="0">
                        <a:solidFill>
                          <a:srgbClr val="FF0000"/>
                        </a:solidFill>
                      </a:endParaRPr>
                    </a:p>
                  </a:txBody>
                  <a:tcPr/>
                </a:tc>
                <a:tc>
                  <a:txBody>
                    <a:bodyPr/>
                    <a:lstStyle/>
                    <a:p>
                      <a:pPr algn="ctr"/>
                      <a:r>
                        <a:rPr lang="en-US" altLang="zh-CN" sz="2400" dirty="0">
                          <a:solidFill>
                            <a:srgbClr val="FF0000"/>
                          </a:solidFill>
                        </a:rPr>
                        <a:t>2</a:t>
                      </a:r>
                      <a:endParaRPr lang="zh-CN" altLang="en-US" sz="2400" dirty="0"/>
                    </a:p>
                  </a:txBody>
                  <a:tcPr/>
                </a:tc>
                <a:tc>
                  <a:txBody>
                    <a:bodyPr/>
                    <a:lstStyle/>
                    <a:p>
                      <a:pPr algn="ctr"/>
                      <a:r>
                        <a:rPr lang="en-US" altLang="zh-CN" sz="2400" dirty="0">
                          <a:solidFill>
                            <a:srgbClr val="FF0000"/>
                          </a:solidFill>
                        </a:rPr>
                        <a:t>2</a:t>
                      </a: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r>
                        <a:rPr lang="en-US" altLang="zh-CN" sz="2400" dirty="0">
                          <a:solidFill>
                            <a:srgbClr val="FF0000"/>
                          </a:solidFill>
                        </a:rPr>
                        <a:t>2</a:t>
                      </a:r>
                      <a:endParaRPr lang="zh-CN" altLang="en-US" sz="2400" b="0" dirty="0"/>
                    </a:p>
                  </a:txBody>
                  <a:tcPr/>
                </a:tc>
                <a:tc>
                  <a:txBody>
                    <a:bodyPr/>
                    <a:lstStyle/>
                    <a:p>
                      <a:pPr algn="ctr"/>
                      <a:r>
                        <a:rPr lang="en-US" altLang="zh-CN" sz="2400" dirty="0">
                          <a:solidFill>
                            <a:srgbClr val="FF0000"/>
                          </a:solidFill>
                        </a:rPr>
                        <a:t>3</a:t>
                      </a:r>
                      <a:endParaRPr lang="zh-CN" altLang="en-US" sz="2400"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50" presetClass="path" presetSubtype="0" accel="50000" decel="50000" fill="hold" grpId="1" nodeType="clickEffect">
                                  <p:stCondLst>
                                    <p:cond delay="0"/>
                                  </p:stCondLst>
                                  <p:childTnLst>
                                    <p:animMotion origin="layout" path="M 2.23336E-6 2.22222E-6 L 0.02396 2.22222E-6 C 0.03477 2.22222E-6 0.04805 0.04745 0.04805 0.08611 L 0.04805 0.17222 " pathEditMode="relative" rAng="0" ptsTypes="AAAA">
                                      <p:cBhvr>
                                        <p:cTn id="24" dur="2000" fill="hold"/>
                                        <p:tgtEl>
                                          <p:spTgt spid="2"/>
                                        </p:tgtEl>
                                        <p:attrNameLst>
                                          <p:attrName>ppt_x</p:attrName>
                                          <p:attrName>ppt_y</p:attrName>
                                        </p:attrNameLst>
                                      </p:cBhvr>
                                      <p:rCtr x="2396" y="861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50" presetClass="path" presetSubtype="0" accel="50000" decel="50000" fill="hold" grpId="1" nodeType="clickEffect">
                                  <p:stCondLst>
                                    <p:cond delay="0"/>
                                  </p:stCondLst>
                                  <p:childTnLst>
                                    <p:animMotion origin="layout" path="M 3.83253E-6 -2.59259E-6 L 0.02161 -2.59259E-6 C 0.03112 -2.59259E-6 0.04323 0.04722 0.04323 0.08588 L 0.04323 0.17222 " pathEditMode="relative" rAng="0" ptsTypes="AAAA">
                                      <p:cBhvr>
                                        <p:cTn id="46" dur="2000" fill="hold"/>
                                        <p:tgtEl>
                                          <p:spTgt spid="3"/>
                                        </p:tgtEl>
                                        <p:attrNameLst>
                                          <p:attrName>ppt_x</p:attrName>
                                          <p:attrName>ppt_y</p:attrName>
                                        </p:attrNameLst>
                                      </p:cBhvr>
                                      <p:rCtr x="2162" y="861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50" presetClass="path" presetSubtype="0" accel="50000" decel="50000" fill="hold" grpId="1" nodeType="clickEffect">
                                  <p:stCondLst>
                                    <p:cond delay="0"/>
                                  </p:stCondLst>
                                  <p:childTnLst>
                                    <p:animMotion origin="layout" path="M -3.30121E-6 -4.81481E-6 L 0.02423 -4.81481E-6 C 0.03516 -4.81481E-6 0.04871 0.04723 0.04871 0.08612 L 0.04871 0.17223 " pathEditMode="relative" rAng="0" ptsTypes="AAAA">
                                      <p:cBhvr>
                                        <p:cTn id="68" dur="2000" fill="hold"/>
                                        <p:tgtEl>
                                          <p:spTgt spid="4"/>
                                        </p:tgtEl>
                                        <p:attrNameLst>
                                          <p:attrName>ppt_x</p:attrName>
                                          <p:attrName>ppt_y</p:attrName>
                                        </p:attrNameLst>
                                      </p:cBhvr>
                                      <p:rCtr x="2435" y="8611"/>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80">
                                          <p:stCondLst>
                                            <p:cond delay="0"/>
                                          </p:stCondLst>
                                        </p:cTn>
                                        <p:tgtEl>
                                          <p:spTgt spid="5"/>
                                        </p:tgtEl>
                                      </p:cBhvr>
                                    </p:animEffect>
                                    <p:anim calcmode="lin" valueType="num">
                                      <p:cBhvr>
                                        <p:cTn id="7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9" dur="26">
                                          <p:stCondLst>
                                            <p:cond delay="650"/>
                                          </p:stCondLst>
                                        </p:cTn>
                                        <p:tgtEl>
                                          <p:spTgt spid="5"/>
                                        </p:tgtEl>
                                      </p:cBhvr>
                                      <p:to x="100000" y="60000"/>
                                    </p:animScale>
                                    <p:animScale>
                                      <p:cBhvr>
                                        <p:cTn id="80" dur="166" decel="50000">
                                          <p:stCondLst>
                                            <p:cond delay="676"/>
                                          </p:stCondLst>
                                        </p:cTn>
                                        <p:tgtEl>
                                          <p:spTgt spid="5"/>
                                        </p:tgtEl>
                                      </p:cBhvr>
                                      <p:to x="100000" y="100000"/>
                                    </p:animScale>
                                    <p:animScale>
                                      <p:cBhvr>
                                        <p:cTn id="81" dur="26">
                                          <p:stCondLst>
                                            <p:cond delay="1312"/>
                                          </p:stCondLst>
                                        </p:cTn>
                                        <p:tgtEl>
                                          <p:spTgt spid="5"/>
                                        </p:tgtEl>
                                      </p:cBhvr>
                                      <p:to x="100000" y="80000"/>
                                    </p:animScale>
                                    <p:animScale>
                                      <p:cBhvr>
                                        <p:cTn id="82" dur="166" decel="50000">
                                          <p:stCondLst>
                                            <p:cond delay="1338"/>
                                          </p:stCondLst>
                                        </p:cTn>
                                        <p:tgtEl>
                                          <p:spTgt spid="5"/>
                                        </p:tgtEl>
                                      </p:cBhvr>
                                      <p:to x="100000" y="100000"/>
                                    </p:animScale>
                                    <p:animScale>
                                      <p:cBhvr>
                                        <p:cTn id="83" dur="26">
                                          <p:stCondLst>
                                            <p:cond delay="1642"/>
                                          </p:stCondLst>
                                        </p:cTn>
                                        <p:tgtEl>
                                          <p:spTgt spid="5"/>
                                        </p:tgtEl>
                                      </p:cBhvr>
                                      <p:to x="100000" y="90000"/>
                                    </p:animScale>
                                    <p:animScale>
                                      <p:cBhvr>
                                        <p:cTn id="84" dur="166" decel="50000">
                                          <p:stCondLst>
                                            <p:cond delay="1668"/>
                                          </p:stCondLst>
                                        </p:cTn>
                                        <p:tgtEl>
                                          <p:spTgt spid="5"/>
                                        </p:tgtEl>
                                      </p:cBhvr>
                                      <p:to x="100000" y="100000"/>
                                    </p:animScale>
                                    <p:animScale>
                                      <p:cBhvr>
                                        <p:cTn id="85" dur="26">
                                          <p:stCondLst>
                                            <p:cond delay="1808"/>
                                          </p:stCondLst>
                                        </p:cTn>
                                        <p:tgtEl>
                                          <p:spTgt spid="5"/>
                                        </p:tgtEl>
                                      </p:cBhvr>
                                      <p:to x="100000" y="95000"/>
                                    </p:animScale>
                                    <p:animScale>
                                      <p:cBhvr>
                                        <p:cTn id="86" dur="166" decel="50000">
                                          <p:stCondLst>
                                            <p:cond delay="1834"/>
                                          </p:stCondLst>
                                        </p:cTn>
                                        <p:tgtEl>
                                          <p:spTgt spid="5"/>
                                        </p:tgtEl>
                                      </p:cBhvr>
                                      <p:to x="100000" y="100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42" presetClass="path" presetSubtype="0" accel="50000" decel="50000" fill="hold" grpId="1" nodeType="clickEffect">
                                  <p:stCondLst>
                                    <p:cond delay="0"/>
                                  </p:stCondLst>
                                  <p:childTnLst>
                                    <p:animMotion origin="layout" path="M 3.13582E-6 -3.7037E-6 L -0.00274 0.17223 " pathEditMode="relative" rAng="0" ptsTypes="AA">
                                      <p:cBhvr>
                                        <p:cTn id="90" dur="2000" fill="hold"/>
                                        <p:tgtEl>
                                          <p:spTgt spid="5"/>
                                        </p:tgtEl>
                                        <p:attrNameLst>
                                          <p:attrName>ppt_x</p:attrName>
                                          <p:attrName>ppt_y</p:attrName>
                                        </p:attrNameLst>
                                      </p:cBhvr>
                                      <p:rCtr x="-143" y="8611"/>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wipe(down)">
                                      <p:cBhvr>
                                        <p:cTn id="95" dur="580">
                                          <p:stCondLst>
                                            <p:cond delay="0"/>
                                          </p:stCondLst>
                                        </p:cTn>
                                        <p:tgtEl>
                                          <p:spTgt spid="7"/>
                                        </p:tgtEl>
                                      </p:cBhvr>
                                    </p:animEffect>
                                    <p:anim calcmode="lin" valueType="num">
                                      <p:cBhvr>
                                        <p:cTn id="9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1" dur="26">
                                          <p:stCondLst>
                                            <p:cond delay="650"/>
                                          </p:stCondLst>
                                        </p:cTn>
                                        <p:tgtEl>
                                          <p:spTgt spid="7"/>
                                        </p:tgtEl>
                                      </p:cBhvr>
                                      <p:to x="100000" y="60000"/>
                                    </p:animScale>
                                    <p:animScale>
                                      <p:cBhvr>
                                        <p:cTn id="102" dur="166" decel="50000">
                                          <p:stCondLst>
                                            <p:cond delay="676"/>
                                          </p:stCondLst>
                                        </p:cTn>
                                        <p:tgtEl>
                                          <p:spTgt spid="7"/>
                                        </p:tgtEl>
                                      </p:cBhvr>
                                      <p:to x="100000" y="100000"/>
                                    </p:animScale>
                                    <p:animScale>
                                      <p:cBhvr>
                                        <p:cTn id="103" dur="26">
                                          <p:stCondLst>
                                            <p:cond delay="1312"/>
                                          </p:stCondLst>
                                        </p:cTn>
                                        <p:tgtEl>
                                          <p:spTgt spid="7"/>
                                        </p:tgtEl>
                                      </p:cBhvr>
                                      <p:to x="100000" y="80000"/>
                                    </p:animScale>
                                    <p:animScale>
                                      <p:cBhvr>
                                        <p:cTn id="104" dur="166" decel="50000">
                                          <p:stCondLst>
                                            <p:cond delay="1338"/>
                                          </p:stCondLst>
                                        </p:cTn>
                                        <p:tgtEl>
                                          <p:spTgt spid="7"/>
                                        </p:tgtEl>
                                      </p:cBhvr>
                                      <p:to x="100000" y="100000"/>
                                    </p:animScale>
                                    <p:animScale>
                                      <p:cBhvr>
                                        <p:cTn id="105" dur="26">
                                          <p:stCondLst>
                                            <p:cond delay="1642"/>
                                          </p:stCondLst>
                                        </p:cTn>
                                        <p:tgtEl>
                                          <p:spTgt spid="7"/>
                                        </p:tgtEl>
                                      </p:cBhvr>
                                      <p:to x="100000" y="90000"/>
                                    </p:animScale>
                                    <p:animScale>
                                      <p:cBhvr>
                                        <p:cTn id="106" dur="166" decel="50000">
                                          <p:stCondLst>
                                            <p:cond delay="1668"/>
                                          </p:stCondLst>
                                        </p:cTn>
                                        <p:tgtEl>
                                          <p:spTgt spid="7"/>
                                        </p:tgtEl>
                                      </p:cBhvr>
                                      <p:to x="100000" y="100000"/>
                                    </p:animScale>
                                    <p:animScale>
                                      <p:cBhvr>
                                        <p:cTn id="107" dur="26">
                                          <p:stCondLst>
                                            <p:cond delay="1808"/>
                                          </p:stCondLst>
                                        </p:cTn>
                                        <p:tgtEl>
                                          <p:spTgt spid="7"/>
                                        </p:tgtEl>
                                      </p:cBhvr>
                                      <p:to x="100000" y="95000"/>
                                    </p:animScale>
                                    <p:animScale>
                                      <p:cBhvr>
                                        <p:cTn id="108" dur="166" decel="50000">
                                          <p:stCondLst>
                                            <p:cond delay="1834"/>
                                          </p:stCondLst>
                                        </p:cTn>
                                        <p:tgtEl>
                                          <p:spTgt spid="7"/>
                                        </p:tgtEl>
                                      </p:cBhvr>
                                      <p:to x="100000" y="100000"/>
                                    </p:animScale>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0" presetClass="path" presetSubtype="0" accel="50000" decel="50000" fill="hold" grpId="1" nodeType="clickEffect">
                                  <p:stCondLst>
                                    <p:cond delay="0"/>
                                  </p:stCondLst>
                                  <p:childTnLst>
                                    <p:animMotion origin="layout" path="M 3.77002E-6 -4.81481E-6 L 0.04206 -4.81481E-6 C 0.06094 -4.81481E-6 0.08438 0.04653 0.08438 0.08542 L 0.08438 0.17223 " pathEditMode="relative" rAng="0" ptsTypes="AAAA">
                                      <p:cBhvr>
                                        <p:cTn id="112" dur="2000" fill="hold"/>
                                        <p:tgtEl>
                                          <p:spTgt spid="7"/>
                                        </p:tgtEl>
                                        <p:attrNameLst>
                                          <p:attrName>ppt_x</p:attrName>
                                          <p:attrName>ppt_y</p:attrName>
                                        </p:attrNameLst>
                                      </p:cBhvr>
                                      <p:rCtr x="4219" y="8611"/>
                                    </p:animMotion>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80">
                                          <p:stCondLst>
                                            <p:cond delay="0"/>
                                          </p:stCondLst>
                                        </p:cTn>
                                        <p:tgtEl>
                                          <p:spTgt spid="8"/>
                                        </p:tgtEl>
                                      </p:cBhvr>
                                    </p:animEffect>
                                    <p:anim calcmode="lin" valueType="num">
                                      <p:cBhvr>
                                        <p:cTn id="1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23" dur="26">
                                          <p:stCondLst>
                                            <p:cond delay="650"/>
                                          </p:stCondLst>
                                        </p:cTn>
                                        <p:tgtEl>
                                          <p:spTgt spid="8"/>
                                        </p:tgtEl>
                                      </p:cBhvr>
                                      <p:to x="100000" y="60000"/>
                                    </p:animScale>
                                    <p:animScale>
                                      <p:cBhvr>
                                        <p:cTn id="124" dur="166" decel="50000">
                                          <p:stCondLst>
                                            <p:cond delay="676"/>
                                          </p:stCondLst>
                                        </p:cTn>
                                        <p:tgtEl>
                                          <p:spTgt spid="8"/>
                                        </p:tgtEl>
                                      </p:cBhvr>
                                      <p:to x="100000" y="100000"/>
                                    </p:animScale>
                                    <p:animScale>
                                      <p:cBhvr>
                                        <p:cTn id="125" dur="26">
                                          <p:stCondLst>
                                            <p:cond delay="1312"/>
                                          </p:stCondLst>
                                        </p:cTn>
                                        <p:tgtEl>
                                          <p:spTgt spid="8"/>
                                        </p:tgtEl>
                                      </p:cBhvr>
                                      <p:to x="100000" y="80000"/>
                                    </p:animScale>
                                    <p:animScale>
                                      <p:cBhvr>
                                        <p:cTn id="126" dur="166" decel="50000">
                                          <p:stCondLst>
                                            <p:cond delay="1338"/>
                                          </p:stCondLst>
                                        </p:cTn>
                                        <p:tgtEl>
                                          <p:spTgt spid="8"/>
                                        </p:tgtEl>
                                      </p:cBhvr>
                                      <p:to x="100000" y="100000"/>
                                    </p:animScale>
                                    <p:animScale>
                                      <p:cBhvr>
                                        <p:cTn id="127" dur="26">
                                          <p:stCondLst>
                                            <p:cond delay="1642"/>
                                          </p:stCondLst>
                                        </p:cTn>
                                        <p:tgtEl>
                                          <p:spTgt spid="8"/>
                                        </p:tgtEl>
                                      </p:cBhvr>
                                      <p:to x="100000" y="90000"/>
                                    </p:animScale>
                                    <p:animScale>
                                      <p:cBhvr>
                                        <p:cTn id="128" dur="166" decel="50000">
                                          <p:stCondLst>
                                            <p:cond delay="1668"/>
                                          </p:stCondLst>
                                        </p:cTn>
                                        <p:tgtEl>
                                          <p:spTgt spid="8"/>
                                        </p:tgtEl>
                                      </p:cBhvr>
                                      <p:to x="100000" y="100000"/>
                                    </p:animScale>
                                    <p:animScale>
                                      <p:cBhvr>
                                        <p:cTn id="129" dur="26">
                                          <p:stCondLst>
                                            <p:cond delay="1808"/>
                                          </p:stCondLst>
                                        </p:cTn>
                                        <p:tgtEl>
                                          <p:spTgt spid="8"/>
                                        </p:tgtEl>
                                      </p:cBhvr>
                                      <p:to x="100000" y="95000"/>
                                    </p:animScale>
                                    <p:animScale>
                                      <p:cBhvr>
                                        <p:cTn id="130" dur="166" decel="50000">
                                          <p:stCondLst>
                                            <p:cond delay="1834"/>
                                          </p:stCondLst>
                                        </p:cTn>
                                        <p:tgtEl>
                                          <p:spTgt spid="8"/>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50" presetClass="path" presetSubtype="0" accel="50000" decel="50000" fill="hold" grpId="1" nodeType="clickEffect">
                                  <p:stCondLst>
                                    <p:cond delay="0"/>
                                  </p:stCondLst>
                                  <p:childTnLst>
                                    <p:animMotion origin="layout" path="M -0.00014 -0.00023 L -0.24183 -0.00023 C -0.35044 -0.00023 -0.4834 0.04676 -0.4834 0.08588 L -0.4834 0.17199 " pathEditMode="relative" rAng="0" ptsTypes="AAAA">
                                      <p:cBhvr>
                                        <p:cTn id="134" dur="2000" fill="hold"/>
                                        <p:tgtEl>
                                          <p:spTgt spid="8"/>
                                        </p:tgtEl>
                                        <p:attrNameLst>
                                          <p:attrName>ppt_x</p:attrName>
                                          <p:attrName>ppt_y</p:attrName>
                                        </p:attrNameLst>
                                      </p:cBhvr>
                                      <p:rCtr x="-24170" y="8611"/>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42" presetClass="entr" presetSubtype="0" fill="hold" nodeType="click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fade">
                                      <p:cBhvr>
                                        <p:cTn id="139" dur="1000"/>
                                        <p:tgtEl>
                                          <p:spTgt spid="9"/>
                                        </p:tgtEl>
                                      </p:cBhvr>
                                    </p:animEffect>
                                    <p:anim calcmode="lin" valueType="num">
                                      <p:cBhvr>
                                        <p:cTn id="140" dur="1000" fill="hold"/>
                                        <p:tgtEl>
                                          <p:spTgt spid="9"/>
                                        </p:tgtEl>
                                        <p:attrNameLst>
                                          <p:attrName>ppt_x</p:attrName>
                                        </p:attrNameLst>
                                      </p:cBhvr>
                                      <p:tavLst>
                                        <p:tav tm="0">
                                          <p:val>
                                            <p:strVal val="#ppt_x"/>
                                          </p:val>
                                        </p:tav>
                                        <p:tav tm="100000">
                                          <p:val>
                                            <p:strVal val="#ppt_x"/>
                                          </p:val>
                                        </p:tav>
                                      </p:tavLst>
                                    </p:anim>
                                    <p:anim calcmode="lin" valueType="num">
                                      <p:cBhvr>
                                        <p:cTn id="1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75BFBFE5-682F-4CF7-835D-F6ACC0FC751C}"/>
              </a:ext>
            </a:extLst>
          </p:cNvPr>
          <p:cNvSpPr>
            <a:spLocks noGrp="1" noChangeArrowheads="1"/>
          </p:cNvSpPr>
          <p:nvPr>
            <p:ph type="title"/>
          </p:nvPr>
        </p:nvSpPr>
        <p:spPr/>
        <p:txBody>
          <a:bodyPr/>
          <a:lstStyle/>
          <a:p>
            <a:r>
              <a:rPr lang="zh-CN" altLang="en-US" b="1" dirty="0">
                <a:ea typeface="黑体" panose="02010609060101010101" pitchFamily="49" charset="-122"/>
              </a:rPr>
              <a:t>线性探查</a:t>
            </a:r>
            <a:r>
              <a:rPr lang="en-US" altLang="zh-CN" b="1" dirty="0">
                <a:ea typeface="黑体" panose="02010609060101010101" pitchFamily="49" charset="-122"/>
              </a:rPr>
              <a:t>-</a:t>
            </a:r>
            <a:r>
              <a:rPr lang="zh-CN" altLang="en-US" b="1" dirty="0">
                <a:ea typeface="黑体" panose="02010609060101010101" pitchFamily="49" charset="-122"/>
              </a:rPr>
              <a:t>平均查找性能分析</a:t>
            </a:r>
          </a:p>
        </p:txBody>
      </p:sp>
      <p:sp>
        <p:nvSpPr>
          <p:cNvPr id="99331" name="内容占位符 2">
            <a:extLst>
              <a:ext uri="{FF2B5EF4-FFF2-40B4-BE49-F238E27FC236}">
                <a16:creationId xmlns:a16="http://schemas.microsoft.com/office/drawing/2014/main" id="{51D8C0BC-A7CF-4735-B097-7E02FC3FA294}"/>
              </a:ext>
            </a:extLst>
          </p:cNvPr>
          <p:cNvSpPr>
            <a:spLocks noGrp="1" noChangeArrowheads="1"/>
          </p:cNvSpPr>
          <p:nvPr>
            <p:ph idx="1"/>
          </p:nvPr>
        </p:nvSpPr>
        <p:spPr/>
        <p:txBody>
          <a:bodyPr/>
          <a:lstStyle/>
          <a:p>
            <a:r>
              <a:rPr lang="zh-CN" altLang="en-US" dirty="0">
                <a:ea typeface="微软雅黑" panose="020B0503020204020204" pitchFamily="34" charset="-122"/>
              </a:rPr>
              <a:t>成功查找：</a:t>
            </a:r>
            <a:r>
              <a:rPr lang="en-US" altLang="zh-CN" dirty="0" err="1">
                <a:ea typeface="微软雅黑" panose="020B0503020204020204" pitchFamily="34" charset="-122"/>
              </a:rPr>
              <a:t>ASLsucc</a:t>
            </a:r>
            <a:endParaRPr lang="en-US" altLang="zh-CN" dirty="0">
              <a:ea typeface="微软雅黑" panose="020B0503020204020204" pitchFamily="34" charset="-122"/>
            </a:endParaRPr>
          </a:p>
          <a:p>
            <a:endParaRPr lang="en-US" altLang="zh-CN" dirty="0"/>
          </a:p>
          <a:p>
            <a:endParaRPr lang="en-US" altLang="zh-CN" dirty="0"/>
          </a:p>
          <a:p>
            <a:r>
              <a:rPr lang="zh-CN" altLang="en-US" dirty="0">
                <a:ea typeface="微软雅黑" panose="020B0503020204020204" pitchFamily="34" charset="-122"/>
              </a:rPr>
              <a:t>失败查找的：</a:t>
            </a:r>
            <a:r>
              <a:rPr lang="en-US" altLang="zh-CN" dirty="0" err="1">
                <a:ea typeface="微软雅黑" panose="020B0503020204020204" pitchFamily="34" charset="-122"/>
              </a:rPr>
              <a:t>ASLunsucc</a:t>
            </a:r>
            <a:endParaRPr lang="en-US" altLang="zh-CN" dirty="0">
              <a:ea typeface="微软雅黑" panose="020B0503020204020204" pitchFamily="34" charset="-122"/>
            </a:endParaRPr>
          </a:p>
        </p:txBody>
      </p:sp>
      <p:sp>
        <p:nvSpPr>
          <p:cNvPr id="99332" name="灯片编号占位符 3">
            <a:extLst>
              <a:ext uri="{FF2B5EF4-FFF2-40B4-BE49-F238E27FC236}">
                <a16:creationId xmlns:a16="http://schemas.microsoft.com/office/drawing/2014/main" id="{7E4A4D51-E930-4E70-B75C-A334DA5E61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B3D48B2B-3664-4036-B4B9-647697025996}"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16</a:t>
            </a:fld>
            <a:endParaRPr lang="zh-CN" altLang="zh-CN" sz="1400" b="0">
              <a:solidFill>
                <a:srgbClr val="FFFFFF"/>
              </a:solidFill>
              <a:latin typeface="Arial" panose="020B0604020202020204" pitchFamily="34" charset="0"/>
              <a:ea typeface="宋体" panose="02010600030101010101" pitchFamily="2" charset="-122"/>
            </a:endParaRPr>
          </a:p>
        </p:txBody>
      </p:sp>
      <p:graphicFrame>
        <p:nvGraphicFramePr>
          <p:cNvPr id="99333" name="Object 3">
            <a:extLst>
              <a:ext uri="{FF2B5EF4-FFF2-40B4-BE49-F238E27FC236}">
                <a16:creationId xmlns:a16="http://schemas.microsoft.com/office/drawing/2014/main" id="{6E22F3FA-AC21-49D8-8787-80884FD7F070}"/>
              </a:ext>
            </a:extLst>
          </p:cNvPr>
          <p:cNvGraphicFramePr>
            <a:graphicFrameLocks noChangeAspect="1"/>
          </p:cNvGraphicFramePr>
          <p:nvPr/>
        </p:nvGraphicFramePr>
        <p:xfrm>
          <a:off x="2170115" y="2057402"/>
          <a:ext cx="7240587" cy="1008063"/>
        </p:xfrm>
        <a:graphic>
          <a:graphicData uri="http://schemas.openxmlformats.org/presentationml/2006/ole">
            <mc:AlternateContent xmlns:mc="http://schemas.openxmlformats.org/markup-compatibility/2006">
              <mc:Choice xmlns:v="urn:schemas-microsoft-com:vml" Requires="v">
                <p:oleObj name="Equation" r:id="rId3" imgW="3251200" imgH="431800" progId="Equation.DSMT4">
                  <p:embed/>
                </p:oleObj>
              </mc:Choice>
              <mc:Fallback>
                <p:oleObj name="Equation" r:id="rId3" imgW="3251200" imgH="431800" progId="Equation.DSMT4">
                  <p:embed/>
                  <p:pic>
                    <p:nvPicPr>
                      <p:cNvPr id="99333" name="Object 3">
                        <a:extLst>
                          <a:ext uri="{FF2B5EF4-FFF2-40B4-BE49-F238E27FC236}">
                            <a16:creationId xmlns:a16="http://schemas.microsoft.com/office/drawing/2014/main" id="{6E22F3FA-AC21-49D8-8787-80884FD7F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15" y="2057402"/>
                        <a:ext cx="72405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4">
            <a:extLst>
              <a:ext uri="{FF2B5EF4-FFF2-40B4-BE49-F238E27FC236}">
                <a16:creationId xmlns:a16="http://schemas.microsoft.com/office/drawing/2014/main" id="{2F8BE250-17EB-4DA8-85FC-08491C2F10CB}"/>
              </a:ext>
            </a:extLst>
          </p:cNvPr>
          <p:cNvGraphicFramePr>
            <a:graphicFrameLocks noChangeAspect="1"/>
          </p:cNvGraphicFramePr>
          <p:nvPr/>
        </p:nvGraphicFramePr>
        <p:xfrm>
          <a:off x="2190750" y="4267202"/>
          <a:ext cx="8039100" cy="1863725"/>
        </p:xfrm>
        <a:graphic>
          <a:graphicData uri="http://schemas.openxmlformats.org/presentationml/2006/ole">
            <mc:AlternateContent xmlns:mc="http://schemas.openxmlformats.org/markup-compatibility/2006">
              <mc:Choice xmlns:v="urn:schemas-microsoft-com:vml" Requires="v">
                <p:oleObj name="Equation" r:id="rId5" imgW="3416300" imgH="812800" progId="Equation.DSMT4">
                  <p:embed/>
                </p:oleObj>
              </mc:Choice>
              <mc:Fallback>
                <p:oleObj name="Equation" r:id="rId5" imgW="3416300" imgH="812800" progId="Equation.DSMT4">
                  <p:embed/>
                  <p:pic>
                    <p:nvPicPr>
                      <p:cNvPr id="99334" name="Object 4">
                        <a:extLst>
                          <a:ext uri="{FF2B5EF4-FFF2-40B4-BE49-F238E27FC236}">
                            <a16:creationId xmlns:a16="http://schemas.microsoft.com/office/drawing/2014/main" id="{2F8BE250-17EB-4DA8-85FC-08491C2F10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4267202"/>
                        <a:ext cx="80391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5A5E1757-F8CB-4C6B-A3D1-C16CBBE784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A7FA59E7-AD54-43E9-84D2-E535E86439EA}"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17</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17763" name="标题 1">
            <a:extLst>
              <a:ext uri="{FF2B5EF4-FFF2-40B4-BE49-F238E27FC236}">
                <a16:creationId xmlns:a16="http://schemas.microsoft.com/office/drawing/2014/main" id="{7639BB40-0549-489F-B13F-C56C952060B3}"/>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双散列函数法特征</a:t>
            </a:r>
            <a:endParaRPr lang="zh-CN" altLang="en-US" b="1">
              <a:ea typeface="黑体" panose="02010609060101010101" pitchFamily="49" charset="-122"/>
            </a:endParaRPr>
          </a:p>
        </p:txBody>
      </p:sp>
      <p:sp>
        <p:nvSpPr>
          <p:cNvPr id="117764" name="内容占位符 2">
            <a:extLst>
              <a:ext uri="{FF2B5EF4-FFF2-40B4-BE49-F238E27FC236}">
                <a16:creationId xmlns:a16="http://schemas.microsoft.com/office/drawing/2014/main" id="{6EE10C7D-F4E5-4063-B79D-461D87D22FA8}"/>
              </a:ext>
            </a:extLst>
          </p:cNvPr>
          <p:cNvSpPr>
            <a:spLocks noGrp="1" noChangeArrowheads="1"/>
          </p:cNvSpPr>
          <p:nvPr>
            <p:ph idx="4294967295"/>
          </p:nvPr>
        </p:nvSpPr>
        <p:spPr/>
        <p:txBody>
          <a:bodyPr/>
          <a:lstStyle/>
          <a:p>
            <a:pPr marL="360363" indent="-360363"/>
            <a:r>
              <a:rPr lang="en-US" altLang="zh-CN" sz="3200">
                <a:ea typeface="宋体" panose="02010600030101010101" pitchFamily="2" charset="-122"/>
                <a:cs typeface="Times New Roman" panose="02020603050405020304" pitchFamily="18" charset="0"/>
              </a:rPr>
              <a:t>h</a:t>
            </a:r>
            <a:r>
              <a:rPr lang="en-US" altLang="zh-CN" sz="3200" baseline="-25000">
                <a:ea typeface="宋体" panose="02010600030101010101" pitchFamily="2" charset="-122"/>
                <a:cs typeface="Times New Roman" panose="02020603050405020304" pitchFamily="18" charset="0"/>
              </a:rPr>
              <a:t>2</a:t>
            </a:r>
            <a:r>
              <a:rPr lang="en-US" altLang="zh-CN" sz="3200">
                <a:ea typeface="宋体" panose="02010600030101010101" pitchFamily="2" charset="-122"/>
                <a:cs typeface="Times New Roman" panose="02020603050405020304" pitchFamily="18" charset="0"/>
              </a:rPr>
              <a:t> (key) </a:t>
            </a:r>
            <a:r>
              <a:rPr lang="zh-CN" altLang="en-US" sz="3200">
                <a:ea typeface="宋体" panose="02010600030101010101" pitchFamily="2" charset="-122"/>
                <a:cs typeface="Times New Roman" panose="02020603050405020304" pitchFamily="18" charset="0"/>
              </a:rPr>
              <a:t>必须与</a:t>
            </a:r>
            <a:r>
              <a:rPr lang="en-US" altLang="zh-CN" sz="3200">
                <a:ea typeface="宋体" panose="02010600030101010101" pitchFamily="2" charset="-122"/>
                <a:cs typeface="Times New Roman" panose="02020603050405020304" pitchFamily="18" charset="0"/>
              </a:rPr>
              <a:t>M</a:t>
            </a:r>
            <a:r>
              <a:rPr lang="zh-CN" altLang="en-US" sz="3200">
                <a:ea typeface="宋体" panose="02010600030101010101" pitchFamily="2" charset="-122"/>
                <a:cs typeface="Times New Roman" panose="02020603050405020304" pitchFamily="18" charset="0"/>
              </a:rPr>
              <a:t>互素</a:t>
            </a:r>
          </a:p>
          <a:p>
            <a:pPr marL="900113" lvl="1" indent="-360363"/>
            <a:r>
              <a:rPr lang="zh-CN" altLang="en-US" sz="2800">
                <a:ea typeface="宋体" panose="02010600030101010101" pitchFamily="2" charset="-122"/>
                <a:cs typeface="Times New Roman" panose="02020603050405020304" pitchFamily="18" charset="0"/>
              </a:rPr>
              <a:t>使发生冲突的同义词地址均匀地分布在整个表中</a:t>
            </a:r>
          </a:p>
          <a:p>
            <a:pPr marL="900113" lvl="1" indent="-360363"/>
            <a:r>
              <a:rPr lang="zh-CN" altLang="en-US" sz="2800">
                <a:ea typeface="宋体" panose="02010600030101010101" pitchFamily="2" charset="-122"/>
                <a:cs typeface="Times New Roman" panose="02020603050405020304" pitchFamily="18" charset="0"/>
              </a:rPr>
              <a:t>否则可能造成同义词地址的循环计算</a:t>
            </a:r>
          </a:p>
          <a:p>
            <a:pPr marL="360363" indent="-360363"/>
            <a:r>
              <a:rPr lang="zh-CN" altLang="en-US" sz="3200">
                <a:ea typeface="宋体" panose="02010600030101010101" pitchFamily="2" charset="-122"/>
                <a:cs typeface="Times New Roman" panose="02020603050405020304" pitchFamily="18" charset="0"/>
              </a:rPr>
              <a:t>双散列的优点</a:t>
            </a:r>
            <a:r>
              <a:rPr lang="en-US" altLang="zh-CN" sz="3200">
                <a:ea typeface="宋体" panose="02010600030101010101" pitchFamily="2" charset="-122"/>
                <a:cs typeface="Times New Roman" panose="02020603050405020304" pitchFamily="18" charset="0"/>
              </a:rPr>
              <a:t>:  </a:t>
            </a:r>
            <a:r>
              <a:rPr lang="zh-CN" altLang="en-US" sz="3200">
                <a:ea typeface="宋体" panose="02010600030101010101" pitchFamily="2" charset="-122"/>
                <a:cs typeface="Times New Roman" panose="02020603050405020304" pitchFamily="18" charset="0"/>
              </a:rPr>
              <a:t>不易产生“聚集”</a:t>
            </a:r>
          </a:p>
          <a:p>
            <a:pPr marL="360363" indent="-360363"/>
            <a:r>
              <a:rPr lang="zh-CN" altLang="en-US" sz="3200">
                <a:ea typeface="宋体" panose="02010600030101010101" pitchFamily="2" charset="-122"/>
                <a:cs typeface="Times New Roman" panose="02020603050405020304" pitchFamily="18" charset="0"/>
              </a:rPr>
              <a:t>缺点：计算量增大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3">
            <a:extLst>
              <a:ext uri="{FF2B5EF4-FFF2-40B4-BE49-F238E27FC236}">
                <a16:creationId xmlns:a16="http://schemas.microsoft.com/office/drawing/2014/main" id="{48A8BA95-6966-4476-AE78-F1017397C9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C9F95D3D-D914-4113-AF03-C6C14120EA0C}"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18</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3123" name="标题 1">
            <a:extLst>
              <a:ext uri="{FF2B5EF4-FFF2-40B4-BE49-F238E27FC236}">
                <a16:creationId xmlns:a16="http://schemas.microsoft.com/office/drawing/2014/main" id="{3F34F118-34EF-4045-B1DB-1483F4C5106A}"/>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10.3.5  </a:t>
            </a:r>
            <a:r>
              <a:rPr lang="zh-CN" altLang="en-US" b="1">
                <a:latin typeface="Times New Roman" panose="02020603050405020304" pitchFamily="18" charset="0"/>
                <a:ea typeface="黑体" panose="02010609060101010101" pitchFamily="49" charset="-122"/>
                <a:cs typeface="Times New Roman" panose="02020603050405020304" pitchFamily="18" charset="0"/>
              </a:rPr>
              <a:t>散列方法的效率分析</a:t>
            </a:r>
          </a:p>
        </p:txBody>
      </p:sp>
      <p:sp>
        <p:nvSpPr>
          <p:cNvPr id="133124" name="内容占位符 2">
            <a:extLst>
              <a:ext uri="{FF2B5EF4-FFF2-40B4-BE49-F238E27FC236}">
                <a16:creationId xmlns:a16="http://schemas.microsoft.com/office/drawing/2014/main" id="{38B3C9DD-C35B-43AC-A7D5-179C0FEBDB1D}"/>
              </a:ext>
            </a:extLst>
          </p:cNvPr>
          <p:cNvSpPr>
            <a:spLocks noGrp="1" noChangeArrowheads="1"/>
          </p:cNvSpPr>
          <p:nvPr>
            <p:ph idx="4294967295"/>
          </p:nvPr>
        </p:nvSpPr>
        <p:spPr/>
        <p:txBody>
          <a:bodyPr/>
          <a:lstStyle/>
          <a:p>
            <a:pPr marL="360363" indent="-360363">
              <a:lnSpc>
                <a:spcPct val="140000"/>
              </a:lnSpc>
              <a:spcBef>
                <a:spcPct val="50000"/>
              </a:spcBef>
            </a:pPr>
            <a:r>
              <a:rPr lang="zh-CN" altLang="en-US">
                <a:solidFill>
                  <a:srgbClr val="C00000"/>
                </a:solidFill>
                <a:latin typeface="微软雅黑" panose="020B0503020204020204" pitchFamily="34" charset="-122"/>
                <a:ea typeface="微软雅黑" panose="020B0503020204020204" pitchFamily="34" charset="-122"/>
              </a:rPr>
              <a:t>衡量标准</a:t>
            </a:r>
            <a:r>
              <a:rPr lang="zh-CN" altLang="en-US">
                <a:ea typeface="宋体" panose="02010600030101010101" pitchFamily="2" charset="-122"/>
              </a:rPr>
              <a:t>：插入、删除和检索操作的</a:t>
            </a:r>
            <a:r>
              <a:rPr lang="en-US" altLang="zh-CN">
                <a:ea typeface="宋体" panose="02010600030101010101" pitchFamily="2" charset="-122"/>
              </a:rPr>
              <a:t>ASL</a:t>
            </a:r>
            <a:endParaRPr lang="zh-CN" altLang="en-US">
              <a:ea typeface="宋体" panose="02010600030101010101" pitchFamily="2" charset="-122"/>
            </a:endParaRPr>
          </a:p>
          <a:p>
            <a:pPr marL="360363" indent="-360363">
              <a:lnSpc>
                <a:spcPct val="140000"/>
              </a:lnSpc>
              <a:spcBef>
                <a:spcPct val="50000"/>
              </a:spcBef>
            </a:pPr>
            <a:r>
              <a:rPr lang="zh-CN" altLang="en-US">
                <a:ea typeface="宋体" panose="02010600030101010101" pitchFamily="2" charset="-122"/>
              </a:rPr>
              <a:t>散列表的插入和删除操作</a:t>
            </a:r>
            <a:r>
              <a:rPr lang="zh-CN" altLang="en-US">
                <a:solidFill>
                  <a:srgbClr val="FF0000"/>
                </a:solidFill>
                <a:ea typeface="宋体" panose="02010600030101010101" pitchFamily="2" charset="-122"/>
              </a:rPr>
              <a:t>都是基于检索进行</a:t>
            </a:r>
            <a:r>
              <a:rPr lang="zh-CN" altLang="en-US">
                <a:ea typeface="宋体" panose="02010600030101010101" pitchFamily="2" charset="-122"/>
              </a:rPr>
              <a:t>的</a:t>
            </a:r>
          </a:p>
          <a:p>
            <a:pPr marL="900113" lvl="1" indent="-360363">
              <a:lnSpc>
                <a:spcPct val="140000"/>
              </a:lnSpc>
              <a:spcBef>
                <a:spcPct val="50000"/>
              </a:spcBef>
            </a:pPr>
            <a:r>
              <a:rPr lang="zh-CN" altLang="en-US">
                <a:solidFill>
                  <a:srgbClr val="FF0000"/>
                </a:solidFill>
                <a:ea typeface="宋体" panose="02010600030101010101" pitchFamily="2" charset="-122"/>
              </a:rPr>
              <a:t>删除：</a:t>
            </a:r>
            <a:r>
              <a:rPr lang="zh-CN" altLang="en-US">
                <a:ea typeface="宋体" panose="02010600030101010101" pitchFamily="2" charset="-122"/>
              </a:rPr>
              <a:t>必须先找到该记录</a:t>
            </a:r>
          </a:p>
          <a:p>
            <a:pPr marL="900113" lvl="1" indent="-360363">
              <a:lnSpc>
                <a:spcPct val="140000"/>
              </a:lnSpc>
              <a:spcBef>
                <a:spcPct val="50000"/>
              </a:spcBef>
            </a:pPr>
            <a:r>
              <a:rPr lang="zh-CN" altLang="en-US">
                <a:solidFill>
                  <a:srgbClr val="FF0000"/>
                </a:solidFill>
                <a:ea typeface="宋体" panose="02010600030101010101" pitchFamily="2" charset="-122"/>
              </a:rPr>
              <a:t>插入：</a:t>
            </a:r>
            <a:r>
              <a:rPr lang="zh-CN" altLang="en-US">
                <a:ea typeface="宋体" panose="02010600030101010101" pitchFamily="2" charset="-122"/>
              </a:rPr>
              <a:t>必须找到探查序列的尾部，即对这条记录进行一次不成功的检索</a:t>
            </a:r>
          </a:p>
          <a:p>
            <a:pPr marL="1487488" lvl="2">
              <a:lnSpc>
                <a:spcPct val="140000"/>
              </a:lnSpc>
              <a:spcBef>
                <a:spcPct val="50000"/>
              </a:spcBef>
            </a:pPr>
            <a:r>
              <a:rPr lang="zh-CN" altLang="en-US" sz="2000" b="1">
                <a:ea typeface="宋体" panose="02010600030101010101" pitchFamily="2" charset="-122"/>
              </a:rPr>
              <a:t>不考虑墓碑的情况，是尾部的空槽</a:t>
            </a:r>
          </a:p>
          <a:p>
            <a:pPr marL="1487488" lvl="2">
              <a:lnSpc>
                <a:spcPct val="140000"/>
              </a:lnSpc>
              <a:spcBef>
                <a:spcPct val="50000"/>
              </a:spcBef>
            </a:pPr>
            <a:r>
              <a:rPr lang="zh-CN" altLang="en-US" sz="2000" b="1">
                <a:ea typeface="宋体" panose="02010600030101010101" pitchFamily="2" charset="-122"/>
              </a:rPr>
              <a:t>考虑墓碑的情况，也要找到尾部，才能确定是否有重复记录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a:extLst>
              <a:ext uri="{FF2B5EF4-FFF2-40B4-BE49-F238E27FC236}">
                <a16:creationId xmlns:a16="http://schemas.microsoft.com/office/drawing/2014/main" id="{DC9D128C-AA48-4A25-86A5-EF762566C1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C3F6864C-0D2E-4280-A13E-1E9F634164E9}"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19</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4147" name="标题 1">
            <a:extLst>
              <a:ext uri="{FF2B5EF4-FFF2-40B4-BE49-F238E27FC236}">
                <a16:creationId xmlns:a16="http://schemas.microsoft.com/office/drawing/2014/main" id="{04E8F76E-03F9-46D7-A1A9-33AAE7AFF5A5}"/>
              </a:ext>
            </a:extLst>
          </p:cNvPr>
          <p:cNvSpPr>
            <a:spLocks noGrp="1" noChangeArrowheads="1"/>
          </p:cNvSpPr>
          <p:nvPr>
            <p:ph type="title" idx="4294967295"/>
          </p:nvPr>
        </p:nvSpPr>
        <p:spPr/>
        <p:txBody>
          <a:bodyPr/>
          <a:lstStyle/>
          <a:p>
            <a:r>
              <a:rPr lang="zh-CN" altLang="en-US" b="1">
                <a:ea typeface="黑体" panose="02010609060101010101" pitchFamily="49" charset="-122"/>
              </a:rPr>
              <a:t>影响检索的效率的重要因素</a:t>
            </a:r>
          </a:p>
        </p:txBody>
      </p:sp>
      <p:sp>
        <p:nvSpPr>
          <p:cNvPr id="134148" name="内容占位符 2">
            <a:extLst>
              <a:ext uri="{FF2B5EF4-FFF2-40B4-BE49-F238E27FC236}">
                <a16:creationId xmlns:a16="http://schemas.microsoft.com/office/drawing/2014/main" id="{96F4276A-76A3-4F46-919A-5F77023CAAED}"/>
              </a:ext>
            </a:extLst>
          </p:cNvPr>
          <p:cNvSpPr>
            <a:spLocks noGrp="1" noChangeArrowheads="1"/>
          </p:cNvSpPr>
          <p:nvPr>
            <p:ph idx="4294967295"/>
          </p:nvPr>
        </p:nvSpPr>
        <p:spPr/>
        <p:txBody>
          <a:bodyPr/>
          <a:lstStyle/>
          <a:p>
            <a:pPr marL="360363" indent="-360363">
              <a:spcBef>
                <a:spcPct val="40000"/>
              </a:spcBef>
            </a:pPr>
            <a:r>
              <a:rPr lang="zh-CN" altLang="en-US">
                <a:latin typeface="Garamond" panose="02020404030301010803" pitchFamily="18" charset="0"/>
                <a:cs typeface="Times New Roman" panose="02020603050405020304" pitchFamily="18" charset="0"/>
              </a:rPr>
              <a:t>散列效率与负载因子 </a:t>
            </a:r>
            <a:r>
              <a:rPr lang="en-US" altLang="zh-CN">
                <a:latin typeface="Garamond" panose="02020404030301010803" pitchFamily="18" charset="0"/>
                <a:cs typeface="Times New Roman" panose="02020603050405020304" pitchFamily="18" charset="0"/>
              </a:rPr>
              <a:t>α= N/M</a:t>
            </a:r>
            <a:r>
              <a:rPr lang="zh-CN" altLang="en-US">
                <a:latin typeface="Garamond" panose="02020404030301010803" pitchFamily="18" charset="0"/>
                <a:cs typeface="Times New Roman" panose="02020603050405020304" pitchFamily="18" charset="0"/>
              </a:rPr>
              <a:t>有关</a:t>
            </a:r>
          </a:p>
          <a:p>
            <a:pPr marL="900113" lvl="1" indent="-360363">
              <a:spcBef>
                <a:spcPct val="40000"/>
              </a:spcBef>
            </a:pPr>
            <a:r>
              <a:rPr lang="en-US" altLang="zh-CN" sz="2800">
                <a:latin typeface="Garamond" panose="02020404030301010803" pitchFamily="18" charset="0"/>
                <a:cs typeface="Times New Roman" panose="02020603050405020304" pitchFamily="18" charset="0"/>
              </a:rPr>
              <a:t>α </a:t>
            </a:r>
            <a:r>
              <a:rPr lang="zh-CN" altLang="en-US" sz="2800">
                <a:latin typeface="Garamond" panose="02020404030301010803" pitchFamily="18" charset="0"/>
                <a:cs typeface="Times New Roman" panose="02020603050405020304" pitchFamily="18" charset="0"/>
              </a:rPr>
              <a:t>较小时，散列表比较空，所插入的记录比较容易插入到其空闲的基地址</a:t>
            </a:r>
          </a:p>
          <a:p>
            <a:pPr marL="900113" lvl="1" indent="-360363">
              <a:spcBef>
                <a:spcPct val="40000"/>
              </a:spcBef>
            </a:pPr>
            <a:r>
              <a:rPr lang="en-US" altLang="zh-CN" sz="2800">
                <a:latin typeface="Garamond" panose="02020404030301010803" pitchFamily="18" charset="0"/>
                <a:cs typeface="Times New Roman" panose="02020603050405020304" pitchFamily="18" charset="0"/>
              </a:rPr>
              <a:t>α </a:t>
            </a:r>
            <a:r>
              <a:rPr lang="zh-CN" altLang="en-US" sz="2800">
                <a:latin typeface="Garamond" panose="02020404030301010803" pitchFamily="18" charset="0"/>
                <a:cs typeface="Times New Roman" panose="02020603050405020304" pitchFamily="18" charset="0"/>
              </a:rPr>
              <a:t>较大时，插入记录很可能要靠冲突解决策略来寻找探查序列中合适的另一个槽</a:t>
            </a:r>
          </a:p>
          <a:p>
            <a:pPr marL="360363" indent="-360363">
              <a:spcBef>
                <a:spcPct val="40000"/>
              </a:spcBef>
            </a:pPr>
            <a:r>
              <a:rPr lang="zh-CN" altLang="en-US">
                <a:latin typeface="Garamond" panose="02020404030301010803" pitchFamily="18" charset="0"/>
                <a:cs typeface="Times New Roman" panose="02020603050405020304" pitchFamily="18" charset="0"/>
              </a:rPr>
              <a:t>随着</a:t>
            </a:r>
            <a:r>
              <a:rPr lang="en-US" altLang="zh-CN">
                <a:latin typeface="Garamond" panose="02020404030301010803" pitchFamily="18" charset="0"/>
                <a:cs typeface="Times New Roman" panose="02020603050405020304" pitchFamily="18" charset="0"/>
              </a:rPr>
              <a:t>α</a:t>
            </a:r>
            <a:r>
              <a:rPr lang="zh-CN" altLang="en-US">
                <a:latin typeface="Garamond" panose="02020404030301010803" pitchFamily="18" charset="0"/>
                <a:cs typeface="Times New Roman" panose="02020603050405020304" pitchFamily="18" charset="0"/>
              </a:rPr>
              <a:t>增加，更多的记录放到离基地址更远的地方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11E273CF-CA73-4730-9782-A8AA537CF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9217BB5A-2FAF-488F-A800-880888A8B10D}"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6387" name="标题 1">
            <a:extLst>
              <a:ext uri="{FF2B5EF4-FFF2-40B4-BE49-F238E27FC236}">
                <a16:creationId xmlns:a16="http://schemas.microsoft.com/office/drawing/2014/main" id="{352642BC-4E7B-455E-B501-56A71CB0EB5E}"/>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顺序检索平均检索长度</a:t>
            </a:r>
            <a:endParaRPr lang="zh-CN" altLang="en-US" b="1">
              <a:ea typeface="黑体" panose="02010609060101010101" pitchFamily="49" charset="-122"/>
            </a:endParaRPr>
          </a:p>
        </p:txBody>
      </p:sp>
      <p:sp>
        <p:nvSpPr>
          <p:cNvPr id="16388" name="内容占位符 2">
            <a:extLst>
              <a:ext uri="{FF2B5EF4-FFF2-40B4-BE49-F238E27FC236}">
                <a16:creationId xmlns:a16="http://schemas.microsoft.com/office/drawing/2014/main" id="{B6C2D8F0-35A6-4055-82B9-E56A4F4B496B}"/>
              </a:ext>
            </a:extLst>
          </p:cNvPr>
          <p:cNvSpPr>
            <a:spLocks noGrp="1" noChangeArrowheads="1"/>
          </p:cNvSpPr>
          <p:nvPr>
            <p:ph idx="4294967295"/>
          </p:nvPr>
        </p:nvSpPr>
        <p:spPr/>
        <p:txBody>
          <a:bodyPr/>
          <a:lstStyle/>
          <a:p>
            <a:pPr marL="360363" indent="-360363">
              <a:lnSpc>
                <a:spcPct val="130000"/>
              </a:lnSpc>
            </a:pPr>
            <a:r>
              <a:rPr lang="zh-CN" altLang="en-US">
                <a:latin typeface="Garamond" panose="02020404030301010803" pitchFamily="18" charset="0"/>
              </a:rPr>
              <a:t>假设检索成功的概率为</a:t>
            </a:r>
            <a:r>
              <a:rPr lang="en-US" altLang="zh-CN" i="1">
                <a:latin typeface="Garamond" panose="02020404030301010803" pitchFamily="18" charset="0"/>
                <a:cs typeface="Times New Roman" panose="02020603050405020304" pitchFamily="18" charset="0"/>
              </a:rPr>
              <a:t>p</a:t>
            </a:r>
            <a:r>
              <a:rPr lang="zh-CN" altLang="en-US">
                <a:latin typeface="Garamond" panose="02020404030301010803" pitchFamily="18" charset="0"/>
              </a:rPr>
              <a:t>，检索失败的概率为</a:t>
            </a:r>
            <a:r>
              <a:rPr lang="en-US" altLang="zh-CN" i="1">
                <a:latin typeface="Garamond" panose="02020404030301010803" pitchFamily="18" charset="0"/>
                <a:cs typeface="Times New Roman" panose="02020603050405020304" pitchFamily="18" charset="0"/>
              </a:rPr>
              <a:t>q</a:t>
            </a:r>
            <a:r>
              <a:rPr lang="en-US" altLang="zh-CN">
                <a:latin typeface="Garamond" panose="02020404030301010803" pitchFamily="18" charset="0"/>
                <a:cs typeface="Times New Roman" panose="02020603050405020304" pitchFamily="18" charset="0"/>
              </a:rPr>
              <a:t>=(1-</a:t>
            </a:r>
            <a:r>
              <a:rPr lang="en-US" altLang="zh-CN" i="1">
                <a:latin typeface="Garamond" panose="02020404030301010803" pitchFamily="18" charset="0"/>
                <a:cs typeface="Times New Roman" panose="02020603050405020304" pitchFamily="18" charset="0"/>
              </a:rPr>
              <a:t>p</a:t>
            </a:r>
            <a:r>
              <a:rPr lang="en-US" altLang="zh-CN">
                <a:latin typeface="Garamond" panose="02020404030301010803" pitchFamily="18" charset="0"/>
                <a:cs typeface="Times New Roman" panose="02020603050405020304" pitchFamily="18" charset="0"/>
              </a:rPr>
              <a:t>)</a:t>
            </a:r>
          </a:p>
          <a:p>
            <a:pPr marL="360363" indent="-360363">
              <a:lnSpc>
                <a:spcPct val="130000"/>
              </a:lnSpc>
            </a:pPr>
            <a:endParaRPr lang="en-US" altLang="zh-CN">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r>
              <a:rPr lang="zh-CN" altLang="en-US" sz="2800">
                <a:latin typeface="Garamond" panose="02020404030301010803" pitchFamily="18" charset="0"/>
                <a:cs typeface="Times New Roman" panose="02020603050405020304" pitchFamily="18" charset="0"/>
              </a:rPr>
              <a:t>因此，（</a:t>
            </a:r>
            <a:r>
              <a:rPr lang="en-US" altLang="zh-CN" sz="2800" i="1">
                <a:latin typeface="Garamond" panose="02020404030301010803" pitchFamily="18" charset="0"/>
                <a:cs typeface="Times New Roman" panose="02020603050405020304" pitchFamily="18" charset="0"/>
              </a:rPr>
              <a:t>n</a:t>
            </a:r>
            <a:r>
              <a:rPr lang="en-US" altLang="zh-CN" sz="2800">
                <a:latin typeface="Garamond" panose="02020404030301010803" pitchFamily="18" charset="0"/>
                <a:cs typeface="Times New Roman" panose="02020603050405020304" pitchFamily="18" charset="0"/>
              </a:rPr>
              <a:t>+1)/2 &lt; </a:t>
            </a:r>
            <a:r>
              <a:rPr lang="en-US" altLang="zh-CN" sz="2800" i="1">
                <a:latin typeface="Garamond" panose="02020404030301010803" pitchFamily="18" charset="0"/>
                <a:cs typeface="Times New Roman" panose="02020603050405020304" pitchFamily="18" charset="0"/>
              </a:rPr>
              <a:t>ASL</a:t>
            </a:r>
            <a:r>
              <a:rPr lang="en-US" altLang="zh-CN" sz="2800">
                <a:latin typeface="Garamond" panose="02020404030301010803" pitchFamily="18" charset="0"/>
                <a:cs typeface="Times New Roman" panose="02020603050405020304" pitchFamily="18" charset="0"/>
              </a:rPr>
              <a:t> &lt; (</a:t>
            </a:r>
            <a:r>
              <a:rPr lang="en-US" altLang="zh-CN" sz="2800" i="1">
                <a:latin typeface="Garamond" panose="02020404030301010803" pitchFamily="18" charset="0"/>
                <a:cs typeface="Times New Roman" panose="02020603050405020304" pitchFamily="18" charset="0"/>
              </a:rPr>
              <a:t>n</a:t>
            </a:r>
            <a:r>
              <a:rPr lang="en-US" altLang="zh-CN" sz="2800">
                <a:latin typeface="Garamond" panose="02020404030301010803" pitchFamily="18" charset="0"/>
                <a:cs typeface="Times New Roman" panose="02020603050405020304" pitchFamily="18" charset="0"/>
              </a:rPr>
              <a:t>+1)</a:t>
            </a:r>
            <a:endParaRPr lang="zh-CN" altLang="en-US">
              <a:latin typeface="Garamond" panose="02020404030301010803" pitchFamily="18" charset="0"/>
            </a:endParaRPr>
          </a:p>
        </p:txBody>
      </p:sp>
      <p:graphicFrame>
        <p:nvGraphicFramePr>
          <p:cNvPr id="16389" name="Object 2">
            <a:extLst>
              <a:ext uri="{FF2B5EF4-FFF2-40B4-BE49-F238E27FC236}">
                <a16:creationId xmlns:a16="http://schemas.microsoft.com/office/drawing/2014/main" id="{CD470100-B5CA-4B2E-A652-935A0269D3D5}"/>
              </a:ext>
            </a:extLst>
          </p:cNvPr>
          <p:cNvGraphicFramePr>
            <a:graphicFrameLocks noChangeAspect="1"/>
          </p:cNvGraphicFramePr>
          <p:nvPr/>
        </p:nvGraphicFramePr>
        <p:xfrm>
          <a:off x="3505200" y="1905000"/>
          <a:ext cx="5410200" cy="3346450"/>
        </p:xfrm>
        <a:graphic>
          <a:graphicData uri="http://schemas.openxmlformats.org/presentationml/2006/ole">
            <mc:AlternateContent xmlns:mc="http://schemas.openxmlformats.org/markup-compatibility/2006">
              <mc:Choice xmlns:v="urn:schemas-microsoft-com:vml" Requires="v">
                <p:oleObj name="Equation" r:id="rId3" imgW="1841500" imgH="1270000" progId="Equation.DSMT4">
                  <p:embed/>
                </p:oleObj>
              </mc:Choice>
              <mc:Fallback>
                <p:oleObj name="Equation" r:id="rId3" imgW="1841500" imgH="1270000" progId="Equation.DSMT4">
                  <p:embed/>
                  <p:pic>
                    <p:nvPicPr>
                      <p:cNvPr id="16389" name="Object 2">
                        <a:extLst>
                          <a:ext uri="{FF2B5EF4-FFF2-40B4-BE49-F238E27FC236}">
                            <a16:creationId xmlns:a16="http://schemas.microsoft.com/office/drawing/2014/main" id="{CD470100-B5CA-4B2E-A652-935A0269D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05000"/>
                        <a:ext cx="54102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3F7FF18C-FC3B-4CD4-9873-6D16D2CF24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5209EBC4-ECCE-41C4-BB29-491E4E9F9218}"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20</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5171" name="Rectangle 2">
            <a:extLst>
              <a:ext uri="{FF2B5EF4-FFF2-40B4-BE49-F238E27FC236}">
                <a16:creationId xmlns:a16="http://schemas.microsoft.com/office/drawing/2014/main" id="{08458448-F158-48F5-9D0D-CBC41BA4593F}"/>
              </a:ext>
            </a:extLst>
          </p:cNvPr>
          <p:cNvSpPr>
            <a:spLocks noGrp="1" noChangeArrowheads="1"/>
          </p:cNvSpPr>
          <p:nvPr>
            <p:ph type="title"/>
          </p:nvPr>
        </p:nvSpPr>
        <p:spPr/>
        <p:txBody>
          <a:bodyPr/>
          <a:lstStyle/>
          <a:p>
            <a:r>
              <a:rPr lang="zh-CN" altLang="en-US" b="1">
                <a:ea typeface="黑体" panose="02010609060101010101" pitchFamily="49" charset="-122"/>
              </a:rPr>
              <a:t>散列表算法分析（表）</a:t>
            </a:r>
          </a:p>
        </p:txBody>
      </p:sp>
      <p:graphicFrame>
        <p:nvGraphicFramePr>
          <p:cNvPr id="786475" name="Group 43">
            <a:extLst>
              <a:ext uri="{FF2B5EF4-FFF2-40B4-BE49-F238E27FC236}">
                <a16:creationId xmlns:a16="http://schemas.microsoft.com/office/drawing/2014/main" id="{DC51205E-0F5F-4435-B3C7-F86B6E3A008F}"/>
              </a:ext>
            </a:extLst>
          </p:cNvPr>
          <p:cNvGraphicFramePr>
            <a:graphicFrameLocks noGrp="1"/>
          </p:cNvGraphicFramePr>
          <p:nvPr>
            <p:ph idx="1"/>
          </p:nvPr>
        </p:nvGraphicFramePr>
        <p:xfrm>
          <a:off x="1752600" y="1066802"/>
          <a:ext cx="8686800" cy="5172075"/>
        </p:xfrm>
        <a:graphic>
          <a:graphicData uri="http://schemas.openxmlformats.org/drawingml/2006/table">
            <a:tbl>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gridCol w="3124200">
                  <a:extLst>
                    <a:ext uri="{9D8B030D-6E8A-4147-A177-3AD203B41FA5}">
                      <a16:colId xmlns:a16="http://schemas.microsoft.com/office/drawing/2014/main" val="20004"/>
                    </a:ext>
                  </a:extLst>
                </a:gridCol>
              </a:tblGrid>
              <a:tr h="712849">
                <a:tc row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编号 </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冲突解决</a:t>
                      </a:r>
                    </a:p>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策略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   平均检索长度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91924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成功检索（删除）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不成功检索（插入）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8559">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开散列法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822">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闭散列</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defRPr/>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双散列法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52603">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defRPr/>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线性探查法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5204" name="Object 32">
            <a:extLst>
              <a:ext uri="{FF2B5EF4-FFF2-40B4-BE49-F238E27FC236}">
                <a16:creationId xmlns:a16="http://schemas.microsoft.com/office/drawing/2014/main" id="{D3148B64-9774-4F4B-9666-E02692D99410}"/>
              </a:ext>
            </a:extLst>
          </p:cNvPr>
          <p:cNvGraphicFramePr>
            <a:graphicFrameLocks noChangeAspect="1"/>
          </p:cNvGraphicFramePr>
          <p:nvPr/>
        </p:nvGraphicFramePr>
        <p:xfrm>
          <a:off x="5005388" y="2801938"/>
          <a:ext cx="1655762" cy="1008062"/>
        </p:xfrm>
        <a:graphic>
          <a:graphicData uri="http://schemas.openxmlformats.org/presentationml/2006/ole">
            <mc:AlternateContent xmlns:mc="http://schemas.openxmlformats.org/markup-compatibility/2006">
              <mc:Choice xmlns:v="urn:schemas-microsoft-com:vml" Requires="v">
                <p:oleObj name="Equation" r:id="rId3" imgW="355292" imgH="393359" progId="Equation.DSMT4">
                  <p:embed/>
                </p:oleObj>
              </mc:Choice>
              <mc:Fallback>
                <p:oleObj name="Equation" r:id="rId3" imgW="355292" imgH="393359" progId="Equation.DSMT4">
                  <p:embed/>
                  <p:pic>
                    <p:nvPicPr>
                      <p:cNvPr id="135204" name="Object 32">
                        <a:extLst>
                          <a:ext uri="{FF2B5EF4-FFF2-40B4-BE49-F238E27FC236}">
                            <a16:creationId xmlns:a16="http://schemas.microsoft.com/office/drawing/2014/main" id="{D3148B64-9774-4F4B-9666-E02692D99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801938"/>
                        <a:ext cx="16557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5" name="Object 33">
            <a:extLst>
              <a:ext uri="{FF2B5EF4-FFF2-40B4-BE49-F238E27FC236}">
                <a16:creationId xmlns:a16="http://schemas.microsoft.com/office/drawing/2014/main" id="{6FD9A141-382C-42A9-8327-0A995A4EF806}"/>
              </a:ext>
            </a:extLst>
          </p:cNvPr>
          <p:cNvGraphicFramePr>
            <a:graphicFrameLocks noChangeAspect="1"/>
          </p:cNvGraphicFramePr>
          <p:nvPr/>
        </p:nvGraphicFramePr>
        <p:xfrm>
          <a:off x="7924802" y="3028950"/>
          <a:ext cx="1584325" cy="704850"/>
        </p:xfrm>
        <a:graphic>
          <a:graphicData uri="http://schemas.openxmlformats.org/presentationml/2006/ole">
            <mc:AlternateContent xmlns:mc="http://schemas.openxmlformats.org/markup-compatibility/2006">
              <mc:Choice xmlns:v="urn:schemas-microsoft-com:vml" Requires="v">
                <p:oleObj name="Equation" r:id="rId5" imgW="469696" imgH="203112" progId="Equation.DSMT4">
                  <p:embed/>
                </p:oleObj>
              </mc:Choice>
              <mc:Fallback>
                <p:oleObj name="Equation" r:id="rId5" imgW="469696" imgH="203112" progId="Equation.DSMT4">
                  <p:embed/>
                  <p:pic>
                    <p:nvPicPr>
                      <p:cNvPr id="135205" name="Object 33">
                        <a:extLst>
                          <a:ext uri="{FF2B5EF4-FFF2-40B4-BE49-F238E27FC236}">
                            <a16:creationId xmlns:a16="http://schemas.microsoft.com/office/drawing/2014/main" id="{6FD9A141-382C-42A9-8327-0A995A4EF8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2" y="3028950"/>
                        <a:ext cx="15843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6" name="Object 34">
            <a:extLst>
              <a:ext uri="{FF2B5EF4-FFF2-40B4-BE49-F238E27FC236}">
                <a16:creationId xmlns:a16="http://schemas.microsoft.com/office/drawing/2014/main" id="{21D993A4-0192-40F2-B743-B42DE62BC7F5}"/>
              </a:ext>
            </a:extLst>
          </p:cNvPr>
          <p:cNvGraphicFramePr>
            <a:graphicFrameLocks noChangeAspect="1"/>
          </p:cNvGraphicFramePr>
          <p:nvPr/>
        </p:nvGraphicFramePr>
        <p:xfrm>
          <a:off x="4876802" y="4076700"/>
          <a:ext cx="1800225" cy="935038"/>
        </p:xfrm>
        <a:graphic>
          <a:graphicData uri="http://schemas.openxmlformats.org/presentationml/2006/ole">
            <mc:AlternateContent xmlns:mc="http://schemas.openxmlformats.org/markup-compatibility/2006">
              <mc:Choice xmlns:v="urn:schemas-microsoft-com:vml" Requires="v">
                <p:oleObj name="Equation" r:id="rId7" imgW="545626" imgH="355292" progId="Equation.DSMT4">
                  <p:embed/>
                </p:oleObj>
              </mc:Choice>
              <mc:Fallback>
                <p:oleObj name="Equation" r:id="rId7" imgW="545626" imgH="355292" progId="Equation.DSMT4">
                  <p:embed/>
                  <p:pic>
                    <p:nvPicPr>
                      <p:cNvPr id="135206" name="Object 34">
                        <a:extLst>
                          <a:ext uri="{FF2B5EF4-FFF2-40B4-BE49-F238E27FC236}">
                            <a16:creationId xmlns:a16="http://schemas.microsoft.com/office/drawing/2014/main" id="{21D993A4-0192-40F2-B743-B42DE62BC7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2" y="4076700"/>
                        <a:ext cx="18002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7" name="Object 35">
            <a:extLst>
              <a:ext uri="{FF2B5EF4-FFF2-40B4-BE49-F238E27FC236}">
                <a16:creationId xmlns:a16="http://schemas.microsoft.com/office/drawing/2014/main" id="{3BE13F73-67E1-47F4-9E04-8DF79DA972D7}"/>
              </a:ext>
            </a:extLst>
          </p:cNvPr>
          <p:cNvGraphicFramePr>
            <a:graphicFrameLocks noChangeAspect="1"/>
          </p:cNvGraphicFramePr>
          <p:nvPr/>
        </p:nvGraphicFramePr>
        <p:xfrm>
          <a:off x="8183565" y="4038602"/>
          <a:ext cx="1584325" cy="1008063"/>
        </p:xfrm>
        <a:graphic>
          <a:graphicData uri="http://schemas.openxmlformats.org/presentationml/2006/ole">
            <mc:AlternateContent xmlns:mc="http://schemas.openxmlformats.org/markup-compatibility/2006">
              <mc:Choice xmlns:v="urn:schemas-microsoft-com:vml" Requires="v">
                <p:oleObj name="Equation" r:id="rId9" imgW="304536" imgH="355292" progId="Equation.DSMT4">
                  <p:embed/>
                </p:oleObj>
              </mc:Choice>
              <mc:Fallback>
                <p:oleObj name="Equation" r:id="rId9" imgW="304536" imgH="355292" progId="Equation.DSMT4">
                  <p:embed/>
                  <p:pic>
                    <p:nvPicPr>
                      <p:cNvPr id="135207" name="Object 35">
                        <a:extLst>
                          <a:ext uri="{FF2B5EF4-FFF2-40B4-BE49-F238E27FC236}">
                            <a16:creationId xmlns:a16="http://schemas.microsoft.com/office/drawing/2014/main" id="{3BE13F73-67E1-47F4-9E04-8DF79DA972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5" y="4038602"/>
                        <a:ext cx="1584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8" name="Object 36">
            <a:extLst>
              <a:ext uri="{FF2B5EF4-FFF2-40B4-BE49-F238E27FC236}">
                <a16:creationId xmlns:a16="http://schemas.microsoft.com/office/drawing/2014/main" id="{6C38B634-AD14-4263-AC82-8654D9468110}"/>
              </a:ext>
            </a:extLst>
          </p:cNvPr>
          <p:cNvGraphicFramePr>
            <a:graphicFrameLocks noChangeAspect="1"/>
          </p:cNvGraphicFramePr>
          <p:nvPr/>
        </p:nvGraphicFramePr>
        <p:xfrm>
          <a:off x="4800602" y="5257802"/>
          <a:ext cx="1871663" cy="1008063"/>
        </p:xfrm>
        <a:graphic>
          <a:graphicData uri="http://schemas.openxmlformats.org/presentationml/2006/ole">
            <mc:AlternateContent xmlns:mc="http://schemas.openxmlformats.org/markup-compatibility/2006">
              <mc:Choice xmlns:v="urn:schemas-microsoft-com:vml" Requires="v">
                <p:oleObj name="Equation" r:id="rId11" imgW="685800" imgH="368300" progId="Equation.DSMT4">
                  <p:embed/>
                </p:oleObj>
              </mc:Choice>
              <mc:Fallback>
                <p:oleObj name="Equation" r:id="rId11" imgW="685800" imgH="368300" progId="Equation.DSMT4">
                  <p:embed/>
                  <p:pic>
                    <p:nvPicPr>
                      <p:cNvPr id="135208" name="Object 36">
                        <a:extLst>
                          <a:ext uri="{FF2B5EF4-FFF2-40B4-BE49-F238E27FC236}">
                            <a16:creationId xmlns:a16="http://schemas.microsoft.com/office/drawing/2014/main" id="{6C38B634-AD14-4263-AC82-8654D94681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2" y="5257802"/>
                        <a:ext cx="18716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9" name="Object 37">
            <a:extLst>
              <a:ext uri="{FF2B5EF4-FFF2-40B4-BE49-F238E27FC236}">
                <a16:creationId xmlns:a16="http://schemas.microsoft.com/office/drawing/2014/main" id="{CFA42F05-C033-4D01-9823-0ED338BC92CC}"/>
              </a:ext>
            </a:extLst>
          </p:cNvPr>
          <p:cNvGraphicFramePr>
            <a:graphicFrameLocks noChangeAspect="1"/>
          </p:cNvGraphicFramePr>
          <p:nvPr/>
        </p:nvGraphicFramePr>
        <p:xfrm>
          <a:off x="7696202" y="5257802"/>
          <a:ext cx="2303463" cy="936625"/>
        </p:xfrm>
        <a:graphic>
          <a:graphicData uri="http://schemas.openxmlformats.org/presentationml/2006/ole">
            <mc:AlternateContent xmlns:mc="http://schemas.openxmlformats.org/markup-compatibility/2006">
              <mc:Choice xmlns:v="urn:schemas-microsoft-com:vml" Requires="v">
                <p:oleObj name="Equation" r:id="rId13" imgW="825500" imgH="393700" progId="Equation.DSMT4">
                  <p:embed/>
                </p:oleObj>
              </mc:Choice>
              <mc:Fallback>
                <p:oleObj name="Equation" r:id="rId13" imgW="825500" imgH="393700" progId="Equation.DSMT4">
                  <p:embed/>
                  <p:pic>
                    <p:nvPicPr>
                      <p:cNvPr id="135209" name="Object 37">
                        <a:extLst>
                          <a:ext uri="{FF2B5EF4-FFF2-40B4-BE49-F238E27FC236}">
                            <a16:creationId xmlns:a16="http://schemas.microsoft.com/office/drawing/2014/main" id="{CFA42F05-C033-4D01-9823-0ED338BC92C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2" y="5257802"/>
                        <a:ext cx="23034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a:extLst>
              <a:ext uri="{FF2B5EF4-FFF2-40B4-BE49-F238E27FC236}">
                <a16:creationId xmlns:a16="http://schemas.microsoft.com/office/drawing/2014/main" id="{02F08BFF-DA04-4622-822C-BFAA6A5968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F72D6C99-E5F8-4A66-AD47-7B33C396EAA2}"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21</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6195" name="标题 1">
            <a:extLst>
              <a:ext uri="{FF2B5EF4-FFF2-40B4-BE49-F238E27FC236}">
                <a16:creationId xmlns:a16="http://schemas.microsoft.com/office/drawing/2014/main" id="{92A2FEDD-8B6B-4270-8318-D948BE4E7F16}"/>
              </a:ext>
            </a:extLst>
          </p:cNvPr>
          <p:cNvSpPr>
            <a:spLocks noGrp="1" noChangeArrowheads="1"/>
          </p:cNvSpPr>
          <p:nvPr>
            <p:ph type="title" idx="4294967295"/>
          </p:nvPr>
        </p:nvSpPr>
        <p:spPr/>
        <p:txBody>
          <a:bodyPr/>
          <a:lstStyle/>
          <a:p>
            <a:r>
              <a:rPr lang="zh-CN" altLang="en-US" b="1">
                <a:ea typeface="黑体" panose="02010609060101010101" pitchFamily="49" charset="-122"/>
              </a:rPr>
              <a:t>散列表算法分析（图）</a:t>
            </a:r>
          </a:p>
        </p:txBody>
      </p:sp>
      <p:sp>
        <p:nvSpPr>
          <p:cNvPr id="136196" name="内容占位符 2">
            <a:extLst>
              <a:ext uri="{FF2B5EF4-FFF2-40B4-BE49-F238E27FC236}">
                <a16:creationId xmlns:a16="http://schemas.microsoft.com/office/drawing/2014/main" id="{58DC4A9E-29D0-4147-A6E0-5D03D1A1612E}"/>
              </a:ext>
            </a:extLst>
          </p:cNvPr>
          <p:cNvSpPr>
            <a:spLocks noGrp="1" noChangeArrowheads="1"/>
          </p:cNvSpPr>
          <p:nvPr>
            <p:ph idx="4294967295"/>
          </p:nvPr>
        </p:nvSpPr>
        <p:spPr>
          <a:xfrm>
            <a:off x="203968" y="4800600"/>
            <a:ext cx="11712903" cy="1371600"/>
          </a:xfrm>
        </p:spPr>
        <p:txBody>
          <a:bodyPr/>
          <a:lstStyle/>
          <a:p>
            <a:pPr marL="360363" indent="-360363"/>
            <a:r>
              <a:rPr lang="zh-CN" altLang="en-US" sz="2400" dirty="0"/>
              <a:t>图中是不同方法解决碰撞时散列表的平均检索长度。</a:t>
            </a:r>
          </a:p>
          <a:p>
            <a:pPr marL="360363" indent="-360363"/>
            <a:r>
              <a:rPr lang="zh-CN" altLang="en-US" sz="2400" dirty="0"/>
              <a:t>红线是删除或成功检索的时间代价，蓝线是插入或不成功检索情况下的时间代价</a:t>
            </a:r>
          </a:p>
        </p:txBody>
      </p:sp>
      <p:graphicFrame>
        <p:nvGraphicFramePr>
          <p:cNvPr id="136197" name="Object 2">
            <a:extLst>
              <a:ext uri="{FF2B5EF4-FFF2-40B4-BE49-F238E27FC236}">
                <a16:creationId xmlns:a16="http://schemas.microsoft.com/office/drawing/2014/main" id="{69E27983-E5DE-4983-958D-3A3CDABFCD9C}"/>
              </a:ext>
            </a:extLst>
          </p:cNvPr>
          <p:cNvGraphicFramePr>
            <a:graphicFrameLocks noChangeAspect="1"/>
          </p:cNvGraphicFramePr>
          <p:nvPr/>
        </p:nvGraphicFramePr>
        <p:xfrm>
          <a:off x="2667000" y="838200"/>
          <a:ext cx="4800600" cy="4000500"/>
        </p:xfrm>
        <a:graphic>
          <a:graphicData uri="http://schemas.openxmlformats.org/presentationml/2006/ole">
            <mc:AlternateContent xmlns:mc="http://schemas.openxmlformats.org/markup-compatibility/2006">
              <mc:Choice xmlns:v="urn:schemas-microsoft-com:vml" Requires="v">
                <p:oleObj name="Visio" r:id="rId3" imgW="7060651" imgH="7631642" progId="Visio.Drawing.11">
                  <p:embed/>
                </p:oleObj>
              </mc:Choice>
              <mc:Fallback>
                <p:oleObj name="Visio" r:id="rId3" imgW="7060651" imgH="7631642" progId="Visio.Drawing.11">
                  <p:embed/>
                  <p:pic>
                    <p:nvPicPr>
                      <p:cNvPr id="136197" name="Object 2">
                        <a:extLst>
                          <a:ext uri="{FF2B5EF4-FFF2-40B4-BE49-F238E27FC236}">
                            <a16:creationId xmlns:a16="http://schemas.microsoft.com/office/drawing/2014/main" id="{69E27983-E5DE-4983-958D-3A3CDABFC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838200"/>
                        <a:ext cx="48006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198" name="Rectangle 13">
            <a:extLst>
              <a:ext uri="{FF2B5EF4-FFF2-40B4-BE49-F238E27FC236}">
                <a16:creationId xmlns:a16="http://schemas.microsoft.com/office/drawing/2014/main" id="{C5B9692E-9626-4D0F-A9C7-1607AA77F686}"/>
              </a:ext>
            </a:extLst>
          </p:cNvPr>
          <p:cNvSpPr>
            <a:spLocks noChangeArrowheads="1"/>
          </p:cNvSpPr>
          <p:nvPr/>
        </p:nvSpPr>
        <p:spPr bwMode="auto">
          <a:xfrm>
            <a:off x="7239002" y="1676400"/>
            <a:ext cx="2397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457200" indent="-457200">
              <a:lnSpc>
                <a:spcPct val="150000"/>
              </a:lnSpc>
              <a:spcBef>
                <a:spcPct val="30000"/>
              </a:spcBef>
              <a:buClr>
                <a:schemeClr val="accent2"/>
              </a:buClr>
              <a:buFont typeface="Wingdings" panose="05000000000000000000" pitchFamily="2" charset="2"/>
              <a:buChar char="Ø"/>
              <a:tabLst>
                <a:tab pos="862013" algn="l"/>
              </a:tabLst>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tabLst>
                <a:tab pos="862013" algn="l"/>
              </a:tabLst>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tabLst>
                <a:tab pos="862013" algn="l"/>
              </a:tabLst>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tabLst>
                <a:tab pos="862013" algn="l"/>
              </a:tabLst>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tabLst>
                <a:tab pos="862013" algn="l"/>
              </a:tabLst>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25000"/>
              </a:spcBef>
              <a:spcAft>
                <a:spcPct val="0"/>
              </a:spcAft>
              <a:buClrTx/>
              <a:buNone/>
            </a:pPr>
            <a:r>
              <a:rPr lang="en-US" altLang="zh-CN" sz="2400">
                <a:solidFill>
                  <a:srgbClr val="000000"/>
                </a:solidFill>
                <a:latin typeface="Garamond" panose="02020404030301010803" pitchFamily="18" charset="0"/>
              </a:rPr>
              <a:t>1. </a:t>
            </a:r>
            <a:r>
              <a:rPr lang="zh-CN" altLang="en-US" sz="2400">
                <a:solidFill>
                  <a:srgbClr val="000000"/>
                </a:solidFill>
                <a:latin typeface="Garamond" panose="02020404030301010803" pitchFamily="18" charset="0"/>
              </a:rPr>
              <a:t>开散列法 </a:t>
            </a:r>
          </a:p>
          <a:p>
            <a:pPr fontAlgn="base">
              <a:lnSpc>
                <a:spcPct val="100000"/>
              </a:lnSpc>
              <a:spcBef>
                <a:spcPct val="25000"/>
              </a:spcBef>
              <a:spcAft>
                <a:spcPct val="0"/>
              </a:spcAft>
              <a:buClrTx/>
              <a:buNone/>
            </a:pPr>
            <a:r>
              <a:rPr lang="en-US" altLang="zh-CN" sz="2400">
                <a:solidFill>
                  <a:srgbClr val="000000"/>
                </a:solidFill>
                <a:latin typeface="Garamond" panose="02020404030301010803" pitchFamily="18" charset="0"/>
              </a:rPr>
              <a:t>2. </a:t>
            </a:r>
            <a:r>
              <a:rPr lang="zh-CN" altLang="en-US" sz="2400">
                <a:solidFill>
                  <a:srgbClr val="000000"/>
                </a:solidFill>
                <a:latin typeface="Garamond" panose="02020404030301010803" pitchFamily="18" charset="0"/>
              </a:rPr>
              <a:t>双散列探查法 </a:t>
            </a:r>
          </a:p>
          <a:p>
            <a:pPr fontAlgn="base">
              <a:lnSpc>
                <a:spcPct val="100000"/>
              </a:lnSpc>
              <a:spcBef>
                <a:spcPct val="25000"/>
              </a:spcBef>
              <a:spcAft>
                <a:spcPct val="0"/>
              </a:spcAft>
              <a:buClrTx/>
              <a:buNone/>
            </a:pPr>
            <a:r>
              <a:rPr lang="en-US" altLang="zh-CN" sz="2400">
                <a:solidFill>
                  <a:srgbClr val="000000"/>
                </a:solidFill>
                <a:latin typeface="Garamond" panose="02020404030301010803" pitchFamily="18" charset="0"/>
              </a:rPr>
              <a:t>3. </a:t>
            </a:r>
            <a:r>
              <a:rPr lang="zh-CN" altLang="en-US" sz="2400">
                <a:solidFill>
                  <a:srgbClr val="000000"/>
                </a:solidFill>
                <a:latin typeface="Garamond" panose="02020404030301010803" pitchFamily="18" charset="0"/>
              </a:rPr>
              <a:t>线性探查法</a:t>
            </a:r>
            <a:r>
              <a:rPr lang="zh-CN" altLang="en-US" sz="1600">
                <a:solidFill>
                  <a:srgbClr val="000000"/>
                </a:solidFill>
                <a:latin typeface="Garamond" panose="02020404030301010803"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5FC62395-3267-4A74-8522-26C783763F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36149C38-2561-460A-9667-C39F078A7B79}" type="slidenum">
              <a:rPr lang="en-US" altLang="zh-CN" sz="1400" b="0">
                <a:solidFill>
                  <a:srgbClr val="000000"/>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22</a:t>
            </a:fld>
            <a:endParaRPr lang="en-US" altLang="zh-CN" sz="1400" b="0">
              <a:solidFill>
                <a:srgbClr val="000000"/>
              </a:solidFill>
              <a:latin typeface="Arial" panose="020B0604020202020204" pitchFamily="34" charset="0"/>
              <a:ea typeface="宋体" panose="02010600030101010101" pitchFamily="2" charset="-122"/>
            </a:endParaRPr>
          </a:p>
        </p:txBody>
      </p:sp>
      <p:sp>
        <p:nvSpPr>
          <p:cNvPr id="137219" name="Text Box 2">
            <a:extLst>
              <a:ext uri="{FF2B5EF4-FFF2-40B4-BE49-F238E27FC236}">
                <a16:creationId xmlns:a16="http://schemas.microsoft.com/office/drawing/2014/main" id="{5BC26D1C-D70D-41D8-BFFB-DF66479110CF}"/>
              </a:ext>
            </a:extLst>
          </p:cNvPr>
          <p:cNvSpPr txBox="1">
            <a:spLocks noChangeArrowheads="1"/>
          </p:cNvSpPr>
          <p:nvPr/>
        </p:nvSpPr>
        <p:spPr bwMode="auto">
          <a:xfrm>
            <a:off x="1624013" y="107952"/>
            <a:ext cx="7162800" cy="64611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0" fontAlgn="base" hangingPunct="0">
              <a:lnSpc>
                <a:spcPct val="100000"/>
              </a:lnSpc>
              <a:spcBef>
                <a:spcPct val="50000"/>
              </a:spcBef>
              <a:spcAft>
                <a:spcPct val="0"/>
              </a:spcAft>
              <a:buClrTx/>
              <a:buNone/>
            </a:pPr>
            <a:r>
              <a:rPr lang="zh-CN" altLang="en-US" sz="3600">
                <a:solidFill>
                  <a:srgbClr val="FFFF00"/>
                </a:solidFill>
                <a:latin typeface="微软雅黑" panose="020B0503020204020204" pitchFamily="34" charset="-122"/>
                <a:ea typeface="微软雅黑" panose="020B0503020204020204" pitchFamily="34" charset="-122"/>
              </a:rPr>
              <a:t>开散列表与闭散列表的比较</a:t>
            </a:r>
            <a:endParaRPr lang="zh-CN" altLang="en-US">
              <a:solidFill>
                <a:srgbClr val="FFFF00"/>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21237BFF-D878-4EDF-8819-88C87431C422}"/>
              </a:ext>
            </a:extLst>
          </p:cNvPr>
          <p:cNvGraphicFramePr>
            <a:graphicFrameLocks noGrp="1"/>
          </p:cNvGraphicFramePr>
          <p:nvPr/>
        </p:nvGraphicFramePr>
        <p:xfrm>
          <a:off x="396240" y="1150220"/>
          <a:ext cx="11299249" cy="5135077"/>
        </p:xfrm>
        <a:graphic>
          <a:graphicData uri="http://schemas.openxmlformats.org/drawingml/2006/table">
            <a:tbl>
              <a:tblPr firstRow="1" bandRow="1">
                <a:tableStyleId>{8A107856-5554-42FB-B03E-39F5DBC370BA}</a:tableStyleId>
              </a:tblPr>
              <a:tblGrid>
                <a:gridCol w="1753332">
                  <a:extLst>
                    <a:ext uri="{9D8B030D-6E8A-4147-A177-3AD203B41FA5}">
                      <a16:colId xmlns:a16="http://schemas.microsoft.com/office/drawing/2014/main" val="20000"/>
                    </a:ext>
                  </a:extLst>
                </a:gridCol>
                <a:gridCol w="2013085">
                  <a:extLst>
                    <a:ext uri="{9D8B030D-6E8A-4147-A177-3AD203B41FA5}">
                      <a16:colId xmlns:a16="http://schemas.microsoft.com/office/drawing/2014/main" val="20001"/>
                    </a:ext>
                  </a:extLst>
                </a:gridCol>
                <a:gridCol w="1883208">
                  <a:extLst>
                    <a:ext uri="{9D8B030D-6E8A-4147-A177-3AD203B41FA5}">
                      <a16:colId xmlns:a16="http://schemas.microsoft.com/office/drawing/2014/main" val="20002"/>
                    </a:ext>
                  </a:extLst>
                </a:gridCol>
                <a:gridCol w="1883208">
                  <a:extLst>
                    <a:ext uri="{9D8B030D-6E8A-4147-A177-3AD203B41FA5}">
                      <a16:colId xmlns:a16="http://schemas.microsoft.com/office/drawing/2014/main" val="20003"/>
                    </a:ext>
                  </a:extLst>
                </a:gridCol>
                <a:gridCol w="1883208">
                  <a:extLst>
                    <a:ext uri="{9D8B030D-6E8A-4147-A177-3AD203B41FA5}">
                      <a16:colId xmlns:a16="http://schemas.microsoft.com/office/drawing/2014/main" val="20004"/>
                    </a:ext>
                  </a:extLst>
                </a:gridCol>
                <a:gridCol w="1883208">
                  <a:extLst>
                    <a:ext uri="{9D8B030D-6E8A-4147-A177-3AD203B41FA5}">
                      <a16:colId xmlns:a16="http://schemas.microsoft.com/office/drawing/2014/main" val="20005"/>
                    </a:ext>
                  </a:extLst>
                </a:gridCol>
              </a:tblGrid>
              <a:tr h="1647317">
                <a:tc>
                  <a:txBody>
                    <a:bodyPr/>
                    <a:lstStyle/>
                    <a:p>
                      <a:pPr algn="ctr"/>
                      <a:endParaRPr lang="zh-CN" altLang="en-US" sz="2800" b="1" dirty="0">
                        <a:solidFill>
                          <a:srgbClr val="000066"/>
                        </a:solidFill>
                      </a:endParaRPr>
                    </a:p>
                  </a:txBody>
                  <a:tcPr marT="45715" marB="45715" anchor="ctr"/>
                </a:tc>
                <a:tc>
                  <a:txBody>
                    <a:bodyPr/>
                    <a:lstStyle/>
                    <a:p>
                      <a:pPr algn="ctr"/>
                      <a:r>
                        <a:rPr lang="zh-CN" altLang="en-US" sz="2800" dirty="0">
                          <a:latin typeface="微软雅黑" panose="020B0503020204020204" pitchFamily="34" charset="-122"/>
                          <a:ea typeface="微软雅黑" panose="020B0503020204020204" pitchFamily="34" charset="-122"/>
                        </a:rPr>
                        <a:t>堆积现象</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结构开销</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插入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删除</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algn="ctr"/>
                      <a:r>
                        <a:rPr lang="zh-CN" altLang="en-US" sz="2800" dirty="0">
                          <a:latin typeface="微软雅黑" panose="020B0503020204020204" pitchFamily="34" charset="-122"/>
                          <a:ea typeface="微软雅黑" panose="020B0503020204020204" pitchFamily="34" charset="-122"/>
                        </a:rPr>
                        <a:t>查找效率</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估计容量</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extLst>
                  <a:ext uri="{0D108BD9-81ED-4DB2-BD59-A6C34878D82A}">
                    <a16:rowId xmlns:a16="http://schemas.microsoft.com/office/drawing/2014/main" val="10000"/>
                  </a:ext>
                </a:extLst>
              </a:tr>
              <a:tr h="174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dk1"/>
                          </a:solidFill>
                          <a:latin typeface="微软雅黑" panose="020B0503020204020204" pitchFamily="34" charset="-122"/>
                          <a:ea typeface="微软雅黑" panose="020B0503020204020204" pitchFamily="34" charset="-122"/>
                          <a:cs typeface="+mn-cs"/>
                        </a:rPr>
                        <a:t>开散列</a:t>
                      </a: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无</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有</a:t>
                      </a:r>
                      <a:endParaRPr lang="zh-CN" altLang="en-US" sz="2800" b="1" dirty="0">
                        <a:latin typeface="Times New Roman" panose="02020603050405020304" pitchFamily="18" charset="0"/>
                      </a:endParaRPr>
                    </a:p>
                  </a:txBody>
                  <a:tcPr marT="45715" marB="45715" anchor="ctr"/>
                </a:tc>
                <a:tc>
                  <a:txBody>
                    <a:bodyPr/>
                    <a:lstStyle/>
                    <a:p>
                      <a:pPr algn="ctr"/>
                      <a:r>
                        <a:rPr lang="zh-CN" altLang="en-US" sz="2800" dirty="0"/>
                        <a:t>效率高</a:t>
                      </a:r>
                      <a:endParaRPr lang="zh-CN" altLang="en-US" sz="2800" b="1" dirty="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效率高</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不需要</a:t>
                      </a:r>
                      <a:endParaRPr lang="zh-CN" altLang="en-US" sz="2800" b="1" dirty="0">
                        <a:latin typeface="Times New Roman" panose="02020603050405020304" pitchFamily="18" charset="0"/>
                      </a:endParaRPr>
                    </a:p>
                  </a:txBody>
                  <a:tcPr marT="45715" marB="45715" anchor="ctr"/>
                </a:tc>
                <a:extLst>
                  <a:ext uri="{0D108BD9-81ED-4DB2-BD59-A6C34878D82A}">
                    <a16:rowId xmlns:a16="http://schemas.microsoft.com/office/drawing/2014/main" val="10001"/>
                  </a:ext>
                </a:extLst>
              </a:tr>
              <a:tr h="174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dk1"/>
                          </a:solidFill>
                          <a:latin typeface="微软雅黑" panose="020B0503020204020204" pitchFamily="34" charset="-122"/>
                          <a:ea typeface="微软雅黑" panose="020B0503020204020204" pitchFamily="34" charset="-122"/>
                          <a:cs typeface="+mn-cs"/>
                        </a:rPr>
                        <a:t>闭散列</a:t>
                      </a: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有</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没有</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效率低</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效率低</a:t>
                      </a:r>
                      <a:endParaRPr lang="zh-CN" altLang="en-US" sz="2800" b="1" dirty="0">
                        <a:latin typeface="Times New Roman" panose="02020603050405020304" pitchFamily="18" charset="0"/>
                      </a:endParaRPr>
                    </a:p>
                  </a:txBody>
                  <a:tcPr marT="45715" marB="45715" anchor="ctr"/>
                </a:tc>
                <a:tc>
                  <a:txBody>
                    <a:bodyPr/>
                    <a:lstStyle/>
                    <a:p>
                      <a:pPr algn="ctr"/>
                      <a:r>
                        <a:rPr lang="zh-CN" altLang="en-US" sz="2800" dirty="0"/>
                        <a:t>需要</a:t>
                      </a:r>
                      <a:endParaRPr lang="zh-CN" altLang="en-US" sz="2800" b="1" dirty="0"/>
                    </a:p>
                  </a:txBody>
                  <a:tcPr marT="45715" marB="45715" anchor="ct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ACDFDE39-2A87-4AE5-BA5E-D1C9A0F57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3759A202-8FD9-4568-B8E7-4EA30519EA80}"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23</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8243" name="Rectangle 2">
            <a:extLst>
              <a:ext uri="{FF2B5EF4-FFF2-40B4-BE49-F238E27FC236}">
                <a16:creationId xmlns:a16="http://schemas.microsoft.com/office/drawing/2014/main" id="{A25CC180-D780-4E93-B9CE-9BDE933D2EDD}"/>
              </a:ext>
            </a:extLst>
          </p:cNvPr>
          <p:cNvSpPr>
            <a:spLocks noGrp="1" noChangeArrowheads="1"/>
          </p:cNvSpPr>
          <p:nvPr>
            <p:ph type="title"/>
          </p:nvPr>
        </p:nvSpPr>
        <p:spPr/>
        <p:txBody>
          <a:bodyPr/>
          <a:lstStyle/>
          <a:p>
            <a:r>
              <a:rPr lang="zh-CN" altLang="en-US" b="1">
                <a:ea typeface="黑体" panose="02010609060101010101" pitchFamily="49" charset="-122"/>
              </a:rPr>
              <a:t>结论</a:t>
            </a:r>
            <a:r>
              <a:rPr lang="en-US" altLang="zh-CN" b="1">
                <a:ea typeface="黑体" panose="02010609060101010101" pitchFamily="49" charset="-122"/>
              </a:rPr>
              <a:t>1</a:t>
            </a:r>
          </a:p>
        </p:txBody>
      </p:sp>
      <p:sp>
        <p:nvSpPr>
          <p:cNvPr id="138244" name="Rectangle 3">
            <a:extLst>
              <a:ext uri="{FF2B5EF4-FFF2-40B4-BE49-F238E27FC236}">
                <a16:creationId xmlns:a16="http://schemas.microsoft.com/office/drawing/2014/main" id="{43778430-12BC-4F3D-9848-926119FEECB0}"/>
              </a:ext>
            </a:extLst>
          </p:cNvPr>
          <p:cNvSpPr>
            <a:spLocks noGrp="1" noChangeArrowheads="1"/>
          </p:cNvSpPr>
          <p:nvPr>
            <p:ph type="body" idx="1"/>
          </p:nvPr>
        </p:nvSpPr>
        <p:spPr/>
        <p:txBody>
          <a:bodyPr/>
          <a:lstStyle/>
          <a:p>
            <a:r>
              <a:rPr lang="zh-CN" altLang="en-US">
                <a:latin typeface="微软雅黑" panose="020B0503020204020204" pitchFamily="34" charset="-122"/>
                <a:ea typeface="微软雅黑" panose="020B0503020204020204" pitchFamily="34" charset="-122"/>
              </a:rPr>
              <a:t>散列方法</a:t>
            </a:r>
            <a:endParaRPr lang="en-US" altLang="zh-CN">
              <a:latin typeface="微软雅黑" panose="020B0503020204020204" pitchFamily="34" charset="-122"/>
              <a:ea typeface="微软雅黑" panose="020B0503020204020204" pitchFamily="34" charset="-122"/>
            </a:endParaRPr>
          </a:p>
          <a:p>
            <a:pPr lvl="1"/>
            <a:r>
              <a:rPr lang="zh-CN" altLang="en-US">
                <a:latin typeface="Garamond" panose="02020404030301010803" pitchFamily="18" charset="0"/>
              </a:rPr>
              <a:t>代价接近于访问一个记录的时间，比</a:t>
            </a:r>
            <a:r>
              <a:rPr lang="en-US" altLang="zh-CN">
                <a:latin typeface="Garamond" panose="02020404030301010803" pitchFamily="18" charset="0"/>
              </a:rPr>
              <a:t>log</a:t>
            </a:r>
            <a:r>
              <a:rPr lang="en-US" altLang="zh-CN" i="1">
                <a:latin typeface="Garamond" panose="02020404030301010803" pitchFamily="18" charset="0"/>
              </a:rPr>
              <a:t>n </a:t>
            </a:r>
            <a:r>
              <a:rPr lang="zh-CN" altLang="en-US">
                <a:latin typeface="Garamond" panose="02020404030301010803" pitchFamily="18" charset="0"/>
              </a:rPr>
              <a:t>效率高</a:t>
            </a:r>
          </a:p>
          <a:p>
            <a:pPr lvl="1"/>
            <a:r>
              <a:rPr lang="zh-CN" altLang="en-US">
                <a:latin typeface="Garamond" panose="02020404030301010803" pitchFamily="18" charset="0"/>
              </a:rPr>
              <a:t>不依赖于</a:t>
            </a:r>
            <a:r>
              <a:rPr lang="en-US" altLang="zh-CN">
                <a:latin typeface="Garamond" panose="02020404030301010803" pitchFamily="18" charset="0"/>
              </a:rPr>
              <a:t>n，</a:t>
            </a:r>
            <a:r>
              <a:rPr lang="zh-CN" altLang="en-US">
                <a:latin typeface="Garamond" panose="02020404030301010803" pitchFamily="18" charset="0"/>
              </a:rPr>
              <a:t>只依赖于负载因子</a:t>
            </a:r>
            <a:r>
              <a:rPr lang="en-US" altLang="zh-CN" i="1">
                <a:latin typeface="Garamond" panose="02020404030301010803" pitchFamily="18" charset="0"/>
              </a:rPr>
              <a:t>α=n/M</a:t>
            </a:r>
            <a:r>
              <a:rPr lang="en-US" altLang="zh-CN">
                <a:latin typeface="Garamond" panose="02020404030301010803" pitchFamily="18" charset="0"/>
              </a:rPr>
              <a:t>    </a:t>
            </a:r>
            <a:endParaRPr lang="zh-CN" altLang="en-US">
              <a:latin typeface="Garamond" panose="02020404030301010803" pitchFamily="18" charset="0"/>
            </a:endParaRPr>
          </a:p>
          <a:p>
            <a:pPr lvl="1"/>
            <a:r>
              <a:rPr lang="zh-CN" altLang="en-US">
                <a:latin typeface="Garamond" panose="02020404030301010803" pitchFamily="18" charset="0"/>
              </a:rPr>
              <a:t>随着</a:t>
            </a:r>
            <a:r>
              <a:rPr lang="en-US" altLang="zh-CN">
                <a:latin typeface="Garamond" panose="02020404030301010803" pitchFamily="18" charset="0"/>
              </a:rPr>
              <a:t>α</a:t>
            </a:r>
            <a:r>
              <a:rPr lang="zh-CN" altLang="en-US">
                <a:latin typeface="Garamond" panose="02020404030301010803" pitchFamily="18" charset="0"/>
              </a:rPr>
              <a:t>增加，预期的代价也会增加</a:t>
            </a:r>
          </a:p>
          <a:p>
            <a:pPr lvl="1"/>
            <a:r>
              <a:rPr lang="en-US" altLang="zh-CN">
                <a:latin typeface="Garamond" panose="02020404030301010803" pitchFamily="18" charset="0"/>
              </a:rPr>
              <a:t>α</a:t>
            </a:r>
            <a:r>
              <a:rPr lang="en-US" altLang="zh-CN">
                <a:latin typeface="Garamond" panose="02020404030301010803" pitchFamily="18" charset="0"/>
                <a:sym typeface="Symbol" panose="05050102010706020507" pitchFamily="18" charset="2"/>
              </a:rPr>
              <a:t></a:t>
            </a:r>
            <a:r>
              <a:rPr lang="en-US" altLang="zh-CN">
                <a:latin typeface="Garamond" panose="02020404030301010803" pitchFamily="18" charset="0"/>
              </a:rPr>
              <a:t>0.5</a:t>
            </a:r>
            <a:r>
              <a:rPr lang="zh-CN" altLang="en-US">
                <a:latin typeface="Garamond" panose="02020404030301010803" pitchFamily="18" charset="0"/>
              </a:rPr>
              <a:t>时，大部分操作的分析预期代价都小于</a:t>
            </a:r>
            <a:r>
              <a:rPr lang="en-US" altLang="zh-CN">
                <a:latin typeface="Garamond" panose="02020404030301010803" pitchFamily="18" charset="0"/>
              </a:rPr>
              <a:t>2</a:t>
            </a:r>
            <a:endParaRPr lang="zh-CN" altLang="en-US">
              <a:latin typeface="Garamond" panose="02020404030301010803" pitchFamily="18" charset="0"/>
            </a:endParaRPr>
          </a:p>
          <a:p>
            <a:r>
              <a:rPr lang="zh-CN" altLang="en-US">
                <a:latin typeface="Garamond" panose="02020404030301010803" pitchFamily="18" charset="0"/>
              </a:rPr>
              <a:t>经验表明，负载因子的临界值是</a:t>
            </a:r>
            <a:r>
              <a:rPr lang="en-US" altLang="zh-CN">
                <a:latin typeface="Garamond" panose="02020404030301010803" pitchFamily="18" charset="0"/>
              </a:rPr>
              <a:t>0.5</a:t>
            </a:r>
            <a:r>
              <a:rPr lang="zh-CN" altLang="en-US">
                <a:latin typeface="Garamond" panose="02020404030301010803" pitchFamily="18" charset="0"/>
              </a:rPr>
              <a:t>（将近半满）</a:t>
            </a:r>
          </a:p>
          <a:p>
            <a:pPr lvl="1"/>
            <a:r>
              <a:rPr lang="zh-CN" altLang="en-US">
                <a:latin typeface="Garamond" panose="02020404030301010803" pitchFamily="18" charset="0"/>
              </a:rPr>
              <a:t>大于这个临界值，性能就会急剧下降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459E8592-E3CC-4421-AF40-626A47EA2B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8C489412-FAE8-4BB6-9F4D-FCB2281CF19F}"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24</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39267" name="Rectangle 2">
            <a:extLst>
              <a:ext uri="{FF2B5EF4-FFF2-40B4-BE49-F238E27FC236}">
                <a16:creationId xmlns:a16="http://schemas.microsoft.com/office/drawing/2014/main" id="{07F3C5EF-4193-4A0D-B74E-21554D6DDB84}"/>
              </a:ext>
            </a:extLst>
          </p:cNvPr>
          <p:cNvSpPr>
            <a:spLocks noGrp="1" noChangeArrowheads="1"/>
          </p:cNvSpPr>
          <p:nvPr>
            <p:ph type="title"/>
          </p:nvPr>
        </p:nvSpPr>
        <p:spPr/>
        <p:txBody>
          <a:bodyPr/>
          <a:lstStyle/>
          <a:p>
            <a:r>
              <a:rPr lang="zh-CN" altLang="en-US" b="1">
                <a:ea typeface="黑体" panose="02010609060101010101" pitchFamily="49" charset="-122"/>
              </a:rPr>
              <a:t>结论</a:t>
            </a:r>
            <a:r>
              <a:rPr lang="en-US" altLang="zh-CN" b="1">
                <a:ea typeface="黑体" panose="02010609060101010101" pitchFamily="49" charset="-122"/>
              </a:rPr>
              <a:t>2</a:t>
            </a:r>
          </a:p>
        </p:txBody>
      </p:sp>
      <p:sp>
        <p:nvSpPr>
          <p:cNvPr id="139268" name="Rectangle 3">
            <a:extLst>
              <a:ext uri="{FF2B5EF4-FFF2-40B4-BE49-F238E27FC236}">
                <a16:creationId xmlns:a16="http://schemas.microsoft.com/office/drawing/2014/main" id="{C81D34E9-48CD-482A-9149-0C30D9F1B2E3}"/>
              </a:ext>
            </a:extLst>
          </p:cNvPr>
          <p:cNvSpPr>
            <a:spLocks noGrp="1" noChangeArrowheads="1"/>
          </p:cNvSpPr>
          <p:nvPr>
            <p:ph type="body" idx="1"/>
          </p:nvPr>
        </p:nvSpPr>
        <p:spPr/>
        <p:txBody>
          <a:bodyPr/>
          <a:lstStyle/>
          <a:p>
            <a:r>
              <a:rPr lang="zh-CN" altLang="en-US"/>
              <a:t>散列表的插入和删除操作如果很频繁，将降低散列表的检索效率</a:t>
            </a:r>
          </a:p>
          <a:p>
            <a:pPr lvl="1"/>
            <a:r>
              <a:rPr lang="zh-CN" altLang="en-US"/>
              <a:t>大量的插入操作，将使得负载因子增加</a:t>
            </a:r>
          </a:p>
          <a:p>
            <a:pPr lvl="2"/>
            <a:r>
              <a:rPr lang="zh-CN" altLang="en-US" b="1"/>
              <a:t>从而增加了同义词子表的长度</a:t>
            </a:r>
          </a:p>
          <a:p>
            <a:pPr lvl="2"/>
            <a:r>
              <a:rPr lang="zh-CN" altLang="en-US" b="1"/>
              <a:t>也就是增加了平均检索长度</a:t>
            </a:r>
          </a:p>
          <a:p>
            <a:pPr lvl="1"/>
            <a:r>
              <a:rPr lang="zh-CN" altLang="en-US"/>
              <a:t>大量的删除操作，也将增加墓碑的数量</a:t>
            </a:r>
          </a:p>
          <a:p>
            <a:pPr lvl="2"/>
            <a:r>
              <a:rPr lang="zh-CN" altLang="en-US" b="1"/>
              <a:t>这将增加记录本身到其基地址的平均长度</a:t>
            </a: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5A185D43-DE49-48FD-8B15-4414A3ED37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E6071AAE-015A-4193-B88F-DC4174142D7B}"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25</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40291" name="Rectangle 2">
            <a:extLst>
              <a:ext uri="{FF2B5EF4-FFF2-40B4-BE49-F238E27FC236}">
                <a16:creationId xmlns:a16="http://schemas.microsoft.com/office/drawing/2014/main" id="{1125DD4B-FC52-43F6-ACB8-6895A0D104A0}"/>
              </a:ext>
            </a:extLst>
          </p:cNvPr>
          <p:cNvSpPr>
            <a:spLocks noGrp="1" noChangeArrowheads="1"/>
          </p:cNvSpPr>
          <p:nvPr>
            <p:ph type="title"/>
          </p:nvPr>
        </p:nvSpPr>
        <p:spPr/>
        <p:txBody>
          <a:bodyPr/>
          <a:lstStyle/>
          <a:p>
            <a:r>
              <a:rPr lang="zh-CN" altLang="en-US" b="1">
                <a:latin typeface="Garamond" panose="02020404030301010803" pitchFamily="18" charset="0"/>
                <a:ea typeface="黑体" panose="02010609060101010101" pitchFamily="49" charset="-122"/>
              </a:rPr>
              <a:t>结论</a:t>
            </a:r>
            <a:r>
              <a:rPr lang="en-US" altLang="zh-CN" b="1">
                <a:latin typeface="Garamond" panose="02020404030301010803" pitchFamily="18" charset="0"/>
                <a:ea typeface="黑体" panose="02010609060101010101" pitchFamily="49" charset="-122"/>
              </a:rPr>
              <a:t>3</a:t>
            </a:r>
          </a:p>
        </p:txBody>
      </p:sp>
      <p:sp>
        <p:nvSpPr>
          <p:cNvPr id="140292" name="Rectangle 3">
            <a:extLst>
              <a:ext uri="{FF2B5EF4-FFF2-40B4-BE49-F238E27FC236}">
                <a16:creationId xmlns:a16="http://schemas.microsoft.com/office/drawing/2014/main" id="{7EBB8CB2-F016-47B2-AA4C-1277C6AC2AE7}"/>
              </a:ext>
            </a:extLst>
          </p:cNvPr>
          <p:cNvSpPr>
            <a:spLocks noGrp="1" noChangeArrowheads="1"/>
          </p:cNvSpPr>
          <p:nvPr>
            <p:ph type="body" idx="1"/>
          </p:nvPr>
        </p:nvSpPr>
        <p:spPr/>
        <p:txBody>
          <a:bodyPr/>
          <a:lstStyle/>
          <a:p>
            <a:r>
              <a:rPr lang="zh-CN" altLang="en-US" sz="3200"/>
              <a:t>实际应用中，对于插入和删除操作比较频繁的散列表，可以定期对表进行重新散列</a:t>
            </a:r>
          </a:p>
          <a:p>
            <a:pPr lvl="1"/>
            <a:r>
              <a:rPr lang="zh-CN" altLang="en-US" sz="2800"/>
              <a:t>把所有记录重新插入到一个新的表中</a:t>
            </a:r>
          </a:p>
          <a:p>
            <a:pPr lvl="2"/>
            <a:r>
              <a:rPr lang="zh-CN" altLang="en-US" sz="2800" b="1"/>
              <a:t>清除墓碑</a:t>
            </a:r>
          </a:p>
          <a:p>
            <a:pPr lvl="2"/>
            <a:r>
              <a:rPr lang="zh-CN" altLang="en-US" sz="2800" b="1"/>
              <a:t>把最频繁访问的记录放到其基地址</a:t>
            </a:r>
          </a:p>
          <a:p>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6C92EA3-5C20-4841-B6D3-CB21A733CD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330638BA-FA3B-48A8-83E9-1E0FB006E5FB}"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3</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17411" name="标题 1">
            <a:extLst>
              <a:ext uri="{FF2B5EF4-FFF2-40B4-BE49-F238E27FC236}">
                <a16:creationId xmlns:a16="http://schemas.microsoft.com/office/drawing/2014/main" id="{67BBF310-FDF8-42BA-94D7-5BA2501084E1}"/>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顺序检索优缺点</a:t>
            </a:r>
            <a:endParaRPr lang="zh-CN" altLang="en-US" b="1">
              <a:ea typeface="黑体" panose="02010609060101010101" pitchFamily="49" charset="-122"/>
            </a:endParaRPr>
          </a:p>
        </p:txBody>
      </p:sp>
      <p:sp>
        <p:nvSpPr>
          <p:cNvPr id="17412" name="内容占位符 2">
            <a:extLst>
              <a:ext uri="{FF2B5EF4-FFF2-40B4-BE49-F238E27FC236}">
                <a16:creationId xmlns:a16="http://schemas.microsoft.com/office/drawing/2014/main" id="{BC7BA92E-2139-4353-9769-1B182E53F549}"/>
              </a:ext>
            </a:extLst>
          </p:cNvPr>
          <p:cNvSpPr>
            <a:spLocks noGrp="1" noChangeArrowheads="1"/>
          </p:cNvSpPr>
          <p:nvPr>
            <p:ph idx="4294967295"/>
          </p:nvPr>
        </p:nvSpPr>
        <p:spPr/>
        <p:txBody>
          <a:bodyPr/>
          <a:lstStyle/>
          <a:p>
            <a:pPr marL="360363" indent="-360363"/>
            <a:r>
              <a:rPr lang="zh-CN" altLang="en-US" sz="3600">
                <a:latin typeface="Garamond" panose="02020404030301010803" pitchFamily="18" charset="0"/>
              </a:rPr>
              <a:t>优点：插入元素可以直接加在表尾</a:t>
            </a:r>
            <a:r>
              <a:rPr lang="en-US" altLang="zh-CN" sz="3600">
                <a:latin typeface="Garamond" panose="02020404030301010803" pitchFamily="18" charset="0"/>
                <a:cs typeface="Times New Roman" panose="02020603050405020304" pitchFamily="18" charset="0"/>
              </a:rPr>
              <a:t>Θ(1)</a:t>
            </a:r>
          </a:p>
          <a:p>
            <a:pPr marL="360363" indent="-360363"/>
            <a:r>
              <a:rPr lang="zh-CN" altLang="en-US" sz="3600">
                <a:latin typeface="Garamond" panose="02020404030301010803" pitchFamily="18" charset="0"/>
              </a:rPr>
              <a:t>缺点：检索时间太长</a:t>
            </a:r>
            <a:r>
              <a:rPr lang="en-US" altLang="zh-CN" sz="3600">
                <a:latin typeface="Garamond" panose="02020404030301010803" pitchFamily="18" charset="0"/>
                <a:cs typeface="Times New Roman" panose="02020603050405020304" pitchFamily="18" charset="0"/>
              </a:rPr>
              <a:t>Θ(</a:t>
            </a:r>
            <a:r>
              <a:rPr lang="en-US" altLang="zh-CN" sz="3600" i="1">
                <a:latin typeface="Garamond" panose="02020404030301010803" pitchFamily="18" charset="0"/>
                <a:cs typeface="Times New Roman" panose="02020603050405020304" pitchFamily="18" charset="0"/>
              </a:rPr>
              <a:t>n</a:t>
            </a:r>
            <a:r>
              <a:rPr lang="en-US" altLang="zh-CN" sz="3600">
                <a:latin typeface="Garamond" panose="02020404030301010803"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5FB055AE-7954-434F-BBFC-0984195F47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43F93BDB-97F3-463A-9024-E71EF74B1919}"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4</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21507" name="标题 1">
            <a:extLst>
              <a:ext uri="{FF2B5EF4-FFF2-40B4-BE49-F238E27FC236}">
                <a16:creationId xmlns:a16="http://schemas.microsoft.com/office/drawing/2014/main" id="{CCFFC17B-D84F-4A43-9E0D-8F090E850870}"/>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二分法检索性能分析</a:t>
            </a:r>
            <a:endParaRPr lang="zh-CN" altLang="en-US" b="1">
              <a:ea typeface="黑体" panose="02010609060101010101" pitchFamily="49" charset="-122"/>
            </a:endParaRPr>
          </a:p>
        </p:txBody>
      </p:sp>
      <p:sp>
        <p:nvSpPr>
          <p:cNvPr id="21508" name="内容占位符 2">
            <a:extLst>
              <a:ext uri="{FF2B5EF4-FFF2-40B4-BE49-F238E27FC236}">
                <a16:creationId xmlns:a16="http://schemas.microsoft.com/office/drawing/2014/main" id="{C9A5D4F6-923A-459B-8BCD-29095D2BF866}"/>
              </a:ext>
            </a:extLst>
          </p:cNvPr>
          <p:cNvSpPr>
            <a:spLocks noGrp="1" noChangeArrowheads="1"/>
          </p:cNvSpPr>
          <p:nvPr>
            <p:ph idx="4294967295"/>
          </p:nvPr>
        </p:nvSpPr>
        <p:spPr/>
        <p:txBody>
          <a:bodyPr/>
          <a:lstStyle/>
          <a:p>
            <a:pPr marL="360363" indent="-360363">
              <a:lnSpc>
                <a:spcPct val="130000"/>
              </a:lnSpc>
            </a:pPr>
            <a:r>
              <a:rPr lang="zh-CN" altLang="en-US" sz="2400" dirty="0">
                <a:latin typeface="Garamond" panose="02020404030301010803" pitchFamily="18" charset="0"/>
              </a:rPr>
              <a:t>最大检索长度（</a:t>
            </a:r>
            <a:r>
              <a:rPr lang="zh-CN" altLang="en-US" sz="2400" u="sng" dirty="0">
                <a:solidFill>
                  <a:srgbClr val="800000"/>
                </a:solidFill>
                <a:latin typeface="Garamond" panose="02020404030301010803" pitchFamily="18" charset="0"/>
              </a:rPr>
              <a:t>完全二叉树的高度！</a:t>
            </a:r>
            <a:r>
              <a:rPr lang="zh-CN" altLang="en-US" sz="2400" dirty="0">
                <a:latin typeface="Garamond" panose="02020404030301010803" pitchFamily="18" charset="0"/>
              </a:rPr>
              <a:t>）</a:t>
            </a:r>
          </a:p>
          <a:p>
            <a:pPr marL="360363" indent="-360363">
              <a:lnSpc>
                <a:spcPct val="130000"/>
              </a:lnSpc>
            </a:pPr>
            <a:endParaRPr lang="zh-CN" altLang="en-US" sz="2400" dirty="0">
              <a:latin typeface="Garamond" panose="02020404030301010803" pitchFamily="18" charset="0"/>
            </a:endParaRPr>
          </a:p>
          <a:p>
            <a:pPr marL="360363" indent="-360363">
              <a:lnSpc>
                <a:spcPct val="130000"/>
              </a:lnSpc>
            </a:pPr>
            <a:r>
              <a:rPr lang="zh-CN" altLang="en-US" sz="2400" dirty="0">
                <a:latin typeface="Garamond" panose="02020404030301010803" pitchFamily="18" charset="0"/>
              </a:rPr>
              <a:t>失败的检索长度是</a:t>
            </a:r>
          </a:p>
          <a:p>
            <a:pPr marL="360363" indent="-360363">
              <a:lnSpc>
                <a:spcPct val="130000"/>
              </a:lnSpc>
              <a:buNone/>
            </a:pPr>
            <a:r>
              <a:rPr lang="zh-CN" altLang="en-US" sz="2400" dirty="0">
                <a:latin typeface="Garamond" panose="02020404030301010803" pitchFamily="18" charset="0"/>
              </a:rPr>
              <a:t>                       </a:t>
            </a:r>
          </a:p>
          <a:p>
            <a:pPr marL="360363" indent="-360363">
              <a:lnSpc>
                <a:spcPct val="130000"/>
              </a:lnSpc>
              <a:buNone/>
            </a:pPr>
            <a:r>
              <a:rPr lang="zh-CN" altLang="en-US" sz="2400" dirty="0">
                <a:latin typeface="Garamond" panose="02020404030301010803" pitchFamily="18" charset="0"/>
              </a:rPr>
              <a:t>或</a:t>
            </a:r>
            <a:br>
              <a:rPr lang="zh-CN" altLang="en-US" sz="1800" dirty="0">
                <a:latin typeface="Garamond" panose="02020404030301010803" pitchFamily="18" charset="0"/>
              </a:rPr>
            </a:br>
            <a:endParaRPr lang="zh-CN" altLang="en-US" sz="2400" dirty="0">
              <a:latin typeface="Garamond" panose="02020404030301010803" pitchFamily="18" charset="0"/>
            </a:endParaRPr>
          </a:p>
          <a:p>
            <a:pPr marL="360363" indent="-360363">
              <a:lnSpc>
                <a:spcPct val="130000"/>
              </a:lnSpc>
            </a:pPr>
            <a:endParaRPr lang="zh-CN" altLang="en-US" dirty="0">
              <a:latin typeface="Garamond" panose="02020404030301010803" pitchFamily="18" charset="0"/>
            </a:endParaRPr>
          </a:p>
        </p:txBody>
      </p:sp>
      <p:graphicFrame>
        <p:nvGraphicFramePr>
          <p:cNvPr id="21509" name="Object 4">
            <a:extLst>
              <a:ext uri="{FF2B5EF4-FFF2-40B4-BE49-F238E27FC236}">
                <a16:creationId xmlns:a16="http://schemas.microsoft.com/office/drawing/2014/main" id="{966029DA-B9D3-4159-908B-840A5DC101AF}"/>
              </a:ext>
            </a:extLst>
          </p:cNvPr>
          <p:cNvGraphicFramePr>
            <a:graphicFrameLocks noChangeAspect="1"/>
          </p:cNvGraphicFramePr>
          <p:nvPr/>
        </p:nvGraphicFramePr>
        <p:xfrm>
          <a:off x="4495802" y="1752602"/>
          <a:ext cx="1857375" cy="530225"/>
        </p:xfrm>
        <a:graphic>
          <a:graphicData uri="http://schemas.openxmlformats.org/presentationml/2006/ole">
            <mc:AlternateContent xmlns:mc="http://schemas.openxmlformats.org/markup-compatibility/2006">
              <mc:Choice xmlns:v="urn:schemas-microsoft-com:vml" Requires="v">
                <p:oleObj name="Equation" r:id="rId3" imgW="825500" imgH="228600" progId="Equation.3">
                  <p:embed/>
                </p:oleObj>
              </mc:Choice>
              <mc:Fallback>
                <p:oleObj name="Equation" r:id="rId3" imgW="825500" imgH="228600" progId="Equation.3">
                  <p:embed/>
                  <p:pic>
                    <p:nvPicPr>
                      <p:cNvPr id="21509" name="Object 4">
                        <a:extLst>
                          <a:ext uri="{FF2B5EF4-FFF2-40B4-BE49-F238E27FC236}">
                            <a16:creationId xmlns:a16="http://schemas.microsoft.com/office/drawing/2014/main" id="{966029DA-B9D3-4159-908B-840A5DC10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2" y="1752602"/>
                        <a:ext cx="185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2">
            <a:extLst>
              <a:ext uri="{FF2B5EF4-FFF2-40B4-BE49-F238E27FC236}">
                <a16:creationId xmlns:a16="http://schemas.microsoft.com/office/drawing/2014/main" id="{4D10D727-4D89-439B-BE3A-2982339CB859}"/>
              </a:ext>
            </a:extLst>
          </p:cNvPr>
          <p:cNvGraphicFramePr>
            <a:graphicFrameLocks noChangeAspect="1"/>
          </p:cNvGraphicFramePr>
          <p:nvPr/>
        </p:nvGraphicFramePr>
        <p:xfrm>
          <a:off x="2819402" y="3886202"/>
          <a:ext cx="2136775" cy="538163"/>
        </p:xfrm>
        <a:graphic>
          <a:graphicData uri="http://schemas.openxmlformats.org/presentationml/2006/ole">
            <mc:AlternateContent xmlns:mc="http://schemas.openxmlformats.org/markup-compatibility/2006">
              <mc:Choice xmlns:v="urn:schemas-microsoft-com:vml" Requires="v">
                <p:oleObj name="Equation" r:id="rId5" imgW="825500" imgH="228600" progId="Equation.3">
                  <p:embed/>
                </p:oleObj>
              </mc:Choice>
              <mc:Fallback>
                <p:oleObj name="Equation" r:id="rId5" imgW="825500" imgH="228600" progId="Equation.3">
                  <p:embed/>
                  <p:pic>
                    <p:nvPicPr>
                      <p:cNvPr id="21510" name="Object 2">
                        <a:extLst>
                          <a:ext uri="{FF2B5EF4-FFF2-40B4-BE49-F238E27FC236}">
                            <a16:creationId xmlns:a16="http://schemas.microsoft.com/office/drawing/2014/main" id="{4D10D727-4D89-439B-BE3A-2982339CB8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2" y="3886202"/>
                        <a:ext cx="21367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3">
            <a:extLst>
              <a:ext uri="{FF2B5EF4-FFF2-40B4-BE49-F238E27FC236}">
                <a16:creationId xmlns:a16="http://schemas.microsoft.com/office/drawing/2014/main" id="{C4D3DE9A-9EC7-4416-82E5-5894EFD00664}"/>
              </a:ext>
            </a:extLst>
          </p:cNvPr>
          <p:cNvGraphicFramePr>
            <a:graphicFrameLocks noChangeAspect="1"/>
          </p:cNvGraphicFramePr>
          <p:nvPr/>
        </p:nvGraphicFramePr>
        <p:xfrm>
          <a:off x="2819402" y="3048000"/>
          <a:ext cx="2143125" cy="539750"/>
        </p:xfrm>
        <a:graphic>
          <a:graphicData uri="http://schemas.openxmlformats.org/presentationml/2006/ole">
            <mc:AlternateContent xmlns:mc="http://schemas.openxmlformats.org/markup-compatibility/2006">
              <mc:Choice xmlns:v="urn:schemas-microsoft-com:vml" Requires="v">
                <p:oleObj name="Equation" r:id="rId7" imgW="825500" imgH="228600" progId="Equation.3">
                  <p:embed/>
                </p:oleObj>
              </mc:Choice>
              <mc:Fallback>
                <p:oleObj name="Equation" r:id="rId7" imgW="825500" imgH="228600" progId="Equation.3">
                  <p:embed/>
                  <p:pic>
                    <p:nvPicPr>
                      <p:cNvPr id="21511" name="Object 3">
                        <a:extLst>
                          <a:ext uri="{FF2B5EF4-FFF2-40B4-BE49-F238E27FC236}">
                            <a16:creationId xmlns:a16="http://schemas.microsoft.com/office/drawing/2014/main" id="{C4D3DE9A-9EC7-4416-82E5-5894EFD00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2" y="3048000"/>
                        <a:ext cx="21431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Oval 14">
            <a:extLst>
              <a:ext uri="{FF2B5EF4-FFF2-40B4-BE49-F238E27FC236}">
                <a16:creationId xmlns:a16="http://schemas.microsoft.com/office/drawing/2014/main" id="{B6ADF756-6F8E-4940-88C2-7A3B7E6AC66C}"/>
              </a:ext>
            </a:extLst>
          </p:cNvPr>
          <p:cNvSpPr>
            <a:spLocks noChangeArrowheads="1"/>
          </p:cNvSpPr>
          <p:nvPr/>
        </p:nvSpPr>
        <p:spPr bwMode="auto">
          <a:xfrm>
            <a:off x="6300788" y="4110040"/>
            <a:ext cx="609600" cy="592137"/>
          </a:xfrm>
          <a:prstGeom prst="ellipse">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15</a:t>
            </a:r>
            <a:endParaRPr lang="en-US" altLang="zh-CN" sz="2400">
              <a:solidFill>
                <a:srgbClr val="000000"/>
              </a:solidFill>
              <a:latin typeface="Arial" panose="020B0604020202020204" pitchFamily="34" charset="0"/>
              <a:ea typeface="宋体" panose="02010600030101010101" pitchFamily="2" charset="-122"/>
            </a:endParaRPr>
          </a:p>
        </p:txBody>
      </p:sp>
      <p:sp>
        <p:nvSpPr>
          <p:cNvPr id="8" name="Oval 15">
            <a:extLst>
              <a:ext uri="{FF2B5EF4-FFF2-40B4-BE49-F238E27FC236}">
                <a16:creationId xmlns:a16="http://schemas.microsoft.com/office/drawing/2014/main" id="{B4777CDE-87F5-49BE-BE9F-257CEF774332}"/>
              </a:ext>
            </a:extLst>
          </p:cNvPr>
          <p:cNvSpPr>
            <a:spLocks noChangeArrowheads="1"/>
          </p:cNvSpPr>
          <p:nvPr/>
        </p:nvSpPr>
        <p:spPr bwMode="auto">
          <a:xfrm>
            <a:off x="7212013" y="4110040"/>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18</a:t>
            </a:r>
            <a:endParaRPr lang="en-US" altLang="zh-CN" sz="2400">
              <a:solidFill>
                <a:srgbClr val="000000"/>
              </a:solidFill>
              <a:latin typeface="Arial" panose="020B0604020202020204" pitchFamily="34" charset="0"/>
              <a:ea typeface="宋体" panose="02010600030101010101" pitchFamily="2" charset="-122"/>
            </a:endParaRPr>
          </a:p>
        </p:txBody>
      </p:sp>
      <p:sp>
        <p:nvSpPr>
          <p:cNvPr id="21514" name="Oval 16">
            <a:extLst>
              <a:ext uri="{FF2B5EF4-FFF2-40B4-BE49-F238E27FC236}">
                <a16:creationId xmlns:a16="http://schemas.microsoft.com/office/drawing/2014/main" id="{87369167-763B-4980-A2B2-8EA84A8F3C30}"/>
              </a:ext>
            </a:extLst>
          </p:cNvPr>
          <p:cNvSpPr>
            <a:spLocks noChangeArrowheads="1"/>
          </p:cNvSpPr>
          <p:nvPr/>
        </p:nvSpPr>
        <p:spPr bwMode="auto">
          <a:xfrm>
            <a:off x="7667627" y="5097465"/>
            <a:ext cx="684213"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22</a:t>
            </a:r>
            <a:endParaRPr lang="en-US" altLang="zh-CN" sz="2400">
              <a:solidFill>
                <a:srgbClr val="000000"/>
              </a:solidFill>
              <a:latin typeface="Arial" panose="020B0604020202020204" pitchFamily="34" charset="0"/>
              <a:ea typeface="宋体" panose="02010600030101010101" pitchFamily="2" charset="-122"/>
            </a:endParaRPr>
          </a:p>
        </p:txBody>
      </p:sp>
      <p:sp>
        <p:nvSpPr>
          <p:cNvPr id="21515" name="Oval 17">
            <a:extLst>
              <a:ext uri="{FF2B5EF4-FFF2-40B4-BE49-F238E27FC236}">
                <a16:creationId xmlns:a16="http://schemas.microsoft.com/office/drawing/2014/main" id="{84D15AEC-250D-4A07-8342-FED107315741}"/>
              </a:ext>
            </a:extLst>
          </p:cNvPr>
          <p:cNvSpPr>
            <a:spLocks noChangeArrowheads="1"/>
          </p:cNvSpPr>
          <p:nvPr/>
        </p:nvSpPr>
        <p:spPr bwMode="auto">
          <a:xfrm>
            <a:off x="8124825" y="4110040"/>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51</a:t>
            </a:r>
            <a:endParaRPr lang="en-US" altLang="zh-CN" sz="2400">
              <a:solidFill>
                <a:srgbClr val="000000"/>
              </a:solidFill>
              <a:latin typeface="Arial" panose="020B0604020202020204" pitchFamily="34" charset="0"/>
              <a:ea typeface="宋体" panose="02010600030101010101" pitchFamily="2" charset="-122"/>
            </a:endParaRPr>
          </a:p>
        </p:txBody>
      </p:sp>
      <p:sp>
        <p:nvSpPr>
          <p:cNvPr id="21516" name="Freeform 18">
            <a:extLst>
              <a:ext uri="{FF2B5EF4-FFF2-40B4-BE49-F238E27FC236}">
                <a16:creationId xmlns:a16="http://schemas.microsoft.com/office/drawing/2014/main" id="{E35FCDBB-3C04-4630-A86E-DA137333DFA0}"/>
              </a:ext>
            </a:extLst>
          </p:cNvPr>
          <p:cNvSpPr>
            <a:spLocks/>
          </p:cNvSpPr>
          <p:nvPr/>
        </p:nvSpPr>
        <p:spPr bwMode="auto">
          <a:xfrm>
            <a:off x="8480425" y="2889250"/>
            <a:ext cx="407988" cy="338138"/>
          </a:xfrm>
          <a:custGeom>
            <a:avLst/>
            <a:gdLst>
              <a:gd name="T0" fmla="*/ 0 w 336"/>
              <a:gd name="T1" fmla="*/ 0 h 247"/>
              <a:gd name="T2" fmla="*/ 2147483646 w 336"/>
              <a:gd name="T3" fmla="*/ 2147483646 h 247"/>
              <a:gd name="T4" fmla="*/ 0 60000 65536"/>
              <a:gd name="T5" fmla="*/ 0 60000 65536"/>
              <a:gd name="T6" fmla="*/ 0 w 336"/>
              <a:gd name="T7" fmla="*/ 0 h 247"/>
              <a:gd name="T8" fmla="*/ 336 w 336"/>
              <a:gd name="T9" fmla="*/ 247 h 247"/>
            </a:gdLst>
            <a:ahLst/>
            <a:cxnLst>
              <a:cxn ang="T4">
                <a:pos x="T0" y="T1"/>
              </a:cxn>
              <a:cxn ang="T5">
                <a:pos x="T2" y="T3"/>
              </a:cxn>
            </a:cxnLst>
            <a:rect l="T6" t="T7" r="T8" b="T9"/>
            <a:pathLst>
              <a:path w="336" h="247">
                <a:moveTo>
                  <a:pt x="0" y="0"/>
                </a:moveTo>
                <a:lnTo>
                  <a:pt x="336" y="24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17" name="Freeform 19">
            <a:extLst>
              <a:ext uri="{FF2B5EF4-FFF2-40B4-BE49-F238E27FC236}">
                <a16:creationId xmlns:a16="http://schemas.microsoft.com/office/drawing/2014/main" id="{6B8A60F6-C0D0-4280-9E08-90C9383A77B4}"/>
              </a:ext>
            </a:extLst>
          </p:cNvPr>
          <p:cNvSpPr>
            <a:spLocks/>
          </p:cNvSpPr>
          <p:nvPr/>
        </p:nvSpPr>
        <p:spPr bwMode="auto">
          <a:xfrm>
            <a:off x="9036052" y="3716338"/>
            <a:ext cx="455613" cy="393700"/>
          </a:xfrm>
          <a:custGeom>
            <a:avLst/>
            <a:gdLst>
              <a:gd name="T0" fmla="*/ 0 w 228"/>
              <a:gd name="T1" fmla="*/ 0 h 441"/>
              <a:gd name="T2" fmla="*/ 2147483646 w 228"/>
              <a:gd name="T3" fmla="*/ 2147483646 h 441"/>
              <a:gd name="T4" fmla="*/ 0 60000 65536"/>
              <a:gd name="T5" fmla="*/ 0 60000 65536"/>
              <a:gd name="T6" fmla="*/ 0 w 228"/>
              <a:gd name="T7" fmla="*/ 0 h 441"/>
              <a:gd name="T8" fmla="*/ 228 w 228"/>
              <a:gd name="T9" fmla="*/ 441 h 441"/>
            </a:gdLst>
            <a:ahLst/>
            <a:cxnLst>
              <a:cxn ang="T4">
                <a:pos x="T0" y="T1"/>
              </a:cxn>
              <a:cxn ang="T5">
                <a:pos x="T2" y="T3"/>
              </a:cxn>
            </a:cxnLst>
            <a:rect l="T6" t="T7" r="T8" b="T9"/>
            <a:pathLst>
              <a:path w="228" h="441">
                <a:moveTo>
                  <a:pt x="0" y="0"/>
                </a:moveTo>
                <a:lnTo>
                  <a:pt x="228" y="441"/>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18" name="Freeform 20">
            <a:extLst>
              <a:ext uri="{FF2B5EF4-FFF2-40B4-BE49-F238E27FC236}">
                <a16:creationId xmlns:a16="http://schemas.microsoft.com/office/drawing/2014/main" id="{635D5203-3B64-49A4-BA73-773037B253DE}"/>
              </a:ext>
            </a:extLst>
          </p:cNvPr>
          <p:cNvSpPr>
            <a:spLocks/>
          </p:cNvSpPr>
          <p:nvPr/>
        </p:nvSpPr>
        <p:spPr bwMode="auto">
          <a:xfrm>
            <a:off x="9720263" y="4702175"/>
            <a:ext cx="228600" cy="395288"/>
          </a:xfrm>
          <a:custGeom>
            <a:avLst/>
            <a:gdLst>
              <a:gd name="T0" fmla="*/ 0 w 208"/>
              <a:gd name="T1" fmla="*/ 0 h 443"/>
              <a:gd name="T2" fmla="*/ 2147483646 w 208"/>
              <a:gd name="T3" fmla="*/ 2147483646 h 443"/>
              <a:gd name="T4" fmla="*/ 0 60000 65536"/>
              <a:gd name="T5" fmla="*/ 0 60000 65536"/>
              <a:gd name="T6" fmla="*/ 0 w 208"/>
              <a:gd name="T7" fmla="*/ 0 h 443"/>
              <a:gd name="T8" fmla="*/ 208 w 208"/>
              <a:gd name="T9" fmla="*/ 443 h 443"/>
            </a:gdLst>
            <a:ahLst/>
            <a:cxnLst>
              <a:cxn ang="T4">
                <a:pos x="T0" y="T1"/>
              </a:cxn>
              <a:cxn ang="T5">
                <a:pos x="T2" y="T3"/>
              </a:cxn>
            </a:cxnLst>
            <a:rect l="T6" t="T7" r="T8" b="T9"/>
            <a:pathLst>
              <a:path w="208" h="443">
                <a:moveTo>
                  <a:pt x="0" y="0"/>
                </a:moveTo>
                <a:lnTo>
                  <a:pt x="208" y="44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19" name="Freeform 21">
            <a:extLst>
              <a:ext uri="{FF2B5EF4-FFF2-40B4-BE49-F238E27FC236}">
                <a16:creationId xmlns:a16="http://schemas.microsoft.com/office/drawing/2014/main" id="{84489577-0F78-4015-A97F-BF81E07CCD76}"/>
              </a:ext>
            </a:extLst>
          </p:cNvPr>
          <p:cNvSpPr>
            <a:spLocks/>
          </p:cNvSpPr>
          <p:nvPr/>
        </p:nvSpPr>
        <p:spPr bwMode="auto">
          <a:xfrm>
            <a:off x="8580438" y="3716338"/>
            <a:ext cx="455612" cy="393700"/>
          </a:xfrm>
          <a:custGeom>
            <a:avLst/>
            <a:gdLst>
              <a:gd name="T0" fmla="*/ 2147483646 w 324"/>
              <a:gd name="T1" fmla="*/ 0 h 450"/>
              <a:gd name="T2" fmla="*/ 0 w 324"/>
              <a:gd name="T3" fmla="*/ 2147483646 h 450"/>
              <a:gd name="T4" fmla="*/ 0 60000 65536"/>
              <a:gd name="T5" fmla="*/ 0 60000 65536"/>
              <a:gd name="T6" fmla="*/ 0 w 324"/>
              <a:gd name="T7" fmla="*/ 0 h 450"/>
              <a:gd name="T8" fmla="*/ 324 w 324"/>
              <a:gd name="T9" fmla="*/ 450 h 450"/>
            </a:gdLst>
            <a:ahLst/>
            <a:cxnLst>
              <a:cxn ang="T4">
                <a:pos x="T0" y="T1"/>
              </a:cxn>
              <a:cxn ang="T5">
                <a:pos x="T2" y="T3"/>
              </a:cxn>
            </a:cxnLst>
            <a:rect l="T6" t="T7" r="T8" b="T9"/>
            <a:pathLst>
              <a:path w="324" h="450">
                <a:moveTo>
                  <a:pt x="324" y="0"/>
                </a:moveTo>
                <a:lnTo>
                  <a:pt x="0" y="45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0" name="Freeform 22">
            <a:extLst>
              <a:ext uri="{FF2B5EF4-FFF2-40B4-BE49-F238E27FC236}">
                <a16:creationId xmlns:a16="http://schemas.microsoft.com/office/drawing/2014/main" id="{A69DC17C-1458-4CC9-B2F1-C5A9F0C1A9C7}"/>
              </a:ext>
            </a:extLst>
          </p:cNvPr>
          <p:cNvSpPr>
            <a:spLocks/>
          </p:cNvSpPr>
          <p:nvPr/>
        </p:nvSpPr>
        <p:spPr bwMode="auto">
          <a:xfrm>
            <a:off x="7535863" y="2925763"/>
            <a:ext cx="360362" cy="279400"/>
          </a:xfrm>
          <a:custGeom>
            <a:avLst/>
            <a:gdLst>
              <a:gd name="T0" fmla="*/ 2147483646 w 353"/>
              <a:gd name="T1" fmla="*/ 0 h 247"/>
              <a:gd name="T2" fmla="*/ 0 w 353"/>
              <a:gd name="T3" fmla="*/ 2147483646 h 247"/>
              <a:gd name="T4" fmla="*/ 0 60000 65536"/>
              <a:gd name="T5" fmla="*/ 0 60000 65536"/>
              <a:gd name="T6" fmla="*/ 0 w 353"/>
              <a:gd name="T7" fmla="*/ 0 h 247"/>
              <a:gd name="T8" fmla="*/ 353 w 353"/>
              <a:gd name="T9" fmla="*/ 247 h 247"/>
            </a:gdLst>
            <a:ahLst/>
            <a:cxnLst>
              <a:cxn ang="T4">
                <a:pos x="T0" y="T1"/>
              </a:cxn>
              <a:cxn ang="T5">
                <a:pos x="T2" y="T3"/>
              </a:cxn>
            </a:cxnLst>
            <a:rect l="T6" t="T7" r="T8" b="T9"/>
            <a:pathLst>
              <a:path w="353" h="247">
                <a:moveTo>
                  <a:pt x="353" y="0"/>
                </a:moveTo>
                <a:lnTo>
                  <a:pt x="0" y="24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1" name="Freeform 23">
            <a:extLst>
              <a:ext uri="{FF2B5EF4-FFF2-40B4-BE49-F238E27FC236}">
                <a16:creationId xmlns:a16="http://schemas.microsoft.com/office/drawing/2014/main" id="{9FCED957-3C96-4D62-94EB-EA9A3D9B2D93}"/>
              </a:ext>
            </a:extLst>
          </p:cNvPr>
          <p:cNvSpPr>
            <a:spLocks/>
          </p:cNvSpPr>
          <p:nvPr/>
        </p:nvSpPr>
        <p:spPr bwMode="auto">
          <a:xfrm>
            <a:off x="7212013" y="3716340"/>
            <a:ext cx="279400" cy="395287"/>
          </a:xfrm>
          <a:custGeom>
            <a:avLst/>
            <a:gdLst>
              <a:gd name="T0" fmla="*/ 0 w 123"/>
              <a:gd name="T1" fmla="*/ 0 h 433"/>
              <a:gd name="T2" fmla="*/ 2147483646 w 123"/>
              <a:gd name="T3" fmla="*/ 2147483646 h 433"/>
              <a:gd name="T4" fmla="*/ 0 60000 65536"/>
              <a:gd name="T5" fmla="*/ 0 60000 65536"/>
              <a:gd name="T6" fmla="*/ 0 w 123"/>
              <a:gd name="T7" fmla="*/ 0 h 433"/>
              <a:gd name="T8" fmla="*/ 123 w 123"/>
              <a:gd name="T9" fmla="*/ 433 h 433"/>
            </a:gdLst>
            <a:ahLst/>
            <a:cxnLst>
              <a:cxn ang="T4">
                <a:pos x="T0" y="T1"/>
              </a:cxn>
              <a:cxn ang="T5">
                <a:pos x="T2" y="T3"/>
              </a:cxn>
            </a:cxnLst>
            <a:rect l="T6" t="T7" r="T8" b="T9"/>
            <a:pathLst>
              <a:path w="123" h="433">
                <a:moveTo>
                  <a:pt x="0" y="0"/>
                </a:moveTo>
                <a:lnTo>
                  <a:pt x="123" y="43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2" name="Line 24">
            <a:extLst>
              <a:ext uri="{FF2B5EF4-FFF2-40B4-BE49-F238E27FC236}">
                <a16:creationId xmlns:a16="http://schemas.microsoft.com/office/drawing/2014/main" id="{EF0645B8-2BC9-40BB-AE80-D8E7B14BCDAF}"/>
              </a:ext>
            </a:extLst>
          </p:cNvPr>
          <p:cNvSpPr>
            <a:spLocks noChangeShapeType="1"/>
          </p:cNvSpPr>
          <p:nvPr/>
        </p:nvSpPr>
        <p:spPr bwMode="auto">
          <a:xfrm>
            <a:off x="7667625" y="45053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3" name="Freeform 25">
            <a:extLst>
              <a:ext uri="{FF2B5EF4-FFF2-40B4-BE49-F238E27FC236}">
                <a16:creationId xmlns:a16="http://schemas.microsoft.com/office/drawing/2014/main" id="{1F20572C-85CB-4D94-8CE2-225D1E21D362}"/>
              </a:ext>
            </a:extLst>
          </p:cNvPr>
          <p:cNvSpPr>
            <a:spLocks/>
          </p:cNvSpPr>
          <p:nvPr/>
        </p:nvSpPr>
        <p:spPr bwMode="auto">
          <a:xfrm>
            <a:off x="7578727" y="4702175"/>
            <a:ext cx="225425" cy="427038"/>
          </a:xfrm>
          <a:custGeom>
            <a:avLst/>
            <a:gdLst>
              <a:gd name="T0" fmla="*/ 0 w 142"/>
              <a:gd name="T1" fmla="*/ 0 h 459"/>
              <a:gd name="T2" fmla="*/ 2147483646 w 142"/>
              <a:gd name="T3" fmla="*/ 2147483646 h 459"/>
              <a:gd name="T4" fmla="*/ 0 60000 65536"/>
              <a:gd name="T5" fmla="*/ 0 60000 65536"/>
              <a:gd name="T6" fmla="*/ 0 w 142"/>
              <a:gd name="T7" fmla="*/ 0 h 459"/>
              <a:gd name="T8" fmla="*/ 142 w 142"/>
              <a:gd name="T9" fmla="*/ 459 h 459"/>
            </a:gdLst>
            <a:ahLst/>
            <a:cxnLst>
              <a:cxn ang="T4">
                <a:pos x="T0" y="T1"/>
              </a:cxn>
              <a:cxn ang="T5">
                <a:pos x="T2" y="T3"/>
              </a:cxn>
            </a:cxnLst>
            <a:rect l="T6" t="T7" r="T8" b="T9"/>
            <a:pathLst>
              <a:path w="142" h="459">
                <a:moveTo>
                  <a:pt x="0" y="0"/>
                </a:moveTo>
                <a:lnTo>
                  <a:pt x="142" y="4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4" name="Freeform 26">
            <a:extLst>
              <a:ext uri="{FF2B5EF4-FFF2-40B4-BE49-F238E27FC236}">
                <a16:creationId xmlns:a16="http://schemas.microsoft.com/office/drawing/2014/main" id="{25CFF2A7-124C-4555-BEB4-EF2820E7DA5E}"/>
              </a:ext>
            </a:extLst>
          </p:cNvPr>
          <p:cNvSpPr>
            <a:spLocks/>
          </p:cNvSpPr>
          <p:nvPr/>
        </p:nvSpPr>
        <p:spPr bwMode="auto">
          <a:xfrm>
            <a:off x="6751640" y="3517902"/>
            <a:ext cx="231775" cy="627063"/>
          </a:xfrm>
          <a:custGeom>
            <a:avLst/>
            <a:gdLst>
              <a:gd name="T0" fmla="*/ 2147483646 w 318"/>
              <a:gd name="T1" fmla="*/ 0 h 485"/>
              <a:gd name="T2" fmla="*/ 0 w 318"/>
              <a:gd name="T3" fmla="*/ 2147483646 h 485"/>
              <a:gd name="T4" fmla="*/ 0 60000 65536"/>
              <a:gd name="T5" fmla="*/ 0 60000 65536"/>
              <a:gd name="T6" fmla="*/ 0 w 318"/>
              <a:gd name="T7" fmla="*/ 0 h 485"/>
              <a:gd name="T8" fmla="*/ 318 w 318"/>
              <a:gd name="T9" fmla="*/ 485 h 485"/>
            </a:gdLst>
            <a:ahLst/>
            <a:cxnLst>
              <a:cxn ang="T4">
                <a:pos x="T0" y="T1"/>
              </a:cxn>
              <a:cxn ang="T5">
                <a:pos x="T2" y="T3"/>
              </a:cxn>
            </a:cxnLst>
            <a:rect l="T6" t="T7" r="T8" b="T9"/>
            <a:pathLst>
              <a:path w="318" h="485">
                <a:moveTo>
                  <a:pt x="318" y="0"/>
                </a:moveTo>
                <a:lnTo>
                  <a:pt x="0" y="48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0" name="Freeform 27">
            <a:extLst>
              <a:ext uri="{FF2B5EF4-FFF2-40B4-BE49-F238E27FC236}">
                <a16:creationId xmlns:a16="http://schemas.microsoft.com/office/drawing/2014/main" id="{FA6F8BDC-3BF7-40AB-AB33-76AD3CB8D7BC}"/>
              </a:ext>
            </a:extLst>
          </p:cNvPr>
          <p:cNvSpPr>
            <a:spLocks/>
          </p:cNvSpPr>
          <p:nvPr/>
        </p:nvSpPr>
        <p:spPr bwMode="auto">
          <a:xfrm>
            <a:off x="7367590" y="2708277"/>
            <a:ext cx="515937" cy="360363"/>
          </a:xfrm>
          <a:custGeom>
            <a:avLst/>
            <a:gdLst>
              <a:gd name="T0" fmla="*/ 2147483646 w 265"/>
              <a:gd name="T1" fmla="*/ 0 h 230"/>
              <a:gd name="T2" fmla="*/ 0 w 265"/>
              <a:gd name="T3" fmla="*/ 2147483646 h 230"/>
              <a:gd name="T4" fmla="*/ 0 60000 65536"/>
              <a:gd name="T5" fmla="*/ 0 60000 65536"/>
              <a:gd name="T6" fmla="*/ 0 w 265"/>
              <a:gd name="T7" fmla="*/ 0 h 230"/>
              <a:gd name="T8" fmla="*/ 265 w 265"/>
              <a:gd name="T9" fmla="*/ 230 h 230"/>
            </a:gdLst>
            <a:ahLst/>
            <a:cxnLst>
              <a:cxn ang="T4">
                <a:pos x="T0" y="T1"/>
              </a:cxn>
              <a:cxn ang="T5">
                <a:pos x="T2" y="T3"/>
              </a:cxn>
            </a:cxnLst>
            <a:rect l="T6" t="T7" r="T8" b="T9"/>
            <a:pathLst>
              <a:path w="265" h="230">
                <a:moveTo>
                  <a:pt x="265" y="0"/>
                </a:moveTo>
                <a:lnTo>
                  <a:pt x="0" y="230"/>
                </a:lnTo>
              </a:path>
            </a:pathLst>
          </a:custGeom>
          <a:noFill/>
          <a:ln w="4445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 name="Freeform 28">
            <a:extLst>
              <a:ext uri="{FF2B5EF4-FFF2-40B4-BE49-F238E27FC236}">
                <a16:creationId xmlns:a16="http://schemas.microsoft.com/office/drawing/2014/main" id="{5AA787B2-F928-4362-821D-2EA583A13ED6}"/>
              </a:ext>
            </a:extLst>
          </p:cNvPr>
          <p:cNvSpPr>
            <a:spLocks/>
          </p:cNvSpPr>
          <p:nvPr/>
        </p:nvSpPr>
        <p:spPr bwMode="auto">
          <a:xfrm>
            <a:off x="7367588" y="3608390"/>
            <a:ext cx="360362" cy="541337"/>
          </a:xfrm>
          <a:custGeom>
            <a:avLst/>
            <a:gdLst>
              <a:gd name="T0" fmla="*/ 0 w 88"/>
              <a:gd name="T1" fmla="*/ 0 h 318"/>
              <a:gd name="T2" fmla="*/ 2147483646 w 88"/>
              <a:gd name="T3" fmla="*/ 2147483646 h 318"/>
              <a:gd name="T4" fmla="*/ 0 60000 65536"/>
              <a:gd name="T5" fmla="*/ 0 60000 65536"/>
              <a:gd name="T6" fmla="*/ 0 w 88"/>
              <a:gd name="T7" fmla="*/ 0 h 318"/>
              <a:gd name="T8" fmla="*/ 88 w 88"/>
              <a:gd name="T9" fmla="*/ 318 h 318"/>
            </a:gdLst>
            <a:ahLst/>
            <a:cxnLst>
              <a:cxn ang="T4">
                <a:pos x="T0" y="T1"/>
              </a:cxn>
              <a:cxn ang="T5">
                <a:pos x="T2" y="T3"/>
              </a:cxn>
            </a:cxnLst>
            <a:rect l="T6" t="T7" r="T8" b="T9"/>
            <a:pathLst>
              <a:path w="88" h="318">
                <a:moveTo>
                  <a:pt x="0" y="0"/>
                </a:moveTo>
                <a:lnTo>
                  <a:pt x="88" y="318"/>
                </a:lnTo>
              </a:path>
            </a:pathLst>
          </a:custGeom>
          <a:noFill/>
          <a:ln w="4445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b="1">
              <a:solidFill>
                <a:srgbClr val="000000"/>
              </a:solidFill>
              <a:latin typeface="Arial" panose="020B0604020202020204" pitchFamily="34" charset="0"/>
              <a:ea typeface="宋体" panose="02010600030101010101" pitchFamily="2" charset="-122"/>
            </a:endParaRPr>
          </a:p>
        </p:txBody>
      </p:sp>
      <p:sp>
        <p:nvSpPr>
          <p:cNvPr id="21527" name="Text Box 29">
            <a:extLst>
              <a:ext uri="{FF2B5EF4-FFF2-40B4-BE49-F238E27FC236}">
                <a16:creationId xmlns:a16="http://schemas.microsoft.com/office/drawing/2014/main" id="{1FE0AF7F-D56C-4D7D-897B-3CBCF38D2563}"/>
              </a:ext>
            </a:extLst>
          </p:cNvPr>
          <p:cNvSpPr txBox="1">
            <a:spLocks noChangeArrowheads="1"/>
          </p:cNvSpPr>
          <p:nvPr/>
        </p:nvSpPr>
        <p:spPr bwMode="auto">
          <a:xfrm>
            <a:off x="9264652" y="2925765"/>
            <a:ext cx="45561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7</a:t>
            </a:r>
          </a:p>
        </p:txBody>
      </p:sp>
      <p:sp>
        <p:nvSpPr>
          <p:cNvPr id="21528" name="Text Box 30">
            <a:extLst>
              <a:ext uri="{FF2B5EF4-FFF2-40B4-BE49-F238E27FC236}">
                <a16:creationId xmlns:a16="http://schemas.microsoft.com/office/drawing/2014/main" id="{AFE284CB-9277-4634-83F9-26F521EA4D35}"/>
              </a:ext>
            </a:extLst>
          </p:cNvPr>
          <p:cNvSpPr txBox="1">
            <a:spLocks noChangeArrowheads="1"/>
          </p:cNvSpPr>
          <p:nvPr/>
        </p:nvSpPr>
        <p:spPr bwMode="auto">
          <a:xfrm>
            <a:off x="9720263" y="3913190"/>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8</a:t>
            </a:r>
          </a:p>
        </p:txBody>
      </p:sp>
      <p:sp>
        <p:nvSpPr>
          <p:cNvPr id="21529" name="Text Box 31">
            <a:extLst>
              <a:ext uri="{FF2B5EF4-FFF2-40B4-BE49-F238E27FC236}">
                <a16:creationId xmlns:a16="http://schemas.microsoft.com/office/drawing/2014/main" id="{D5394699-9C97-4D71-8ABA-EEE1D171483A}"/>
              </a:ext>
            </a:extLst>
          </p:cNvPr>
          <p:cNvSpPr txBox="1">
            <a:spLocks noChangeArrowheads="1"/>
          </p:cNvSpPr>
          <p:nvPr/>
        </p:nvSpPr>
        <p:spPr bwMode="auto">
          <a:xfrm>
            <a:off x="9888538" y="4689475"/>
            <a:ext cx="455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9</a:t>
            </a:r>
          </a:p>
        </p:txBody>
      </p:sp>
      <p:sp>
        <p:nvSpPr>
          <p:cNvPr id="21530" name="Text Box 32">
            <a:extLst>
              <a:ext uri="{FF2B5EF4-FFF2-40B4-BE49-F238E27FC236}">
                <a16:creationId xmlns:a16="http://schemas.microsoft.com/office/drawing/2014/main" id="{A8A3161F-5F37-4440-87F4-EE587BD4449D}"/>
              </a:ext>
            </a:extLst>
          </p:cNvPr>
          <p:cNvSpPr txBox="1">
            <a:spLocks noChangeArrowheads="1"/>
          </p:cNvSpPr>
          <p:nvPr/>
        </p:nvSpPr>
        <p:spPr bwMode="auto">
          <a:xfrm>
            <a:off x="6827838" y="2889250"/>
            <a:ext cx="455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2</a:t>
            </a:r>
          </a:p>
        </p:txBody>
      </p:sp>
      <p:sp>
        <p:nvSpPr>
          <p:cNvPr id="21531" name="Text Box 33">
            <a:extLst>
              <a:ext uri="{FF2B5EF4-FFF2-40B4-BE49-F238E27FC236}">
                <a16:creationId xmlns:a16="http://schemas.microsoft.com/office/drawing/2014/main" id="{C845A290-C098-4EC5-A2EA-AD14E9E9327C}"/>
              </a:ext>
            </a:extLst>
          </p:cNvPr>
          <p:cNvSpPr txBox="1">
            <a:spLocks noChangeArrowheads="1"/>
          </p:cNvSpPr>
          <p:nvPr/>
        </p:nvSpPr>
        <p:spPr bwMode="auto">
          <a:xfrm>
            <a:off x="6108700" y="3968750"/>
            <a:ext cx="457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1</a:t>
            </a:r>
          </a:p>
        </p:txBody>
      </p:sp>
      <p:sp>
        <p:nvSpPr>
          <p:cNvPr id="21532" name="Text Box 34">
            <a:extLst>
              <a:ext uri="{FF2B5EF4-FFF2-40B4-BE49-F238E27FC236}">
                <a16:creationId xmlns:a16="http://schemas.microsoft.com/office/drawing/2014/main" id="{33C894C9-0BCE-45EE-B77F-D447D79C471E}"/>
              </a:ext>
            </a:extLst>
          </p:cNvPr>
          <p:cNvSpPr txBox="1">
            <a:spLocks noChangeArrowheads="1"/>
          </p:cNvSpPr>
          <p:nvPr/>
        </p:nvSpPr>
        <p:spPr bwMode="auto">
          <a:xfrm>
            <a:off x="7008813" y="4508500"/>
            <a:ext cx="457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3</a:t>
            </a:r>
          </a:p>
        </p:txBody>
      </p:sp>
      <p:sp>
        <p:nvSpPr>
          <p:cNvPr id="21533" name="Text Box 35">
            <a:extLst>
              <a:ext uri="{FF2B5EF4-FFF2-40B4-BE49-F238E27FC236}">
                <a16:creationId xmlns:a16="http://schemas.microsoft.com/office/drawing/2014/main" id="{A2409E89-21A9-4CF0-A393-1444A561C54D}"/>
              </a:ext>
            </a:extLst>
          </p:cNvPr>
          <p:cNvSpPr txBox="1">
            <a:spLocks noChangeArrowheads="1"/>
          </p:cNvSpPr>
          <p:nvPr/>
        </p:nvSpPr>
        <p:spPr bwMode="auto">
          <a:xfrm>
            <a:off x="7367588" y="5049840"/>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4</a:t>
            </a:r>
          </a:p>
        </p:txBody>
      </p:sp>
      <p:sp>
        <p:nvSpPr>
          <p:cNvPr id="21534" name="Oval 36">
            <a:extLst>
              <a:ext uri="{FF2B5EF4-FFF2-40B4-BE49-F238E27FC236}">
                <a16:creationId xmlns:a16="http://schemas.microsoft.com/office/drawing/2014/main" id="{17FAC89B-84BC-460B-BCA3-B70AF12ADF80}"/>
              </a:ext>
            </a:extLst>
          </p:cNvPr>
          <p:cNvSpPr>
            <a:spLocks noChangeArrowheads="1"/>
          </p:cNvSpPr>
          <p:nvPr/>
        </p:nvSpPr>
        <p:spPr bwMode="auto">
          <a:xfrm>
            <a:off x="9264650" y="4110040"/>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88</a:t>
            </a:r>
            <a:endParaRPr lang="en-US" altLang="zh-CN" sz="2400">
              <a:solidFill>
                <a:srgbClr val="000000"/>
              </a:solidFill>
              <a:latin typeface="Arial" panose="020B0604020202020204" pitchFamily="34" charset="0"/>
              <a:ea typeface="宋体" panose="02010600030101010101" pitchFamily="2" charset="-122"/>
            </a:endParaRPr>
          </a:p>
        </p:txBody>
      </p:sp>
      <p:sp>
        <p:nvSpPr>
          <p:cNvPr id="21535" name="Oval 37">
            <a:extLst>
              <a:ext uri="{FF2B5EF4-FFF2-40B4-BE49-F238E27FC236}">
                <a16:creationId xmlns:a16="http://schemas.microsoft.com/office/drawing/2014/main" id="{9DE37871-00B1-4DD9-9EF7-27EE8161A9BE}"/>
              </a:ext>
            </a:extLst>
          </p:cNvPr>
          <p:cNvSpPr>
            <a:spLocks noChangeArrowheads="1"/>
          </p:cNvSpPr>
          <p:nvPr/>
        </p:nvSpPr>
        <p:spPr bwMode="auto">
          <a:xfrm>
            <a:off x="8807450" y="3122615"/>
            <a:ext cx="611188" cy="593725"/>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60</a:t>
            </a:r>
            <a:endParaRPr lang="en-US" altLang="zh-CN" sz="2400">
              <a:solidFill>
                <a:srgbClr val="000000"/>
              </a:solidFill>
              <a:latin typeface="Arial" panose="020B0604020202020204" pitchFamily="34" charset="0"/>
              <a:ea typeface="宋体" panose="02010600030101010101" pitchFamily="2" charset="-122"/>
            </a:endParaRPr>
          </a:p>
        </p:txBody>
      </p:sp>
      <p:sp>
        <p:nvSpPr>
          <p:cNvPr id="21536" name="Oval 38">
            <a:extLst>
              <a:ext uri="{FF2B5EF4-FFF2-40B4-BE49-F238E27FC236}">
                <a16:creationId xmlns:a16="http://schemas.microsoft.com/office/drawing/2014/main" id="{38F91579-2BB8-4581-885A-7A8DA2917994}"/>
              </a:ext>
            </a:extLst>
          </p:cNvPr>
          <p:cNvSpPr>
            <a:spLocks noChangeArrowheads="1"/>
          </p:cNvSpPr>
          <p:nvPr/>
        </p:nvSpPr>
        <p:spPr bwMode="auto">
          <a:xfrm>
            <a:off x="9720263" y="5097465"/>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93</a:t>
            </a:r>
            <a:endParaRPr lang="en-US" altLang="zh-CN" sz="2400">
              <a:solidFill>
                <a:srgbClr val="000000"/>
              </a:solidFill>
              <a:latin typeface="Arial" panose="020B0604020202020204" pitchFamily="34" charset="0"/>
              <a:ea typeface="宋体" panose="02010600030101010101" pitchFamily="2" charset="-122"/>
            </a:endParaRPr>
          </a:p>
        </p:txBody>
      </p:sp>
      <p:sp>
        <p:nvSpPr>
          <p:cNvPr id="32" name="Oval 39">
            <a:extLst>
              <a:ext uri="{FF2B5EF4-FFF2-40B4-BE49-F238E27FC236}">
                <a16:creationId xmlns:a16="http://schemas.microsoft.com/office/drawing/2014/main" id="{78420680-147D-43F7-B7D0-2A390E26DE20}"/>
              </a:ext>
            </a:extLst>
          </p:cNvPr>
          <p:cNvSpPr>
            <a:spLocks noChangeArrowheads="1"/>
          </p:cNvSpPr>
          <p:nvPr/>
        </p:nvSpPr>
        <p:spPr bwMode="auto">
          <a:xfrm>
            <a:off x="7896225" y="2530475"/>
            <a:ext cx="609600" cy="592138"/>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35</a:t>
            </a:r>
            <a:endParaRPr lang="en-US" altLang="zh-CN" sz="2400">
              <a:solidFill>
                <a:srgbClr val="000000"/>
              </a:solidFill>
              <a:latin typeface="Arial" panose="020B0604020202020204" pitchFamily="34" charset="0"/>
              <a:ea typeface="宋体" panose="02010600030101010101" pitchFamily="2" charset="-122"/>
            </a:endParaRPr>
          </a:p>
        </p:txBody>
      </p:sp>
      <p:sp>
        <p:nvSpPr>
          <p:cNvPr id="33" name="Oval 40">
            <a:extLst>
              <a:ext uri="{FF2B5EF4-FFF2-40B4-BE49-F238E27FC236}">
                <a16:creationId xmlns:a16="http://schemas.microsoft.com/office/drawing/2014/main" id="{58F2165B-5F31-4FAC-B9A3-CCC6CA5C7BCA}"/>
              </a:ext>
            </a:extLst>
          </p:cNvPr>
          <p:cNvSpPr>
            <a:spLocks noChangeArrowheads="1"/>
          </p:cNvSpPr>
          <p:nvPr/>
        </p:nvSpPr>
        <p:spPr bwMode="auto">
          <a:xfrm>
            <a:off x="6983415" y="3122615"/>
            <a:ext cx="611187" cy="593725"/>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0000"/>
                </a:solidFill>
                <a:ea typeface="宋体" panose="02010600030101010101" pitchFamily="2" charset="-122"/>
              </a:rPr>
              <a:t>17</a:t>
            </a:r>
            <a:endParaRPr lang="en-US" altLang="zh-CN" sz="2400">
              <a:solidFill>
                <a:srgbClr val="000000"/>
              </a:solidFill>
              <a:latin typeface="Arial" panose="020B0604020202020204" pitchFamily="34" charset="0"/>
              <a:ea typeface="宋体" panose="02010600030101010101" pitchFamily="2" charset="-122"/>
            </a:endParaRPr>
          </a:p>
        </p:txBody>
      </p:sp>
      <p:sp>
        <p:nvSpPr>
          <p:cNvPr id="21539" name="Text Box 41">
            <a:extLst>
              <a:ext uri="{FF2B5EF4-FFF2-40B4-BE49-F238E27FC236}">
                <a16:creationId xmlns:a16="http://schemas.microsoft.com/office/drawing/2014/main" id="{450F8DA5-128B-4C9A-81AA-8BF6C6A17CE7}"/>
              </a:ext>
            </a:extLst>
          </p:cNvPr>
          <p:cNvSpPr txBox="1">
            <a:spLocks noChangeArrowheads="1"/>
          </p:cNvSpPr>
          <p:nvPr/>
        </p:nvSpPr>
        <p:spPr bwMode="auto">
          <a:xfrm>
            <a:off x="7908927" y="2168525"/>
            <a:ext cx="4556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5</a:t>
            </a:r>
            <a:endParaRPr lang="en-US" altLang="zh-CN" sz="2400">
              <a:solidFill>
                <a:srgbClr val="00CC66"/>
              </a:solidFill>
              <a:latin typeface="Arial" panose="020B0604020202020204" pitchFamily="34" charset="0"/>
              <a:ea typeface="宋体" panose="02010600030101010101" pitchFamily="2" charset="-122"/>
            </a:endParaRPr>
          </a:p>
        </p:txBody>
      </p:sp>
      <p:sp>
        <p:nvSpPr>
          <p:cNvPr id="21540" name="Text Box 42">
            <a:extLst>
              <a:ext uri="{FF2B5EF4-FFF2-40B4-BE49-F238E27FC236}">
                <a16:creationId xmlns:a16="http://schemas.microsoft.com/office/drawing/2014/main" id="{BBC3AC3F-C2CD-4857-A63B-70BDCB92695F}"/>
              </a:ext>
            </a:extLst>
          </p:cNvPr>
          <p:cNvSpPr txBox="1">
            <a:spLocks noChangeArrowheads="1"/>
          </p:cNvSpPr>
          <p:nvPr/>
        </p:nvSpPr>
        <p:spPr bwMode="auto">
          <a:xfrm>
            <a:off x="8088313" y="3789365"/>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fontAlgn="base">
              <a:lnSpc>
                <a:spcPct val="100000"/>
              </a:lnSpc>
              <a:spcBef>
                <a:spcPct val="0"/>
              </a:spcBef>
              <a:spcAft>
                <a:spcPct val="0"/>
              </a:spcAft>
              <a:buClrTx/>
              <a:buNone/>
            </a:pPr>
            <a:r>
              <a:rPr lang="en-US" altLang="zh-CN" sz="2400">
                <a:solidFill>
                  <a:srgbClr val="00CC66"/>
                </a:solidFill>
                <a:ea typeface="宋体" panose="02010600030101010101" pitchFamily="2" charset="-122"/>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1000" fill="hold"/>
                                        <p:tgtEl>
                                          <p:spTgt spid="32"/>
                                        </p:tgtEl>
                                        <p:attrNameLst>
                                          <p:attrName>stroke.color</p:attrName>
                                        </p:attrNameLst>
                                      </p:cBhvr>
                                      <p:to>
                                        <a:schemeClr val="accent2"/>
                                      </p:to>
                                    </p:animClr>
                                    <p:set>
                                      <p:cBhvr>
                                        <p:cTn id="7" dur="1000" fill="hold"/>
                                        <p:tgtEl>
                                          <p:spTgt spid="32"/>
                                        </p:tgtEl>
                                        <p:attrNameLst>
                                          <p:attrName>stroke.on</p:attrName>
                                        </p:attrNameLst>
                                      </p:cBhvr>
                                      <p:to>
                                        <p:strVal val="true"/>
                                      </p:to>
                                    </p:set>
                                  </p:childTnLst>
                                </p:cTn>
                              </p:par>
                              <p:par>
                                <p:cTn id="8" presetID="3" presetClass="emph" presetSubtype="2" fill="hold" grpId="0" nodeType="withEffect">
                                  <p:stCondLst>
                                    <p:cond delay="0"/>
                                  </p:stCondLst>
                                  <p:childTnLst>
                                    <p:animClr clrSpc="rgb" dir="cw">
                                      <p:cBhvr override="childStyle">
                                        <p:cTn id="9" dur="500" fill="hold"/>
                                        <p:tgtEl>
                                          <p:spTgt spid="32">
                                            <p:txEl>
                                              <p:charRg st="4294967295" end="4294967295"/>
                                            </p:txEl>
                                          </p:spTgt>
                                        </p:tgtEl>
                                        <p:attrNameLst>
                                          <p:attrName>style.color</p:attrName>
                                        </p:attrNameLst>
                                      </p:cBhvr>
                                      <p:to>
                                        <a:srgbClr val="6600CC"/>
                                      </p:to>
                                    </p:animClr>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7" presetClass="emph" presetSubtype="2" fill="hold" nodeType="clickEffect">
                                  <p:stCondLst>
                                    <p:cond delay="0"/>
                                  </p:stCondLst>
                                  <p:childTnLst>
                                    <p:animClr clrSpc="rgb" dir="cw">
                                      <p:cBhvr>
                                        <p:cTn id="17" dur="1000" fill="hold"/>
                                        <p:tgtEl>
                                          <p:spTgt spid="33"/>
                                        </p:tgtEl>
                                        <p:attrNameLst>
                                          <p:attrName>stroke.color</p:attrName>
                                        </p:attrNameLst>
                                      </p:cBhvr>
                                      <p:to>
                                        <a:schemeClr val="accent2"/>
                                      </p:to>
                                    </p:animClr>
                                    <p:set>
                                      <p:cBhvr>
                                        <p:cTn id="18" dur="1000" fill="hold"/>
                                        <p:tgtEl>
                                          <p:spTgt spid="33"/>
                                        </p:tgtEl>
                                        <p:attrNameLst>
                                          <p:attrName>stroke.on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1000" fill="hold"/>
                                        <p:tgtEl>
                                          <p:spTgt spid="33">
                                            <p:txEl>
                                              <p:charRg st="4294967295" end="4294967295"/>
                                            </p:txEl>
                                          </p:spTgt>
                                        </p:tgtEl>
                                        <p:attrNameLst>
                                          <p:attrName>style.color</p:attrName>
                                        </p:attrNameLst>
                                      </p:cBhvr>
                                      <p:to>
                                        <a:srgbClr val="6600CC"/>
                                      </p:to>
                                    </p:animClr>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7" presetClass="emph" presetSubtype="2" fill="hold" nodeType="clickEffect">
                                  <p:stCondLst>
                                    <p:cond delay="0"/>
                                  </p:stCondLst>
                                  <p:childTnLst>
                                    <p:animClr clrSpc="rgb" dir="cw">
                                      <p:cBhvr>
                                        <p:cTn id="28" dur="1000" fill="hold"/>
                                        <p:tgtEl>
                                          <p:spTgt spid="8"/>
                                        </p:tgtEl>
                                        <p:attrNameLst>
                                          <p:attrName>stroke.color</p:attrName>
                                        </p:attrNameLst>
                                      </p:cBhvr>
                                      <p:to>
                                        <a:schemeClr val="accent2"/>
                                      </p:to>
                                    </p:animClr>
                                    <p:set>
                                      <p:cBhvr>
                                        <p:cTn id="29" dur="1000" fill="hold"/>
                                        <p:tgtEl>
                                          <p:spTgt spid="8"/>
                                        </p:tgtEl>
                                        <p:attrNameLst>
                                          <p:attrName>stroke.on</p:attrName>
                                        </p:attrNameLst>
                                      </p:cBhvr>
                                      <p:to>
                                        <p:strVal val="true"/>
                                      </p:to>
                                    </p:set>
                                  </p:childTnLst>
                                </p:cTn>
                              </p:par>
                              <p:par>
                                <p:cTn id="30" presetID="3" presetClass="emph" presetSubtype="2" fill="hold" grpId="0" nodeType="withEffect">
                                  <p:stCondLst>
                                    <p:cond delay="0"/>
                                  </p:stCondLst>
                                  <p:childTnLst>
                                    <p:animClr clrSpc="rgb" dir="cw">
                                      <p:cBhvr override="childStyle">
                                        <p:cTn id="31" dur="1000" fill="hold"/>
                                        <p:tgtEl>
                                          <p:spTgt spid="8">
                                            <p:txEl>
                                              <p:charRg st="4294967295" end="4294967295"/>
                                            </p:txEl>
                                          </p:spTgt>
                                        </p:tgtEl>
                                        <p:attrNameLst>
                                          <p:attrName>style.color</p:attrName>
                                        </p:attrNameLst>
                                      </p:cBhvr>
                                      <p:to>
                                        <a:srgbClr val="6600CC"/>
                                      </p:to>
                                    </p:animClr>
                                  </p:childTnLst>
                                </p:cTn>
                              </p:par>
                            </p:childTnLst>
                          </p:cTn>
                        </p:par>
                        <p:par>
                          <p:cTn id="32" fill="hold" nodeType="afterGroup">
                            <p:stCondLst>
                              <p:cond delay="1000"/>
                            </p:stCondLst>
                            <p:childTnLst>
                              <p:par>
                                <p:cTn id="33" presetID="3" presetClass="emph" presetSubtype="2" fill="hold" grpId="1" nodeType="afterEffect">
                                  <p:stCondLst>
                                    <p:cond delay="0"/>
                                  </p:stCondLst>
                                  <p:childTnLst>
                                    <p:animClr clrSpc="rgb" dir="cw">
                                      <p:cBhvr override="childStyle">
                                        <p:cTn id="34" dur="100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animBg="1"/>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A2AE7657-041A-4FFA-8A42-9081A15428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69E8494B-BAF9-44E1-BD6C-573E9AC36F3B}"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5</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22531" name="标题 1">
            <a:extLst>
              <a:ext uri="{FF2B5EF4-FFF2-40B4-BE49-F238E27FC236}">
                <a16:creationId xmlns:a16="http://schemas.microsoft.com/office/drawing/2014/main" id="{5017A731-9772-4666-A61F-DF9499E3A579}"/>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二分法检索性能分析（续）</a:t>
            </a:r>
            <a:endParaRPr lang="zh-CN" altLang="en-US" b="1">
              <a:ea typeface="黑体" panose="02010609060101010101" pitchFamily="49" charset="-122"/>
            </a:endParaRPr>
          </a:p>
        </p:txBody>
      </p:sp>
      <p:sp>
        <p:nvSpPr>
          <p:cNvPr id="22532" name="内容占位符 2">
            <a:extLst>
              <a:ext uri="{FF2B5EF4-FFF2-40B4-BE49-F238E27FC236}">
                <a16:creationId xmlns:a16="http://schemas.microsoft.com/office/drawing/2014/main" id="{4883D8F1-D9A1-4D4B-B000-5E8F1A916741}"/>
              </a:ext>
            </a:extLst>
          </p:cNvPr>
          <p:cNvSpPr>
            <a:spLocks noGrp="1" noChangeArrowheads="1"/>
          </p:cNvSpPr>
          <p:nvPr>
            <p:ph idx="4294967295"/>
          </p:nvPr>
        </p:nvSpPr>
        <p:spPr/>
        <p:txBody>
          <a:bodyPr/>
          <a:lstStyle/>
          <a:p>
            <a:pPr marL="360363" indent="-360363">
              <a:lnSpc>
                <a:spcPct val="130000"/>
              </a:lnSpc>
            </a:pPr>
            <a:r>
              <a:rPr lang="zh-CN" altLang="en-US" sz="2400">
                <a:latin typeface="宋体" panose="02010600030101010101" pitchFamily="2" charset="-122"/>
              </a:rPr>
              <a:t>成功的平均检索长度为：</a:t>
            </a:r>
            <a:br>
              <a:rPr lang="zh-CN" altLang="en-US" sz="2400">
                <a:latin typeface="宋体" panose="02010600030101010101" pitchFamily="2" charset="-122"/>
              </a:rPr>
            </a:br>
            <a:endParaRPr lang="zh-CN" altLang="en-US" sz="2400">
              <a:latin typeface="宋体" panose="02010600030101010101" pitchFamily="2" charset="-122"/>
            </a:endParaRPr>
          </a:p>
          <a:p>
            <a:pPr marL="360363" indent="-360363">
              <a:lnSpc>
                <a:spcPct val="130000"/>
              </a:lnSpc>
            </a:pPr>
            <a:endParaRPr lang="zh-CN" altLang="en-US" sz="2000">
              <a:latin typeface="宋体" panose="02010600030101010101" pitchFamily="2" charset="-122"/>
            </a:endParaRPr>
          </a:p>
          <a:p>
            <a:pPr marL="360363" indent="-360363">
              <a:lnSpc>
                <a:spcPct val="130000"/>
              </a:lnSpc>
            </a:pPr>
            <a:endParaRPr lang="zh-CN" altLang="en-US" sz="2000">
              <a:latin typeface="宋体" panose="02010600030101010101" pitchFamily="2" charset="-122"/>
            </a:endParaRPr>
          </a:p>
          <a:p>
            <a:pPr marL="360363" indent="-360363">
              <a:lnSpc>
                <a:spcPct val="130000"/>
              </a:lnSpc>
              <a:buNone/>
            </a:pPr>
            <a:r>
              <a:rPr lang="zh-CN" altLang="en-US" sz="2000">
                <a:latin typeface="宋体" panose="02010600030101010101" pitchFamily="2" charset="-122"/>
              </a:rPr>
              <a:t>                   </a:t>
            </a:r>
          </a:p>
          <a:p>
            <a:pPr marL="360363" indent="-360363">
              <a:lnSpc>
                <a:spcPct val="130000"/>
              </a:lnSpc>
              <a:buNone/>
            </a:pPr>
            <a:r>
              <a:rPr lang="zh-CN" altLang="en-US" sz="2000">
                <a:latin typeface="宋体" panose="02010600030101010101" pitchFamily="2" charset="-122"/>
              </a:rPr>
              <a:t>                               </a:t>
            </a:r>
          </a:p>
          <a:p>
            <a:pPr marL="360363" indent="-360363">
              <a:lnSpc>
                <a:spcPct val="130000"/>
              </a:lnSpc>
            </a:pPr>
            <a:r>
              <a:rPr lang="zh-CN" altLang="en-US" sz="2400">
                <a:latin typeface="宋体" panose="02010600030101010101" pitchFamily="2" charset="-122"/>
              </a:rPr>
              <a:t>优缺点</a:t>
            </a:r>
          </a:p>
          <a:p>
            <a:pPr marL="900113" lvl="1" indent="-360363">
              <a:lnSpc>
                <a:spcPct val="130000"/>
              </a:lnSpc>
            </a:pPr>
            <a:r>
              <a:rPr lang="zh-CN" altLang="en-US" sz="2600">
                <a:latin typeface="宋体" panose="02010600030101010101" pitchFamily="2" charset="-122"/>
              </a:rPr>
              <a:t>优点：平均与最大检索长度相近，检索速度快</a:t>
            </a:r>
          </a:p>
          <a:p>
            <a:pPr marL="900113" lvl="1" indent="-360363">
              <a:lnSpc>
                <a:spcPct val="130000"/>
              </a:lnSpc>
            </a:pPr>
            <a:r>
              <a:rPr lang="zh-CN" altLang="en-US" sz="2600">
                <a:latin typeface="宋体" panose="02010600030101010101" pitchFamily="2" charset="-122"/>
              </a:rPr>
              <a:t>缺点：要排序、顺序存储，不易更新</a:t>
            </a:r>
            <a:r>
              <a:rPr lang="en-US" altLang="zh-CN" sz="2600">
                <a:latin typeface="宋体" panose="02010600030101010101" pitchFamily="2" charset="-122"/>
              </a:rPr>
              <a:t>(</a:t>
            </a:r>
            <a:r>
              <a:rPr lang="zh-CN" altLang="en-US" sz="2600">
                <a:latin typeface="宋体" panose="02010600030101010101" pitchFamily="2" charset="-122"/>
              </a:rPr>
              <a:t>插</a:t>
            </a:r>
            <a:r>
              <a:rPr lang="en-US" altLang="zh-CN" sz="2600">
                <a:latin typeface="宋体" panose="02010600030101010101" pitchFamily="2" charset="-122"/>
              </a:rPr>
              <a:t>/</a:t>
            </a:r>
            <a:r>
              <a:rPr lang="zh-CN" altLang="en-US" sz="2600">
                <a:latin typeface="宋体" panose="02010600030101010101" pitchFamily="2" charset="-122"/>
              </a:rPr>
              <a:t>删</a:t>
            </a:r>
            <a:r>
              <a:rPr lang="en-US" altLang="zh-CN" sz="2600">
                <a:latin typeface="宋体" panose="02010600030101010101" pitchFamily="2" charset="-122"/>
              </a:rPr>
              <a:t>)</a:t>
            </a:r>
          </a:p>
        </p:txBody>
      </p:sp>
      <p:graphicFrame>
        <p:nvGraphicFramePr>
          <p:cNvPr id="22533" name="Object 2">
            <a:extLst>
              <a:ext uri="{FF2B5EF4-FFF2-40B4-BE49-F238E27FC236}">
                <a16:creationId xmlns:a16="http://schemas.microsoft.com/office/drawing/2014/main" id="{6256E049-50FB-4568-AA1C-6FDCD5FF60AB}"/>
              </a:ext>
            </a:extLst>
          </p:cNvPr>
          <p:cNvGraphicFramePr>
            <a:graphicFrameLocks noChangeAspect="1"/>
          </p:cNvGraphicFramePr>
          <p:nvPr/>
        </p:nvGraphicFramePr>
        <p:xfrm>
          <a:off x="3962400" y="1600202"/>
          <a:ext cx="4191000" cy="2830513"/>
        </p:xfrm>
        <a:graphic>
          <a:graphicData uri="http://schemas.openxmlformats.org/presentationml/2006/ole">
            <mc:AlternateContent xmlns:mc="http://schemas.openxmlformats.org/markup-compatibility/2006">
              <mc:Choice xmlns:v="urn:schemas-microsoft-com:vml" Requires="v">
                <p:oleObj name="Equation" r:id="rId3" imgW="2692400" imgH="1968500" progId="Equation.DSMT4">
                  <p:embed/>
                </p:oleObj>
              </mc:Choice>
              <mc:Fallback>
                <p:oleObj name="Equation" r:id="rId3" imgW="2692400" imgH="1968500" progId="Equation.DSMT4">
                  <p:embed/>
                  <p:pic>
                    <p:nvPicPr>
                      <p:cNvPr id="22533" name="Object 2">
                        <a:extLst>
                          <a:ext uri="{FF2B5EF4-FFF2-40B4-BE49-F238E27FC236}">
                            <a16:creationId xmlns:a16="http://schemas.microsoft.com/office/drawing/2014/main" id="{6256E049-50FB-4568-AA1C-6FDCD5FF6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600202"/>
                        <a:ext cx="4191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3E201724-B7FF-4788-B95C-638CF671F8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B9FA2A4C-9089-45D5-ACBB-DDC093474963}"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6</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27651" name="标题 1">
            <a:extLst>
              <a:ext uri="{FF2B5EF4-FFF2-40B4-BE49-F238E27FC236}">
                <a16:creationId xmlns:a16="http://schemas.microsoft.com/office/drawing/2014/main" id="{75609ED9-D6DD-4BCE-BB2D-7FBE5DC9660B}"/>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性能分析</a:t>
            </a:r>
            <a:endParaRPr lang="zh-CN" altLang="en-US" b="1">
              <a:ea typeface="黑体" panose="02010609060101010101" pitchFamily="49" charset="-122"/>
            </a:endParaRPr>
          </a:p>
        </p:txBody>
      </p:sp>
      <p:sp>
        <p:nvSpPr>
          <p:cNvPr id="27652" name="内容占位符 2">
            <a:extLst>
              <a:ext uri="{FF2B5EF4-FFF2-40B4-BE49-F238E27FC236}">
                <a16:creationId xmlns:a16="http://schemas.microsoft.com/office/drawing/2014/main" id="{4B48A8A4-1F6F-4D64-8BBD-8434DE2EA080}"/>
              </a:ext>
            </a:extLst>
          </p:cNvPr>
          <p:cNvSpPr>
            <a:spLocks noGrp="1" noChangeArrowheads="1"/>
          </p:cNvSpPr>
          <p:nvPr>
            <p:ph idx="4294967295"/>
          </p:nvPr>
        </p:nvSpPr>
        <p:spPr/>
        <p:txBody>
          <a:bodyPr/>
          <a:lstStyle/>
          <a:p>
            <a:pPr marL="360363" indent="-360363">
              <a:lnSpc>
                <a:spcPct val="130000"/>
              </a:lnSpc>
            </a:pPr>
            <a:r>
              <a:rPr lang="zh-CN" altLang="en-US" sz="3200">
                <a:cs typeface="Times New Roman" panose="02020603050405020304" pitchFamily="18" charset="0"/>
              </a:rPr>
              <a:t>分块检索为两级检索</a:t>
            </a:r>
          </a:p>
          <a:p>
            <a:pPr marL="900113" lvl="1" indent="-360363" algn="just">
              <a:lnSpc>
                <a:spcPct val="130000"/>
              </a:lnSpc>
            </a:pPr>
            <a:r>
              <a:rPr lang="zh-CN" altLang="en-US" sz="2800">
                <a:cs typeface="Times New Roman" panose="02020603050405020304" pitchFamily="18" charset="0"/>
              </a:rPr>
              <a:t>索引表检索 </a:t>
            </a:r>
          </a:p>
          <a:p>
            <a:pPr marL="1487488" lvl="2">
              <a:lnSpc>
                <a:spcPct val="130000"/>
              </a:lnSpc>
            </a:pPr>
            <a:r>
              <a:rPr lang="zh-CN" altLang="en-US" b="1">
                <a:cs typeface="Times New Roman" panose="02020603050405020304" pitchFamily="18" charset="0"/>
              </a:rPr>
              <a:t>设在索引表中确定块号的时间开销是</a:t>
            </a:r>
            <a:r>
              <a:rPr lang="en-US" altLang="zh-CN" b="1">
                <a:cs typeface="Times New Roman" panose="02020603050405020304" pitchFamily="18" charset="0"/>
              </a:rPr>
              <a:t>ASL</a:t>
            </a:r>
            <a:r>
              <a:rPr lang="en-US" altLang="zh-CN" b="1" i="1" baseline="-25000">
                <a:cs typeface="Times New Roman" panose="02020603050405020304" pitchFamily="18" charset="0"/>
              </a:rPr>
              <a:t>b</a:t>
            </a:r>
            <a:endParaRPr lang="en-US" altLang="zh-CN" sz="3200" b="1" i="1"/>
          </a:p>
          <a:p>
            <a:pPr marL="900113" lvl="1" indent="-360363" algn="just">
              <a:lnSpc>
                <a:spcPct val="130000"/>
              </a:lnSpc>
            </a:pPr>
            <a:r>
              <a:rPr lang="zh-CN" altLang="en-US" sz="2800">
                <a:cs typeface="Times New Roman" panose="02020603050405020304" pitchFamily="18" charset="0"/>
              </a:rPr>
              <a:t>块内检索</a:t>
            </a:r>
          </a:p>
          <a:p>
            <a:pPr marL="1487488" lvl="2">
              <a:lnSpc>
                <a:spcPct val="130000"/>
              </a:lnSpc>
            </a:pPr>
            <a:r>
              <a:rPr lang="zh-CN" altLang="en-US" b="1">
                <a:cs typeface="Times New Roman" panose="02020603050405020304" pitchFamily="18" charset="0"/>
              </a:rPr>
              <a:t>在块中查找记录的时间开销为</a:t>
            </a:r>
            <a:r>
              <a:rPr lang="en-US" altLang="zh-CN" b="1">
                <a:cs typeface="Times New Roman" panose="02020603050405020304" pitchFamily="18" charset="0"/>
              </a:rPr>
              <a:t>ASLw</a:t>
            </a:r>
          </a:p>
          <a:p>
            <a:pPr marL="360363" indent="-360363">
              <a:lnSpc>
                <a:spcPct val="130000"/>
              </a:lnSpc>
            </a:pPr>
            <a:r>
              <a:rPr lang="en-US" altLang="zh-CN" sz="3200">
                <a:cs typeface="Times New Roman" panose="02020603050405020304" pitchFamily="18" charset="0"/>
              </a:rPr>
              <a:t>ASL(</a:t>
            </a:r>
            <a:r>
              <a:rPr lang="en-US" altLang="zh-CN" sz="3200" i="1">
                <a:cs typeface="Times New Roman" panose="02020603050405020304" pitchFamily="18" charset="0"/>
              </a:rPr>
              <a:t>n</a:t>
            </a:r>
            <a:r>
              <a:rPr lang="en-US" altLang="zh-CN" sz="3200">
                <a:cs typeface="Times New Roman" panose="02020603050405020304" pitchFamily="18" charset="0"/>
              </a:rPr>
              <a:t>) = ASL</a:t>
            </a:r>
            <a:r>
              <a:rPr lang="en-US" altLang="zh-CN" sz="3200" i="1" baseline="-25000">
                <a:cs typeface="Times New Roman" panose="02020603050405020304" pitchFamily="18" charset="0"/>
              </a:rPr>
              <a:t>b</a:t>
            </a:r>
            <a:r>
              <a:rPr lang="en-US" altLang="zh-CN" sz="3200">
                <a:cs typeface="Times New Roman" panose="02020603050405020304" pitchFamily="18" charset="0"/>
              </a:rPr>
              <a:t> + ASL</a:t>
            </a:r>
            <a:r>
              <a:rPr lang="en-US" altLang="zh-CN" sz="3200" i="1" baseline="-25000">
                <a:cs typeface="Times New Roman" panose="02020603050405020304" pitchFamily="18" charset="0"/>
              </a:rPr>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F5731FBD-37EB-46CF-9946-36C8F9E6D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D61D70AD-9945-4655-B797-A33DA85550DD}"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7</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29699" name="标题 1">
            <a:extLst>
              <a:ext uri="{FF2B5EF4-FFF2-40B4-BE49-F238E27FC236}">
                <a16:creationId xmlns:a16="http://schemas.microsoft.com/office/drawing/2014/main" id="{9F00E345-C28E-4C6D-9485-2DF48E92F365}"/>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分块检索性能分析</a:t>
            </a:r>
            <a:r>
              <a:rPr lang="en-US" altLang="zh-CN" b="1">
                <a:latin typeface="Garamond" panose="02020404030301010803" pitchFamily="18" charset="0"/>
                <a:ea typeface="黑体" panose="02010609060101010101" pitchFamily="49" charset="-122"/>
              </a:rPr>
              <a:t>(</a:t>
            </a:r>
            <a:r>
              <a:rPr lang="zh-CN" altLang="en-US" b="1">
                <a:latin typeface="Garamond" panose="02020404030301010803" pitchFamily="18" charset="0"/>
                <a:ea typeface="黑体" panose="02010609060101010101" pitchFamily="49" charset="-122"/>
              </a:rPr>
              <a:t>续</a:t>
            </a:r>
            <a:r>
              <a:rPr lang="en-US" altLang="zh-CN" b="1">
                <a:latin typeface="Garamond" panose="02020404030301010803" pitchFamily="18" charset="0"/>
                <a:ea typeface="黑体" panose="02010609060101010101" pitchFamily="49" charset="-122"/>
              </a:rPr>
              <a:t>2)</a:t>
            </a:r>
            <a:endParaRPr lang="zh-CN" altLang="en-US" b="1">
              <a:latin typeface="Garamond" panose="02020404030301010803" pitchFamily="18" charset="0"/>
              <a:ea typeface="黑体" panose="02010609060101010101" pitchFamily="49" charset="-122"/>
            </a:endParaRPr>
          </a:p>
        </p:txBody>
      </p:sp>
      <p:sp>
        <p:nvSpPr>
          <p:cNvPr id="29700" name="内容占位符 2">
            <a:extLst>
              <a:ext uri="{FF2B5EF4-FFF2-40B4-BE49-F238E27FC236}">
                <a16:creationId xmlns:a16="http://schemas.microsoft.com/office/drawing/2014/main" id="{3D60481E-C0ED-4F29-AFBC-CAC26CE44C9E}"/>
              </a:ext>
            </a:extLst>
          </p:cNvPr>
          <p:cNvSpPr>
            <a:spLocks noGrp="1" noChangeArrowheads="1"/>
          </p:cNvSpPr>
          <p:nvPr>
            <p:ph idx="4294967295"/>
          </p:nvPr>
        </p:nvSpPr>
        <p:spPr/>
        <p:txBody>
          <a:bodyPr/>
          <a:lstStyle/>
          <a:p>
            <a:pPr marL="360363" indent="-360363">
              <a:lnSpc>
                <a:spcPct val="80000"/>
              </a:lnSpc>
            </a:pPr>
            <a:r>
              <a:rPr lang="zh-CN" altLang="en-US">
                <a:cs typeface="Times New Roman" panose="02020603050405020304" pitchFamily="18" charset="0"/>
              </a:rPr>
              <a:t>若在索引表中用顺序检索，在块内也用顺序检索  </a:t>
            </a:r>
          </a:p>
          <a:p>
            <a:pPr marL="360363" indent="-360363">
              <a:lnSpc>
                <a:spcPct val="80000"/>
              </a:lnSpc>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80000"/>
              </a:lnSpc>
              <a:buNone/>
            </a:pPr>
            <a:endParaRPr lang="zh-CN" altLang="en-US" sz="3200">
              <a:cs typeface="Times New Roman" panose="02020603050405020304" pitchFamily="18" charset="0"/>
            </a:endParaRPr>
          </a:p>
          <a:p>
            <a:pPr marL="360363" indent="-360363">
              <a:lnSpc>
                <a:spcPct val="80000"/>
              </a:lnSpc>
              <a:buNone/>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130000"/>
              </a:lnSpc>
            </a:pPr>
            <a:r>
              <a:rPr lang="zh-CN" altLang="en-US">
                <a:cs typeface="Times New Roman" panose="02020603050405020304" pitchFamily="18" charset="0"/>
              </a:rPr>
              <a:t>当</a:t>
            </a:r>
            <a:r>
              <a:rPr lang="en-US" altLang="zh-CN">
                <a:cs typeface="Times New Roman" panose="02020603050405020304" pitchFamily="18" charset="0"/>
              </a:rPr>
              <a:t>s =       </a:t>
            </a:r>
            <a:r>
              <a:rPr lang="zh-CN" altLang="en-US">
                <a:cs typeface="Times New Roman" panose="02020603050405020304" pitchFamily="18" charset="0"/>
              </a:rPr>
              <a:t>时，</a:t>
            </a:r>
            <a:r>
              <a:rPr lang="en-US" altLang="zh-CN">
                <a:cs typeface="Times New Roman" panose="02020603050405020304" pitchFamily="18" charset="0"/>
              </a:rPr>
              <a:t>ASL</a:t>
            </a:r>
            <a:r>
              <a:rPr lang="zh-CN" altLang="en-US">
                <a:cs typeface="Times New Roman" panose="02020603050405020304" pitchFamily="18" charset="0"/>
              </a:rPr>
              <a:t>取最小值（</a:t>
            </a:r>
            <a:r>
              <a:rPr lang="en-US" altLang="zh-CN">
                <a:cs typeface="Times New Roman" panose="02020603050405020304" pitchFamily="18" charset="0"/>
              </a:rPr>
              <a:t>S</a:t>
            </a:r>
            <a:r>
              <a:rPr lang="zh-CN" altLang="en-US">
                <a:cs typeface="Times New Roman" panose="02020603050405020304" pitchFamily="18" charset="0"/>
              </a:rPr>
              <a:t>为块内元素个数）</a:t>
            </a:r>
          </a:p>
          <a:p>
            <a:pPr marL="360363" indent="-360363">
              <a:lnSpc>
                <a:spcPct val="130000"/>
              </a:lnSpc>
              <a:buNone/>
            </a:pPr>
            <a:r>
              <a:rPr lang="zh-CN" altLang="en-US">
                <a:cs typeface="Times New Roman" panose="02020603050405020304" pitchFamily="18" charset="0"/>
              </a:rPr>
              <a:t>    </a:t>
            </a:r>
            <a:r>
              <a:rPr lang="en-US" altLang="zh-CN">
                <a:cs typeface="Times New Roman" panose="02020603050405020304" pitchFamily="18" charset="0"/>
              </a:rPr>
              <a:t>ASL =       +1 ≈ </a:t>
            </a:r>
          </a:p>
        </p:txBody>
      </p:sp>
      <p:graphicFrame>
        <p:nvGraphicFramePr>
          <p:cNvPr id="29701" name="Object 2">
            <a:extLst>
              <a:ext uri="{FF2B5EF4-FFF2-40B4-BE49-F238E27FC236}">
                <a16:creationId xmlns:a16="http://schemas.microsoft.com/office/drawing/2014/main" id="{9BF583DA-FD2D-4DFB-8DD3-954F07F4A738}"/>
              </a:ext>
            </a:extLst>
          </p:cNvPr>
          <p:cNvGraphicFramePr>
            <a:graphicFrameLocks noChangeAspect="1"/>
          </p:cNvGraphicFramePr>
          <p:nvPr/>
        </p:nvGraphicFramePr>
        <p:xfrm>
          <a:off x="3581402" y="1660527"/>
          <a:ext cx="2233613" cy="892175"/>
        </p:xfrm>
        <a:graphic>
          <a:graphicData uri="http://schemas.openxmlformats.org/presentationml/2006/ole">
            <mc:AlternateContent xmlns:mc="http://schemas.openxmlformats.org/markup-compatibility/2006">
              <mc:Choice xmlns:v="urn:schemas-microsoft-com:vml" Requires="v">
                <p:oleObj name="Equation" r:id="rId3" imgW="863225" imgH="393529" progId="">
                  <p:embed/>
                </p:oleObj>
              </mc:Choice>
              <mc:Fallback>
                <p:oleObj name="Equation" r:id="rId3" imgW="863225" imgH="393529" progId="">
                  <p:embed/>
                  <p:pic>
                    <p:nvPicPr>
                      <p:cNvPr id="29701" name="Object 2">
                        <a:extLst>
                          <a:ext uri="{FF2B5EF4-FFF2-40B4-BE49-F238E27FC236}">
                            <a16:creationId xmlns:a16="http://schemas.microsoft.com/office/drawing/2014/main" id="{9BF583DA-FD2D-4DFB-8DD3-954F07F4A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2" y="1660527"/>
                        <a:ext cx="22336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3">
            <a:extLst>
              <a:ext uri="{FF2B5EF4-FFF2-40B4-BE49-F238E27FC236}">
                <a16:creationId xmlns:a16="http://schemas.microsoft.com/office/drawing/2014/main" id="{172B16BC-9CC6-4213-ACEF-7630108152C8}"/>
              </a:ext>
            </a:extLst>
          </p:cNvPr>
          <p:cNvGraphicFramePr>
            <a:graphicFrameLocks noChangeAspect="1"/>
          </p:cNvGraphicFramePr>
          <p:nvPr/>
        </p:nvGraphicFramePr>
        <p:xfrm>
          <a:off x="5943600" y="1660527"/>
          <a:ext cx="2413000" cy="892175"/>
        </p:xfrm>
        <a:graphic>
          <a:graphicData uri="http://schemas.openxmlformats.org/presentationml/2006/ole">
            <mc:AlternateContent xmlns:mc="http://schemas.openxmlformats.org/markup-compatibility/2006">
              <mc:Choice xmlns:v="urn:schemas-microsoft-com:vml" Requires="v">
                <p:oleObj name="Equation" r:id="rId5" imgW="875920" imgH="393529" progId="">
                  <p:embed/>
                </p:oleObj>
              </mc:Choice>
              <mc:Fallback>
                <p:oleObj name="Equation" r:id="rId5" imgW="875920" imgH="393529" progId="">
                  <p:embed/>
                  <p:pic>
                    <p:nvPicPr>
                      <p:cNvPr id="29702" name="Object 3">
                        <a:extLst>
                          <a:ext uri="{FF2B5EF4-FFF2-40B4-BE49-F238E27FC236}">
                            <a16:creationId xmlns:a16="http://schemas.microsoft.com/office/drawing/2014/main" id="{172B16BC-9CC6-4213-ACEF-7630108152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660527"/>
                        <a:ext cx="2413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4">
            <a:extLst>
              <a:ext uri="{FF2B5EF4-FFF2-40B4-BE49-F238E27FC236}">
                <a16:creationId xmlns:a16="http://schemas.microsoft.com/office/drawing/2014/main" id="{851871A2-78A2-4AFD-A164-CD01A2C8F968}"/>
              </a:ext>
            </a:extLst>
          </p:cNvPr>
          <p:cNvGraphicFramePr>
            <a:graphicFrameLocks noChangeAspect="1"/>
          </p:cNvGraphicFramePr>
          <p:nvPr/>
        </p:nvGraphicFramePr>
        <p:xfrm>
          <a:off x="3810000" y="2651127"/>
          <a:ext cx="4800600" cy="1920875"/>
        </p:xfrm>
        <a:graphic>
          <a:graphicData uri="http://schemas.openxmlformats.org/presentationml/2006/ole">
            <mc:AlternateContent xmlns:mc="http://schemas.openxmlformats.org/markup-compatibility/2006">
              <mc:Choice xmlns:v="urn:schemas-microsoft-com:vml" Requires="v">
                <p:oleObj name="Equation" r:id="rId7" imgW="1816100" imgH="812800" progId="">
                  <p:embed/>
                </p:oleObj>
              </mc:Choice>
              <mc:Fallback>
                <p:oleObj name="Equation" r:id="rId7" imgW="1816100" imgH="812800" progId="">
                  <p:embed/>
                  <p:pic>
                    <p:nvPicPr>
                      <p:cNvPr id="29703" name="Object 4">
                        <a:extLst>
                          <a:ext uri="{FF2B5EF4-FFF2-40B4-BE49-F238E27FC236}">
                            <a16:creationId xmlns:a16="http://schemas.microsoft.com/office/drawing/2014/main" id="{851871A2-78A2-4AFD-A164-CD01A2C8F9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651127"/>
                        <a:ext cx="4800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5">
            <a:extLst>
              <a:ext uri="{FF2B5EF4-FFF2-40B4-BE49-F238E27FC236}">
                <a16:creationId xmlns:a16="http://schemas.microsoft.com/office/drawing/2014/main" id="{4DFE80A1-F562-42D7-A792-8C537B078EF8}"/>
              </a:ext>
            </a:extLst>
          </p:cNvPr>
          <p:cNvGraphicFramePr>
            <a:graphicFrameLocks noChangeAspect="1"/>
          </p:cNvGraphicFramePr>
          <p:nvPr/>
        </p:nvGraphicFramePr>
        <p:xfrm>
          <a:off x="1582271" y="4876802"/>
          <a:ext cx="533400" cy="434975"/>
        </p:xfrm>
        <a:graphic>
          <a:graphicData uri="http://schemas.openxmlformats.org/presentationml/2006/ole">
            <mc:AlternateContent xmlns:mc="http://schemas.openxmlformats.org/markup-compatibility/2006">
              <mc:Choice xmlns:v="urn:schemas-microsoft-com:vml" Requires="v">
                <p:oleObj r:id="rId9" imgW="406224" imgH="330057" progId="Equation.3">
                  <p:embed/>
                </p:oleObj>
              </mc:Choice>
              <mc:Fallback>
                <p:oleObj r:id="rId9" imgW="406224" imgH="330057" progId="Equation.3">
                  <p:embed/>
                  <p:pic>
                    <p:nvPicPr>
                      <p:cNvPr id="29704" name="Object 5">
                        <a:extLst>
                          <a:ext uri="{FF2B5EF4-FFF2-40B4-BE49-F238E27FC236}">
                            <a16:creationId xmlns:a16="http://schemas.microsoft.com/office/drawing/2014/main" id="{4DFE80A1-F562-42D7-A792-8C537B078E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2271" y="4876802"/>
                        <a:ext cx="533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7">
            <a:extLst>
              <a:ext uri="{FF2B5EF4-FFF2-40B4-BE49-F238E27FC236}">
                <a16:creationId xmlns:a16="http://schemas.microsoft.com/office/drawing/2014/main" id="{EFAB9AD5-C103-4FD4-BDC9-E82ABD2811D1}"/>
              </a:ext>
            </a:extLst>
          </p:cNvPr>
          <p:cNvGraphicFramePr>
            <a:graphicFrameLocks noChangeAspect="1"/>
          </p:cNvGraphicFramePr>
          <p:nvPr/>
        </p:nvGraphicFramePr>
        <p:xfrm>
          <a:off x="1763248" y="5448300"/>
          <a:ext cx="525463" cy="428625"/>
        </p:xfrm>
        <a:graphic>
          <a:graphicData uri="http://schemas.openxmlformats.org/presentationml/2006/ole">
            <mc:AlternateContent xmlns:mc="http://schemas.openxmlformats.org/markup-compatibility/2006">
              <mc:Choice xmlns:v="urn:schemas-microsoft-com:vml" Requires="v">
                <p:oleObj r:id="rId11" imgW="406224" imgH="330057" progId="Equation.3">
                  <p:embed/>
                </p:oleObj>
              </mc:Choice>
              <mc:Fallback>
                <p:oleObj r:id="rId11" imgW="406224" imgH="330057" progId="Equation.3">
                  <p:embed/>
                  <p:pic>
                    <p:nvPicPr>
                      <p:cNvPr id="29705" name="Object 7">
                        <a:extLst>
                          <a:ext uri="{FF2B5EF4-FFF2-40B4-BE49-F238E27FC236}">
                            <a16:creationId xmlns:a16="http://schemas.microsoft.com/office/drawing/2014/main" id="{EFAB9AD5-C103-4FD4-BDC9-E82ABD2811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248" y="5448300"/>
                        <a:ext cx="5254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8">
            <a:extLst>
              <a:ext uri="{FF2B5EF4-FFF2-40B4-BE49-F238E27FC236}">
                <a16:creationId xmlns:a16="http://schemas.microsoft.com/office/drawing/2014/main" id="{36CDE40E-CAC8-43B8-A390-A5FE7957D71A}"/>
              </a:ext>
            </a:extLst>
          </p:cNvPr>
          <p:cNvGraphicFramePr>
            <a:graphicFrameLocks noChangeAspect="1"/>
          </p:cNvGraphicFramePr>
          <p:nvPr/>
        </p:nvGraphicFramePr>
        <p:xfrm>
          <a:off x="3220940" y="5502930"/>
          <a:ext cx="525463" cy="428625"/>
        </p:xfrm>
        <a:graphic>
          <a:graphicData uri="http://schemas.openxmlformats.org/presentationml/2006/ole">
            <mc:AlternateContent xmlns:mc="http://schemas.openxmlformats.org/markup-compatibility/2006">
              <mc:Choice xmlns:v="urn:schemas-microsoft-com:vml" Requires="v">
                <p:oleObj r:id="rId12" imgW="406224" imgH="330057" progId="Equation.3">
                  <p:embed/>
                </p:oleObj>
              </mc:Choice>
              <mc:Fallback>
                <p:oleObj r:id="rId12" imgW="406224" imgH="330057" progId="Equation.3">
                  <p:embed/>
                  <p:pic>
                    <p:nvPicPr>
                      <p:cNvPr id="29706" name="Object 8">
                        <a:extLst>
                          <a:ext uri="{FF2B5EF4-FFF2-40B4-BE49-F238E27FC236}">
                            <a16:creationId xmlns:a16="http://schemas.microsoft.com/office/drawing/2014/main" id="{36CDE40E-CAC8-43B8-A390-A5FE7957D7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0940" y="5502930"/>
                        <a:ext cx="5254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662310BE-D3CC-4356-991A-2DD20B701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AAC562ED-356C-433D-BC02-532C317AAC29}"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8</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30723" name="标题 1">
            <a:extLst>
              <a:ext uri="{FF2B5EF4-FFF2-40B4-BE49-F238E27FC236}">
                <a16:creationId xmlns:a16="http://schemas.microsoft.com/office/drawing/2014/main" id="{D5797EBD-C5D1-4DFE-8FDC-276C533D6FE5}"/>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分块检索性能分析</a:t>
            </a:r>
            <a:r>
              <a:rPr lang="en-US" altLang="zh-CN" b="1">
                <a:latin typeface="Garamond" panose="02020404030301010803" pitchFamily="18" charset="0"/>
                <a:ea typeface="黑体" panose="02010609060101010101" pitchFamily="49" charset="-122"/>
              </a:rPr>
              <a:t>(</a:t>
            </a:r>
            <a:r>
              <a:rPr lang="zh-CN" altLang="en-US" b="1">
                <a:latin typeface="Garamond" panose="02020404030301010803" pitchFamily="18" charset="0"/>
                <a:ea typeface="黑体" panose="02010609060101010101" pitchFamily="49" charset="-122"/>
              </a:rPr>
              <a:t>续</a:t>
            </a:r>
            <a:r>
              <a:rPr lang="en-US" altLang="zh-CN" b="1">
                <a:latin typeface="Garamond" panose="02020404030301010803" pitchFamily="18" charset="0"/>
                <a:ea typeface="黑体" panose="02010609060101010101" pitchFamily="49" charset="-122"/>
              </a:rPr>
              <a:t>3)</a:t>
            </a:r>
            <a:endParaRPr lang="zh-CN" altLang="en-US" b="1">
              <a:latin typeface="Garamond" panose="02020404030301010803" pitchFamily="18" charset="0"/>
              <a:ea typeface="黑体" panose="02010609060101010101" pitchFamily="49" charset="-122"/>
            </a:endParaRPr>
          </a:p>
        </p:txBody>
      </p:sp>
      <p:sp>
        <p:nvSpPr>
          <p:cNvPr id="30724" name="内容占位符 2">
            <a:extLst>
              <a:ext uri="{FF2B5EF4-FFF2-40B4-BE49-F238E27FC236}">
                <a16:creationId xmlns:a16="http://schemas.microsoft.com/office/drawing/2014/main" id="{F1747561-E3C0-4A6C-8B94-839FB850B36A}"/>
              </a:ext>
            </a:extLst>
          </p:cNvPr>
          <p:cNvSpPr>
            <a:spLocks noGrp="1" noChangeArrowheads="1"/>
          </p:cNvSpPr>
          <p:nvPr>
            <p:ph idx="4294967295"/>
          </p:nvPr>
        </p:nvSpPr>
        <p:spPr/>
        <p:txBody>
          <a:bodyPr/>
          <a:lstStyle/>
          <a:p>
            <a:pPr marL="360363" indent="-360363"/>
            <a:r>
              <a:rPr lang="zh-CN" altLang="en-US">
                <a:latin typeface="Garamond" panose="02020404030301010803" pitchFamily="18" charset="0"/>
              </a:rPr>
              <a:t>若采用二分法检索确定记录所在的子表，则检索成功时的平均检索长度为</a:t>
            </a:r>
          </a:p>
          <a:p>
            <a:pPr marL="900113" lvl="1" indent="-360363">
              <a:buNone/>
            </a:pPr>
            <a:r>
              <a:rPr lang="en-US" altLang="zh-CN" sz="4100" i="1">
                <a:latin typeface="Garamond" panose="02020404030301010803" pitchFamily="18" charset="0"/>
              </a:rPr>
              <a:t>ASL</a:t>
            </a:r>
            <a:r>
              <a:rPr lang="en-US" altLang="zh-CN" sz="4100">
                <a:latin typeface="Garamond" panose="02020404030301010803" pitchFamily="18" charset="0"/>
              </a:rPr>
              <a:t>= </a:t>
            </a:r>
            <a:r>
              <a:rPr lang="en-US" altLang="zh-CN" sz="4100" i="1">
                <a:latin typeface="Garamond" panose="02020404030301010803" pitchFamily="18" charset="0"/>
              </a:rPr>
              <a:t>ASL</a:t>
            </a:r>
            <a:r>
              <a:rPr lang="en-US" altLang="zh-CN" sz="4100" i="1" baseline="-25000">
                <a:latin typeface="Garamond" panose="02020404030301010803" pitchFamily="18" charset="0"/>
              </a:rPr>
              <a:t>b</a:t>
            </a:r>
            <a:r>
              <a:rPr lang="en-US" altLang="zh-CN" sz="4100" baseline="-25000">
                <a:latin typeface="Garamond" panose="02020404030301010803" pitchFamily="18" charset="0"/>
              </a:rPr>
              <a:t> </a:t>
            </a:r>
            <a:r>
              <a:rPr lang="en-US" altLang="zh-CN" sz="4100">
                <a:latin typeface="Garamond" panose="02020404030301010803" pitchFamily="18" charset="0"/>
              </a:rPr>
              <a:t>+ </a:t>
            </a:r>
            <a:r>
              <a:rPr lang="en-US" altLang="zh-CN" sz="4100" i="1">
                <a:latin typeface="Garamond" panose="02020404030301010803" pitchFamily="18" charset="0"/>
              </a:rPr>
              <a:t>ASL</a:t>
            </a:r>
            <a:r>
              <a:rPr lang="en-US" altLang="zh-CN" sz="4100" i="1" baseline="-25000">
                <a:latin typeface="Garamond" panose="02020404030301010803" pitchFamily="18" charset="0"/>
              </a:rPr>
              <a:t>w</a:t>
            </a:r>
          </a:p>
          <a:p>
            <a:pPr marL="900113" lvl="1" indent="-360363">
              <a:buNone/>
            </a:pPr>
            <a:r>
              <a:rPr lang="en-US" altLang="zh-CN" sz="4100" i="1" baseline="-25000">
                <a:latin typeface="Garamond" panose="02020404030301010803" pitchFamily="18" charset="0"/>
              </a:rPr>
              <a:t>       </a:t>
            </a:r>
            <a:r>
              <a:rPr lang="en-US" altLang="zh-CN" sz="4100">
                <a:latin typeface="Garamond" panose="02020404030301010803" pitchFamily="18" charset="0"/>
              </a:rPr>
              <a:t> </a:t>
            </a:r>
            <a:r>
              <a:rPr lang="en-US" altLang="zh-CN" sz="4100">
                <a:latin typeface="Garamond" panose="02020404030301010803" pitchFamily="18" charset="0"/>
                <a:sym typeface="Symbol" panose="05050102010706020507" pitchFamily="18" charset="2"/>
              </a:rPr>
              <a:t></a:t>
            </a:r>
            <a:r>
              <a:rPr lang="en-US" altLang="zh-CN" sz="4100">
                <a:latin typeface="Garamond" panose="02020404030301010803" pitchFamily="18" charset="0"/>
              </a:rPr>
              <a:t> log</a:t>
            </a:r>
            <a:r>
              <a:rPr lang="en-US" altLang="zh-CN" sz="4100" baseline="-25000">
                <a:latin typeface="Garamond" panose="02020404030301010803" pitchFamily="18" charset="0"/>
              </a:rPr>
              <a:t>2</a:t>
            </a:r>
            <a:r>
              <a:rPr lang="en-US" altLang="zh-CN" sz="4100">
                <a:latin typeface="Garamond" panose="02020404030301010803" pitchFamily="18" charset="0"/>
              </a:rPr>
              <a:t> (</a:t>
            </a:r>
            <a:r>
              <a:rPr lang="en-US" altLang="zh-CN" sz="4100" i="1">
                <a:latin typeface="Garamond" panose="02020404030301010803" pitchFamily="18" charset="0"/>
              </a:rPr>
              <a:t>b</a:t>
            </a:r>
            <a:r>
              <a:rPr lang="en-US" altLang="zh-CN" sz="4100">
                <a:latin typeface="Garamond" panose="02020404030301010803" pitchFamily="18" charset="0"/>
              </a:rPr>
              <a:t>+1)-1 + (</a:t>
            </a:r>
            <a:r>
              <a:rPr lang="en-US" altLang="zh-CN" sz="4100" i="1">
                <a:latin typeface="Garamond" panose="02020404030301010803" pitchFamily="18" charset="0"/>
              </a:rPr>
              <a:t>s</a:t>
            </a:r>
            <a:r>
              <a:rPr lang="en-US" altLang="zh-CN" sz="4100">
                <a:latin typeface="Garamond" panose="02020404030301010803" pitchFamily="18" charset="0"/>
              </a:rPr>
              <a:t>+1)/2 </a:t>
            </a:r>
          </a:p>
          <a:p>
            <a:pPr marL="900113" lvl="1" indent="-360363">
              <a:buNone/>
            </a:pPr>
            <a:r>
              <a:rPr lang="en-US" altLang="zh-CN" sz="4100">
                <a:latin typeface="Garamond" panose="02020404030301010803" pitchFamily="18" charset="0"/>
              </a:rPr>
              <a:t>      </a:t>
            </a:r>
            <a:r>
              <a:rPr lang="en-US" altLang="zh-CN" sz="4100">
                <a:latin typeface="Garamond" panose="02020404030301010803" pitchFamily="18" charset="0"/>
                <a:sym typeface="Symbol" panose="05050102010706020507" pitchFamily="18" charset="2"/>
              </a:rPr>
              <a:t></a:t>
            </a:r>
            <a:r>
              <a:rPr lang="en-US" altLang="zh-CN" sz="4100">
                <a:latin typeface="Garamond" panose="02020404030301010803" pitchFamily="18" charset="0"/>
              </a:rPr>
              <a:t> log</a:t>
            </a:r>
            <a:r>
              <a:rPr lang="en-US" altLang="zh-CN" sz="4100" baseline="-25000">
                <a:latin typeface="Garamond" panose="02020404030301010803" pitchFamily="18" charset="0"/>
              </a:rPr>
              <a:t>2</a:t>
            </a:r>
            <a:r>
              <a:rPr lang="en-US" altLang="zh-CN" sz="4100">
                <a:latin typeface="Garamond" panose="02020404030301010803" pitchFamily="18" charset="0"/>
              </a:rPr>
              <a:t>(1+</a:t>
            </a:r>
            <a:r>
              <a:rPr lang="en-US" altLang="zh-CN" sz="4100" i="1">
                <a:latin typeface="Garamond" panose="02020404030301010803" pitchFamily="18" charset="0"/>
              </a:rPr>
              <a:t>n </a:t>
            </a:r>
            <a:r>
              <a:rPr lang="en-US" altLang="zh-CN" sz="4100">
                <a:latin typeface="Garamond" panose="02020404030301010803" pitchFamily="18" charset="0"/>
              </a:rPr>
              <a:t>/ </a:t>
            </a:r>
            <a:r>
              <a:rPr lang="en-US" altLang="zh-CN" sz="4100" i="1">
                <a:latin typeface="Garamond" panose="02020404030301010803" pitchFamily="18" charset="0"/>
              </a:rPr>
              <a:t>s</a:t>
            </a:r>
            <a:r>
              <a:rPr lang="en-US" altLang="zh-CN" sz="4100">
                <a:latin typeface="Garamond" panose="02020404030301010803" pitchFamily="18" charset="0"/>
              </a:rPr>
              <a:t> ) + </a:t>
            </a:r>
            <a:r>
              <a:rPr lang="en-US" altLang="zh-CN" sz="4100" i="1">
                <a:latin typeface="Garamond" panose="02020404030301010803" pitchFamily="18" charset="0"/>
              </a:rPr>
              <a:t>s</a:t>
            </a:r>
            <a:r>
              <a:rPr lang="en-US" altLang="zh-CN" sz="4100">
                <a:latin typeface="Garamond" panose="02020404030301010803" pitchFamily="18" charset="0"/>
              </a:rPr>
              <a:t>/2</a:t>
            </a:r>
            <a:endParaRPr lang="en-US" altLang="zh-CN">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36F362A4-A2DF-4AF1-A66D-7789CB0C15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fontAlgn="base">
              <a:lnSpc>
                <a:spcPct val="100000"/>
              </a:lnSpc>
              <a:spcBef>
                <a:spcPct val="0"/>
              </a:spcBef>
              <a:spcAft>
                <a:spcPct val="0"/>
              </a:spcAft>
              <a:buClrTx/>
              <a:buNone/>
            </a:pPr>
            <a:fld id="{AB351A36-047A-42B9-B569-B4FDC664C86F}" type="slidenum">
              <a:rPr lang="zh-CN" altLang="zh-CN" sz="1400" b="0">
                <a:solidFill>
                  <a:srgbClr val="FFFFFF"/>
                </a:solidFill>
                <a:latin typeface="Arial" panose="020B0604020202020204" pitchFamily="34" charset="0"/>
                <a:ea typeface="宋体" panose="02010600030101010101" pitchFamily="2" charset="-122"/>
              </a:rPr>
              <a:pPr fontAlgn="base">
                <a:lnSpc>
                  <a:spcPct val="100000"/>
                </a:lnSpc>
                <a:spcBef>
                  <a:spcPct val="0"/>
                </a:spcBef>
                <a:spcAft>
                  <a:spcPct val="0"/>
                </a:spcAft>
                <a:buClrTx/>
                <a:buNone/>
              </a:pPr>
              <a:t>9</a:t>
            </a:fld>
            <a:endParaRPr lang="zh-CN" altLang="zh-CN" sz="1400" b="0">
              <a:solidFill>
                <a:srgbClr val="FFFFFF"/>
              </a:solidFill>
              <a:latin typeface="Arial" panose="020B0604020202020204" pitchFamily="34" charset="0"/>
              <a:ea typeface="宋体" panose="02010600030101010101" pitchFamily="2" charset="-122"/>
            </a:endParaRPr>
          </a:p>
        </p:txBody>
      </p:sp>
      <p:sp>
        <p:nvSpPr>
          <p:cNvPr id="31747" name="标题 1">
            <a:extLst>
              <a:ext uri="{FF2B5EF4-FFF2-40B4-BE49-F238E27FC236}">
                <a16:creationId xmlns:a16="http://schemas.microsoft.com/office/drawing/2014/main" id="{726AC3E0-D45C-459D-AF9F-B797F9D8902B}"/>
              </a:ext>
            </a:extLst>
          </p:cNvPr>
          <p:cNvSpPr>
            <a:spLocks noGrp="1" noChangeArrowheads="1"/>
          </p:cNvSpPr>
          <p:nvPr>
            <p:ph type="title" idx="4294967295"/>
          </p:nvPr>
        </p:nvSpPr>
        <p:spPr/>
        <p:txBody>
          <a:bodyPr/>
          <a:lstStyle/>
          <a:p>
            <a:r>
              <a:rPr lang="en-US" altLang="zh-CN" b="1">
                <a:latin typeface="宋体" panose="02010600030101010101" pitchFamily="2" charset="-122"/>
                <a:ea typeface="黑体" panose="02010609060101010101" pitchFamily="49" charset="-122"/>
              </a:rPr>
              <a:t> </a:t>
            </a:r>
            <a:r>
              <a:rPr lang="zh-CN" altLang="en-US" b="1">
                <a:latin typeface="宋体" panose="02010600030101010101" pitchFamily="2" charset="-122"/>
                <a:ea typeface="黑体" panose="02010609060101010101" pitchFamily="49" charset="-122"/>
              </a:rPr>
              <a:t>分块检索的优缺点</a:t>
            </a:r>
            <a:endParaRPr lang="zh-CN" altLang="en-US" b="1">
              <a:ea typeface="黑体" panose="02010609060101010101" pitchFamily="49" charset="-122"/>
            </a:endParaRPr>
          </a:p>
        </p:txBody>
      </p:sp>
      <p:sp>
        <p:nvSpPr>
          <p:cNvPr id="31748" name="内容占位符 2">
            <a:extLst>
              <a:ext uri="{FF2B5EF4-FFF2-40B4-BE49-F238E27FC236}">
                <a16:creationId xmlns:a16="http://schemas.microsoft.com/office/drawing/2014/main" id="{8D0C0FA5-7C6F-4DED-B4B1-9B1A01FA140A}"/>
              </a:ext>
            </a:extLst>
          </p:cNvPr>
          <p:cNvSpPr>
            <a:spLocks noGrp="1" noChangeArrowheads="1"/>
          </p:cNvSpPr>
          <p:nvPr>
            <p:ph idx="4294967295"/>
          </p:nvPr>
        </p:nvSpPr>
        <p:spPr/>
        <p:txBody>
          <a:bodyPr/>
          <a:lstStyle/>
          <a:p>
            <a:pPr marL="360363" indent="-360363">
              <a:lnSpc>
                <a:spcPct val="130000"/>
              </a:lnSpc>
            </a:pPr>
            <a:r>
              <a:rPr lang="zh-CN" altLang="en-US">
                <a:latin typeface="宋体" panose="02010600030101010101" pitchFamily="2" charset="-122"/>
              </a:rPr>
              <a:t>优点：</a:t>
            </a:r>
          </a:p>
          <a:p>
            <a:pPr marL="900113" lvl="1" indent="-360363">
              <a:lnSpc>
                <a:spcPct val="130000"/>
              </a:lnSpc>
            </a:pPr>
            <a:r>
              <a:rPr lang="zh-CN" altLang="en-US" sz="2800">
                <a:latin typeface="宋体" panose="02010600030101010101" pitchFamily="2" charset="-122"/>
              </a:rPr>
              <a:t>插入、删除容易</a:t>
            </a:r>
          </a:p>
          <a:p>
            <a:pPr marL="900113" lvl="1" indent="-360363">
              <a:lnSpc>
                <a:spcPct val="130000"/>
              </a:lnSpc>
            </a:pPr>
            <a:r>
              <a:rPr lang="zh-CN" altLang="en-US" sz="2800">
                <a:latin typeface="宋体" panose="02010600030101010101" pitchFamily="2" charset="-122"/>
              </a:rPr>
              <a:t>无大量记录移动</a:t>
            </a:r>
          </a:p>
          <a:p>
            <a:pPr marL="360363" indent="-360363">
              <a:lnSpc>
                <a:spcPct val="130000"/>
              </a:lnSpc>
            </a:pPr>
            <a:r>
              <a:rPr lang="zh-CN" altLang="en-US">
                <a:latin typeface="宋体" panose="02010600030101010101" pitchFamily="2" charset="-122"/>
              </a:rPr>
              <a:t>缺点：</a:t>
            </a:r>
          </a:p>
          <a:p>
            <a:pPr marL="900113" lvl="1" indent="-360363">
              <a:lnSpc>
                <a:spcPct val="130000"/>
              </a:lnSpc>
            </a:pPr>
            <a:r>
              <a:rPr lang="zh-CN" altLang="en-US" sz="2800">
                <a:solidFill>
                  <a:srgbClr val="0033CC"/>
                </a:solidFill>
                <a:latin typeface="宋体" panose="02010600030101010101" pitchFamily="2" charset="-122"/>
              </a:rPr>
              <a:t>增加一个辅助索引表</a:t>
            </a:r>
          </a:p>
          <a:p>
            <a:pPr marL="900113" lvl="1" indent="-360363">
              <a:lnSpc>
                <a:spcPct val="130000"/>
              </a:lnSpc>
            </a:pPr>
            <a:r>
              <a:rPr lang="zh-CN" altLang="en-US" sz="2800">
                <a:solidFill>
                  <a:srgbClr val="0033CC"/>
                </a:solidFill>
                <a:latin typeface="宋体" panose="02010600030101010101" pitchFamily="2" charset="-122"/>
              </a:rPr>
              <a:t>初始线性表分块排序</a:t>
            </a:r>
          </a:p>
          <a:p>
            <a:pPr marL="900113" lvl="1" indent="-360363">
              <a:lnSpc>
                <a:spcPct val="130000"/>
              </a:lnSpc>
            </a:pPr>
            <a:r>
              <a:rPr lang="zh-CN" altLang="en-US" sz="2800">
                <a:solidFill>
                  <a:srgbClr val="0033CC"/>
                </a:solidFill>
                <a:latin typeface="宋体" panose="02010600030101010101" pitchFamily="2" charset="-122"/>
              </a:rPr>
              <a:t>元素大量插入</a:t>
            </a:r>
            <a:r>
              <a:rPr lang="en-US" altLang="zh-CN" sz="2800">
                <a:solidFill>
                  <a:srgbClr val="0033CC"/>
                </a:solidFill>
                <a:latin typeface="宋体" panose="02010600030101010101" pitchFamily="2" charset="-122"/>
              </a:rPr>
              <a:t>/</a:t>
            </a:r>
            <a:r>
              <a:rPr lang="zh-CN" altLang="en-US" sz="2800">
                <a:solidFill>
                  <a:srgbClr val="0033CC"/>
                </a:solidFill>
                <a:latin typeface="宋体" panose="02010600030101010101" pitchFamily="2" charset="-122"/>
              </a:rPr>
              <a:t>删除，或分布不均匀时性能下降</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Georgia"/>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1598</Words>
  <Application>Microsoft Office PowerPoint</Application>
  <PresentationFormat>宽屏</PresentationFormat>
  <Paragraphs>300</Paragraphs>
  <Slides>25</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38" baseType="lpstr">
      <vt:lpstr>等线</vt:lpstr>
      <vt:lpstr>楷体_GB2312</vt:lpstr>
      <vt:lpstr>宋体</vt:lpstr>
      <vt:lpstr>微软雅黑</vt:lpstr>
      <vt:lpstr>Arial</vt:lpstr>
      <vt:lpstr>Garamond</vt:lpstr>
      <vt:lpstr>Georgia</vt:lpstr>
      <vt:lpstr>Times New Roman</vt:lpstr>
      <vt:lpstr>Wingdings</vt:lpstr>
      <vt:lpstr>默认设计模板</vt:lpstr>
      <vt:lpstr>Equation</vt:lpstr>
      <vt:lpstr>Equation.3</vt:lpstr>
      <vt:lpstr>Visio</vt:lpstr>
      <vt:lpstr>顺序检索性能分析</vt:lpstr>
      <vt:lpstr>顺序检索平均检索长度</vt:lpstr>
      <vt:lpstr>顺序检索优缺点</vt:lpstr>
      <vt:lpstr>二分法检索性能分析</vt:lpstr>
      <vt:lpstr>二分法检索性能分析（续）</vt:lpstr>
      <vt:lpstr>性能分析</vt:lpstr>
      <vt:lpstr>分块检索性能分析(续2)</vt:lpstr>
      <vt:lpstr>分块检索性能分析(续3)</vt:lpstr>
      <vt:lpstr> 分块检索的优缺点</vt:lpstr>
      <vt:lpstr>除余法-M不取偶数</vt:lpstr>
      <vt:lpstr>拉链法-查找长度分析</vt:lpstr>
      <vt:lpstr>拉链法的优点</vt:lpstr>
      <vt:lpstr>缺点</vt:lpstr>
      <vt:lpstr>桶式散列的访问</vt:lpstr>
      <vt:lpstr>线性探查-平均查找性能分析</vt:lpstr>
      <vt:lpstr>线性探查-平均查找性能分析</vt:lpstr>
      <vt:lpstr>双散列函数法特征</vt:lpstr>
      <vt:lpstr>10.3.5  散列方法的效率分析</vt:lpstr>
      <vt:lpstr>影响检索的效率的重要因素</vt:lpstr>
      <vt:lpstr>散列表算法分析（表）</vt:lpstr>
      <vt:lpstr>散列表算法分析（图）</vt:lpstr>
      <vt:lpstr>PowerPoint 演示文稿</vt:lpstr>
      <vt:lpstr>结论1</vt:lpstr>
      <vt:lpstr>结论2</vt:lpstr>
      <vt:lpstr>结论3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顺序检索性能分析</dc:title>
  <dc:creator>Zinuo Zhang</dc:creator>
  <cp:lastModifiedBy>Zinuo Zhang</cp:lastModifiedBy>
  <cp:revision>7</cp:revision>
  <dcterms:created xsi:type="dcterms:W3CDTF">2023-12-28T14:04:19Z</dcterms:created>
  <dcterms:modified xsi:type="dcterms:W3CDTF">2023-12-29T13:08:20Z</dcterms:modified>
</cp:coreProperties>
</file>