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8"/>
  </p:notesMasterIdLst>
  <p:sldIdLst>
    <p:sldId id="272" r:id="rId3"/>
    <p:sldId id="273" r:id="rId4"/>
    <p:sldId id="274" r:id="rId5"/>
    <p:sldId id="275" r:id="rId6"/>
    <p:sldId id="276" r:id="rId7"/>
    <p:sldId id="279" r:id="rId8"/>
    <p:sldId id="280" r:id="rId9"/>
    <p:sldId id="285" r:id="rId10"/>
    <p:sldId id="286" r:id="rId11"/>
    <p:sldId id="287" r:id="rId12"/>
    <p:sldId id="288" r:id="rId13"/>
    <p:sldId id="289" r:id="rId14"/>
    <p:sldId id="478" r:id="rId15"/>
    <p:sldId id="493" r:id="rId16"/>
    <p:sldId id="504" r:id="rId17"/>
    <p:sldId id="511" r:id="rId18"/>
    <p:sldId id="515" r:id="rId19"/>
    <p:sldId id="525" r:id="rId20"/>
    <p:sldId id="526" r:id="rId21"/>
    <p:sldId id="527" r:id="rId22"/>
    <p:sldId id="617" r:id="rId23"/>
    <p:sldId id="677" r:id="rId24"/>
    <p:sldId id="618" r:id="rId25"/>
    <p:sldId id="619" r:id="rId26"/>
    <p:sldId id="65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03D3-41EF-4087-BC6E-FE79807EA77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08876-1A12-41DB-BA95-FA2B340D0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9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CCA86F-19C6-46BC-A804-AFA51F66AD9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1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DA917A14-2A36-4110-9C1D-1FA9FC2B01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C41467-9AA3-45D0-98C2-FFA7B82F689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D3B1138-781F-4D55-BDDF-558FA55B3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E878135-C8A4-4ACE-99E9-504A6D15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500">
                <a:latin typeface="Times New Roman" panose="02020603050405020304" pitchFamily="18" charset="0"/>
                <a:ea typeface="楷体_GB2312" charset="-122"/>
              </a:rPr>
              <a:t>有结点分裂的情况下，插入操作最少写盘次数：只在最底层分裂一次，那么就是写</a:t>
            </a:r>
            <a:r>
              <a:rPr lang="en-US" altLang="zh-CN" sz="1500">
                <a:latin typeface="Times New Roman" panose="02020603050405020304" pitchFamily="18" charset="0"/>
                <a:ea typeface="楷体_GB2312" charset="-122"/>
              </a:rPr>
              <a:t>3</a:t>
            </a:r>
            <a:r>
              <a:rPr lang="zh-CN" altLang="en-US" sz="1500">
                <a:latin typeface="Times New Roman" panose="02020603050405020304" pitchFamily="18" charset="0"/>
                <a:ea typeface="楷体_GB2312" charset="-122"/>
              </a:rPr>
              <a:t>次：两个新结点，这两个结点的父结点。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BE8D717D-E1E5-40FC-9DD0-14A82E1620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3A481-67E7-47AC-B5B0-F53E46EBAE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6DEC128C-B997-4FE2-8138-E4247742C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B142F50-A347-463C-B408-815F0D181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D31A57F6-27D6-438F-ACB0-3533AC8591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07E5A-F813-4C7C-9516-E8E99A5E4AE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91C302E7-E5C7-48C4-A42F-295568A0F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C209D289-6754-4F7F-9272-55335EC1C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假设空指针数为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节点为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为所有关键码的个数。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则有表的总数为：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l+n-1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个节点关键码个数分别为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x1+x2+…+xn=N,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由于每个节点的射出的边数比关键码个数多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，则总的边数为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(x1+1)+(x2+1)+…+(xn+1)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，合并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x1+x2+…+xn+n=N+n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联立方程：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l+n-1=n+N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，消掉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l=N+1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，即有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个外部空指针。</a:t>
            </a:r>
            <a:endParaRPr lang="zh-CN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8D369F02-D93F-494A-A51D-2D8D930675F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E174D6-8A23-4DBE-81EE-A48A6530B41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E72BD781-5246-4BD7-A919-7F8D22497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CDFC795F-3751-49EA-B465-4CD9BD431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假设空指针数为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节点为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为所有关键码的个数。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则有表的总数为：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l+n-1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个节点关键码个数分别为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x1+x2+…+xn=N,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由于每个节点的射出的边数比关键码个数多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，则总的边数为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(x1+1)+(x2+1)+…+(xn+1)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，合并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x1+x2+…+xn+n=N+n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联立方程：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l+n-1=n+N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，消掉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l=N+1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，即有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个外部空指针。</a:t>
            </a:r>
            <a:endParaRPr lang="zh-CN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733E03-C895-4CE6-8020-FD3A809EDA0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1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28F0A-C1AD-4E4A-BCD8-FA8D245CB29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9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145AE-8DD7-402F-9EB1-490B960CFE6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6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CF93496-88D9-403F-AE0C-B5AD7E23528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53E7D6-2B6E-418B-8FFC-D3DDF317173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D22AB65-9534-4476-98DB-221DF998E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56C4FDF-7173-4706-9D11-8E58544BC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081F6B9-820C-46FE-90B0-F4EDB14559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73053F-F9AC-42F3-8312-41A140DFE7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0DF4A8C-AE5F-4EBF-938B-05A84E068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F268400-408F-429D-A7F0-80E1C7528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502ED43A-0C60-4DAC-A25C-6FA6C811E5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C4E9C1-2A9E-4933-BF6C-B78832096D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C362F6-8FBE-43A1-B163-AE95D5CBA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3E3DFC6-B595-4021-B97F-C2EBAEF40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F9B50CD-E93E-4AB6-BE80-88A944A321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B174C6-D212-4156-9F3A-9C88280D846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68D48D8-3F62-4078-8699-35F07E718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2F522B2-3C93-4327-B8AE-8B5F48C61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C89E810-3511-472C-985B-30CD2F85A1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55B9D0-9498-4562-A0D7-1DA0BAB5FF6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94ADE99-97A8-4CEE-A963-307EF401F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CCED706-8D53-43CD-AC36-D1F8630C2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D1596-51E0-42C3-B5AA-080CD65E570C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9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E0E3A-1023-479B-870D-6645E3EAF6DC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03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4174C-4B79-4E5B-B576-09C47588427A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49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9184" y="908050"/>
            <a:ext cx="5755216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2" y="908050"/>
            <a:ext cx="5755217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A4AB8-6D01-4CF9-8770-91B390826B04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01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2543AC-BD56-40A0-AB2D-8F45CCB00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513C-78D0-41B0-B123-DC41EB5444AA}" type="datetime1">
              <a:rPr lang="zh-CN" altLang="en-US"/>
              <a:pPr>
                <a:defRPr/>
              </a:pPr>
              <a:t>2023/12/30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BB0A12-57FD-4ADB-85C3-BAACBE2BE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D96877-7085-4834-B466-F2B6044A8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74A818-FC9B-4ED5-8263-0E9C7C768BC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02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2"/>
            <a:ext cx="10566400" cy="639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1" y="1066800"/>
            <a:ext cx="115824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2ABCAD-A132-41A1-A563-A5B922494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7DAA9-43AA-490A-9EF9-CBB5AB93D3F7}" type="datetime1">
              <a:rPr lang="zh-CN" altLang="en-US"/>
              <a:pPr>
                <a:defRPr/>
              </a:pPr>
              <a:t>2023/12/30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3CC05D-466A-4AD5-A0CE-C6B6F4BC64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A7961C-7CCA-4C06-9426-028E81F33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17C56D-EA76-4958-A5AA-B149621D78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004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2"/>
            <a:ext cx="10566400" cy="639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1" y="1066800"/>
            <a:ext cx="11582400" cy="5334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509757-762C-4C75-883A-DA9B2E1CC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E3B1-42F9-4580-AA0E-0306839373A9}" type="datetime1">
              <a:rPr lang="zh-CN" altLang="en-US"/>
              <a:pPr>
                <a:defRPr/>
              </a:pPr>
              <a:t>2023/12/30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2F04E9-7CE2-4796-983C-D840FDB4A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BC266-BED1-4D05-9D8C-E2851574BA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D76DDC-9A9E-42BC-9552-9F4523D005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13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2D15B-F992-401A-8242-2D64191D16B1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63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EBA0D-F023-49AA-B7C4-64AFF041C969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83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908050"/>
            <a:ext cx="5755216" cy="55451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2" y="908050"/>
            <a:ext cx="5755217" cy="55451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3E7FC-603B-41B4-BC93-C04B6257D36B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2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9BAF6-8806-4062-AF3A-59B0ACCB33F7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3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5E821-A70B-4A39-B6C9-47977FB3CB93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1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EC886-323D-4168-9B89-52335F8F1B8E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95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A355A-318A-4671-9F6C-7900682283C8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9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B18CB-F14E-4F01-B558-F4E73A707E70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62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6" y="908050"/>
            <a:ext cx="11713633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"/>
            <a:ext cx="12192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97650"/>
            <a:ext cx="12192000" cy="26035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65619" y="6564313"/>
            <a:ext cx="17081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>
                <a:solidFill>
                  <a:srgbClr val="FFFFFF"/>
                </a:solidFill>
              </a:rPr>
              <a:t>北京大学信息科学技术学院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5960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05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0BD993-9467-4DA6-AB06-C11F473C5998}" type="slidenum">
              <a:rPr lang="ar-SA" altLang="zh-CN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Text Box 1024"/>
          <p:cNvSpPr txBox="1">
            <a:spLocks noChangeArrowheads="1"/>
          </p:cNvSpPr>
          <p:nvPr userDrawn="1"/>
        </p:nvSpPr>
        <p:spPr bwMode="auto">
          <a:xfrm>
            <a:off x="5274736" y="6567488"/>
            <a:ext cx="103489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>
                <a:solidFill>
                  <a:srgbClr val="FFFFFF"/>
                </a:solidFill>
              </a:rPr>
              <a:t>数据结构与算法</a:t>
            </a:r>
          </a:p>
        </p:txBody>
      </p:sp>
      <p:graphicFrame>
        <p:nvGraphicFramePr>
          <p:cNvPr id="2" name="Object 2048"/>
          <p:cNvGraphicFramePr>
            <a:graphicFrameLocks/>
          </p:cNvGraphicFramePr>
          <p:nvPr userDrawn="1"/>
        </p:nvGraphicFramePr>
        <p:xfrm>
          <a:off x="431800" y="746125"/>
          <a:ext cx="11379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6857143" imgH="48963" progId="MS_ClipArt_Gallery.2">
                  <p:embed/>
                </p:oleObj>
              </mc:Choice>
              <mc:Fallback>
                <p:oleObj name="Clip" r:id="rId14" imgW="6857143" imgH="48963" progId="MS_ClipArt_Gallery.2">
                  <p:embed/>
                  <p:pic>
                    <p:nvPicPr>
                      <p:cNvPr id="2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746125"/>
                        <a:ext cx="113792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81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1500" b="1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sz="1500" b="1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5111CF3-71C3-4DFB-9B1A-2964E6009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629400"/>
            <a:ext cx="121920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E362646-BE09-497F-834B-194EED4C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2000" cy="838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2ACCAF37-535D-406F-AE27-EE22E5204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76202"/>
            <a:ext cx="1056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BCBB3144-CB2B-4D65-A775-2A9A42D75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066800"/>
            <a:ext cx="1158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A7A5F63-38A8-46A1-A329-1AD982F154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324602"/>
            <a:ext cx="284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3C8C9145-6407-4764-B1B6-8CC204A69334}" type="datetime1">
              <a:rPr lang="zh-CN" altLang="en-US"/>
              <a:pPr>
                <a:defRPr/>
              </a:pPr>
              <a:t>2023/12/30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BBAC9F-523C-4C36-81E7-D0242FFFE2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24600"/>
            <a:ext cx="3860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sss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6703DE-9753-4276-B6DD-6C3C0E1607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586538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23E833A-9F4E-45C8-8C76-C2F0173D9F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3" name="Rectangle 11">
            <a:extLst>
              <a:ext uri="{FF2B5EF4-FFF2-40B4-BE49-F238E27FC236}">
                <a16:creationId xmlns:a16="http://schemas.microsoft.com/office/drawing/2014/main" id="{AF4C5BC2-1092-4013-958A-51B0E5B9C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400" b="0">
              <a:solidFill>
                <a:schemeClr val="bg1"/>
              </a:solidFill>
              <a:latin typeface="Georgia" pitchFamily="18" charset="0"/>
              <a:ea typeface="华文中宋" pitchFamily="2" charset="-122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A6658C1C-5C6C-4324-9ED6-D821413387D3}"/>
              </a:ext>
            </a:extLst>
          </p:cNvPr>
          <p:cNvSpPr>
            <a:spLocks/>
          </p:cNvSpPr>
          <p:nvPr/>
        </p:nvSpPr>
        <p:spPr bwMode="ltGray">
          <a:xfrm>
            <a:off x="46567" y="762000"/>
            <a:ext cx="10703984" cy="19050"/>
          </a:xfrm>
          <a:custGeom>
            <a:avLst/>
            <a:gdLst/>
            <a:ahLst/>
            <a:cxnLst>
              <a:cxn ang="0">
                <a:pos x="4724" y="0"/>
              </a:cxn>
              <a:cxn ang="0">
                <a:pos x="0" y="0"/>
              </a:cxn>
              <a:cxn ang="0">
                <a:pos x="0" y="12"/>
              </a:cxn>
              <a:cxn ang="0">
                <a:pos x="4724" y="12"/>
              </a:cxn>
              <a:cxn ang="0">
                <a:pos x="4724" y="0"/>
              </a:cxn>
              <a:cxn ang="0">
                <a:pos x="4724" y="0"/>
              </a:cxn>
            </a:cxnLst>
            <a:rect l="0" t="0" r="r" b="b"/>
            <a:pathLst>
              <a:path w="4724" h="12">
                <a:moveTo>
                  <a:pt x="4724" y="0"/>
                </a:moveTo>
                <a:lnTo>
                  <a:pt x="0" y="0"/>
                </a:lnTo>
                <a:lnTo>
                  <a:pt x="0" y="12"/>
                </a:lnTo>
                <a:lnTo>
                  <a:pt x="4724" y="12"/>
                </a:lnTo>
                <a:lnTo>
                  <a:pt x="4724" y="0"/>
                </a:lnTo>
                <a:lnTo>
                  <a:pt x="4724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140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Georgia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Georgia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Georgia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Georgia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30000"/>
        </a:spcBef>
        <a:spcAft>
          <a:spcPct val="0"/>
        </a:spcAft>
        <a:buSzPct val="90000"/>
        <a:buBlip>
          <a:blip r:embed="rId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9.wmf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1CB5B-45C7-4428-B01A-08EB24A5E06A}" type="slidenum">
              <a:rPr kumimoji="0" lang="ar-SA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若一个磁盘页块大小为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=1K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）字节，存储每个记录需占用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字节，其中关键码占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个字节。所有记录均已按关键码有序存储在磁盘文件中，每个页块的第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个记录用于存放线性索引。另外在内存中开辟了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256K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字节的空间用于存放线性索引。试问：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	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若将线性索引常驻内存，文件中最多可以存放多少个记录？（每个索引项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个字节，其中关键码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字节，地址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字节）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	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若使用二级索引，第二级索引占用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字节（有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个索引项），这时文件中最多可以存放多少个记录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0" indent="0" eaLnBrk="1" hangingPunct="1">
              <a:buNone/>
            </a:pP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5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44000" y="6586538"/>
            <a:ext cx="1371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AA368-0945-41E4-A575-F9346C85D4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99074" name="Rectangle 30"/>
          <p:cNvSpPr>
            <a:spLocks noChangeArrowheads="1"/>
          </p:cNvSpPr>
          <p:nvPr/>
        </p:nvSpPr>
        <p:spPr bwMode="auto">
          <a:xfrm>
            <a:off x="6527800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000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791685" name="AutoShape 133"/>
          <p:cNvSpPr>
            <a:spLocks noChangeArrowheads="1"/>
          </p:cNvSpPr>
          <p:nvPr/>
        </p:nvSpPr>
        <p:spPr bwMode="auto">
          <a:xfrm>
            <a:off x="1774825" y="1844675"/>
            <a:ext cx="1727200" cy="865188"/>
          </a:xfrm>
          <a:prstGeom prst="wedgeRectCallout">
            <a:avLst>
              <a:gd name="adj1" fmla="val 145403"/>
              <a:gd name="adj2" fmla="val 146880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Garamond" panose="02020404030301010803" pitchFamily="18" charset="0"/>
                <a:ea typeface="楷体_GB2312" charset="-122"/>
                <a:cs typeface="Arial"/>
              </a:rPr>
              <a:t>第二层结点分裂</a:t>
            </a:r>
          </a:p>
        </p:txBody>
      </p:sp>
      <p:sp>
        <p:nvSpPr>
          <p:cNvPr id="100357" name="Rectangle 30"/>
          <p:cNvSpPr>
            <a:spLocks noChangeArrowheads="1"/>
          </p:cNvSpPr>
          <p:nvPr/>
        </p:nvSpPr>
        <p:spPr bwMode="auto">
          <a:xfrm>
            <a:off x="3648075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20</a:t>
            </a:r>
          </a:p>
        </p:txBody>
      </p:sp>
      <p:sp>
        <p:nvSpPr>
          <p:cNvPr id="100358" name="Rectangle 30"/>
          <p:cNvSpPr>
            <a:spLocks noChangeArrowheads="1"/>
          </p:cNvSpPr>
          <p:nvPr/>
        </p:nvSpPr>
        <p:spPr bwMode="auto">
          <a:xfrm>
            <a:off x="487203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22</a:t>
            </a:r>
          </a:p>
        </p:txBody>
      </p:sp>
      <p:sp>
        <p:nvSpPr>
          <p:cNvPr id="899079" name="Rectangle 30"/>
          <p:cNvSpPr>
            <a:spLocks noChangeArrowheads="1"/>
          </p:cNvSpPr>
          <p:nvPr/>
        </p:nvSpPr>
        <p:spPr bwMode="auto">
          <a:xfrm>
            <a:off x="5519738" y="2708276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18 33 </a:t>
            </a:r>
          </a:p>
        </p:txBody>
      </p:sp>
      <p:sp>
        <p:nvSpPr>
          <p:cNvPr id="100360" name="Rectangle 30"/>
          <p:cNvSpPr>
            <a:spLocks noChangeArrowheads="1"/>
          </p:cNvSpPr>
          <p:nvPr/>
        </p:nvSpPr>
        <p:spPr bwMode="auto">
          <a:xfrm>
            <a:off x="28559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12 </a:t>
            </a:r>
          </a:p>
        </p:txBody>
      </p:sp>
      <p:sp>
        <p:nvSpPr>
          <p:cNvPr id="100361" name="Rectangle 30"/>
          <p:cNvSpPr>
            <a:spLocks noChangeArrowheads="1"/>
          </p:cNvSpPr>
          <p:nvPr/>
        </p:nvSpPr>
        <p:spPr bwMode="auto">
          <a:xfrm>
            <a:off x="861536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48 </a:t>
            </a:r>
          </a:p>
        </p:txBody>
      </p:sp>
      <p:sp>
        <p:nvSpPr>
          <p:cNvPr id="100362" name="Rectangle 30"/>
          <p:cNvSpPr>
            <a:spLocks noChangeArrowheads="1"/>
          </p:cNvSpPr>
          <p:nvPr/>
        </p:nvSpPr>
        <p:spPr bwMode="auto">
          <a:xfrm>
            <a:off x="170338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10 </a:t>
            </a:r>
          </a:p>
        </p:txBody>
      </p:sp>
      <p:sp>
        <p:nvSpPr>
          <p:cNvPr id="100363" name="Rectangle 30"/>
          <p:cNvSpPr>
            <a:spLocks noChangeArrowheads="1"/>
          </p:cNvSpPr>
          <p:nvPr/>
        </p:nvSpPr>
        <p:spPr bwMode="auto">
          <a:xfrm>
            <a:off x="2711450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15 </a:t>
            </a:r>
          </a:p>
        </p:txBody>
      </p:sp>
      <p:sp>
        <p:nvSpPr>
          <p:cNvPr id="100364" name="Rectangle 30"/>
          <p:cNvSpPr>
            <a:spLocks noChangeArrowheads="1"/>
          </p:cNvSpPr>
          <p:nvPr/>
        </p:nvSpPr>
        <p:spPr bwMode="auto">
          <a:xfrm>
            <a:off x="6024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24 </a:t>
            </a:r>
          </a:p>
        </p:txBody>
      </p:sp>
      <p:sp>
        <p:nvSpPr>
          <p:cNvPr id="100365" name="Rectangle 30"/>
          <p:cNvSpPr>
            <a:spLocks noChangeArrowheads="1"/>
          </p:cNvSpPr>
          <p:nvPr/>
        </p:nvSpPr>
        <p:spPr bwMode="auto">
          <a:xfrm>
            <a:off x="71040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31 </a:t>
            </a:r>
          </a:p>
        </p:txBody>
      </p:sp>
      <p:sp>
        <p:nvSpPr>
          <p:cNvPr id="100366" name="Rectangle 30"/>
          <p:cNvSpPr>
            <a:spLocks noChangeArrowheads="1"/>
          </p:cNvSpPr>
          <p:nvPr/>
        </p:nvSpPr>
        <p:spPr bwMode="auto">
          <a:xfrm>
            <a:off x="8183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45 47 </a:t>
            </a:r>
          </a:p>
        </p:txBody>
      </p:sp>
      <p:sp>
        <p:nvSpPr>
          <p:cNvPr id="100367" name="Rectangle 30"/>
          <p:cNvSpPr>
            <a:spLocks noChangeArrowheads="1"/>
          </p:cNvSpPr>
          <p:nvPr/>
        </p:nvSpPr>
        <p:spPr bwMode="auto">
          <a:xfrm>
            <a:off x="9480550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50 52</a:t>
            </a: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 flipH="1">
            <a:off x="3287713" y="2924176"/>
            <a:ext cx="23034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089" name="Line 17"/>
          <p:cNvSpPr>
            <a:spLocks noChangeShapeType="1"/>
          </p:cNvSpPr>
          <p:nvPr/>
        </p:nvSpPr>
        <p:spPr bwMode="auto">
          <a:xfrm>
            <a:off x="5951538" y="29241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6238875" y="2924176"/>
            <a:ext cx="2808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H="1">
            <a:off x="2135188" y="40052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 flipH="1">
            <a:off x="3143251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093" name="Line 21"/>
          <p:cNvSpPr>
            <a:spLocks noChangeShapeType="1"/>
          </p:cNvSpPr>
          <p:nvPr/>
        </p:nvSpPr>
        <p:spPr bwMode="auto">
          <a:xfrm>
            <a:off x="5951538" y="4005264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094" name="Line 22"/>
          <p:cNvSpPr>
            <a:spLocks noChangeShapeType="1"/>
          </p:cNvSpPr>
          <p:nvPr/>
        </p:nvSpPr>
        <p:spPr bwMode="auto">
          <a:xfrm>
            <a:off x="6240463" y="4005264"/>
            <a:ext cx="12239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 flipH="1">
            <a:off x="8543926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>
            <a:off x="9047164" y="4005263"/>
            <a:ext cx="8651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097" name="Rectangle 30"/>
          <p:cNvSpPr>
            <a:spLocks noChangeArrowheads="1"/>
          </p:cNvSpPr>
          <p:nvPr/>
        </p:nvSpPr>
        <p:spPr bwMode="auto">
          <a:xfrm>
            <a:off x="5302250" y="3716338"/>
            <a:ext cx="122555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23 30 </a:t>
            </a:r>
          </a:p>
        </p:txBody>
      </p:sp>
      <p:sp>
        <p:nvSpPr>
          <p:cNvPr id="899098" name="Line 26"/>
          <p:cNvSpPr>
            <a:spLocks noChangeShapeType="1"/>
          </p:cNvSpPr>
          <p:nvPr/>
        </p:nvSpPr>
        <p:spPr bwMode="auto">
          <a:xfrm flipH="1">
            <a:off x="4079876" y="4005264"/>
            <a:ext cx="13684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099" name="Line 27"/>
          <p:cNvSpPr>
            <a:spLocks noChangeShapeType="1"/>
          </p:cNvSpPr>
          <p:nvPr/>
        </p:nvSpPr>
        <p:spPr bwMode="auto">
          <a:xfrm flipH="1">
            <a:off x="5375276" y="4005264"/>
            <a:ext cx="2889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100" name="Text Box 28"/>
          <p:cNvSpPr txBox="1">
            <a:spLocks noChangeArrowheads="1"/>
          </p:cNvSpPr>
          <p:nvPr/>
        </p:nvSpPr>
        <p:spPr bwMode="auto">
          <a:xfrm>
            <a:off x="6022976" y="3716339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30</a:t>
            </a:r>
          </a:p>
        </p:txBody>
      </p:sp>
      <p:sp>
        <p:nvSpPr>
          <p:cNvPr id="899101" name="Rectangle 30"/>
          <p:cNvSpPr>
            <a:spLocks noChangeArrowheads="1"/>
          </p:cNvSpPr>
          <p:nvPr/>
        </p:nvSpPr>
        <p:spPr bwMode="auto">
          <a:xfrm>
            <a:off x="39354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</a:p>
        </p:txBody>
      </p:sp>
      <p:sp>
        <p:nvSpPr>
          <p:cNvPr id="899102" name="Text Box 30"/>
          <p:cNvSpPr txBox="1">
            <a:spLocks noChangeArrowheads="1"/>
          </p:cNvSpPr>
          <p:nvPr/>
        </p:nvSpPr>
        <p:spPr bwMode="auto">
          <a:xfrm>
            <a:off x="5303839" y="3716339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21</a:t>
            </a:r>
          </a:p>
        </p:txBody>
      </p:sp>
      <p:sp>
        <p:nvSpPr>
          <p:cNvPr id="899103" name="Rectangle 30"/>
          <p:cNvSpPr>
            <a:spLocks noChangeArrowheads="1"/>
          </p:cNvSpPr>
          <p:nvPr/>
        </p:nvSpPr>
        <p:spPr bwMode="auto">
          <a:xfrm>
            <a:off x="5303839" y="2708276"/>
            <a:ext cx="1368425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18        33 </a:t>
            </a:r>
          </a:p>
        </p:txBody>
      </p:sp>
      <p:sp>
        <p:nvSpPr>
          <p:cNvPr id="899104" name="Text Box 32"/>
          <p:cNvSpPr txBox="1">
            <a:spLocks noChangeArrowheads="1"/>
          </p:cNvSpPr>
          <p:nvPr/>
        </p:nvSpPr>
        <p:spPr bwMode="auto">
          <a:xfrm>
            <a:off x="5664201" y="3716339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23</a:t>
            </a:r>
          </a:p>
        </p:txBody>
      </p:sp>
      <p:sp>
        <p:nvSpPr>
          <p:cNvPr id="899105" name="Line 33"/>
          <p:cNvSpPr>
            <a:spLocks noChangeShapeType="1"/>
          </p:cNvSpPr>
          <p:nvPr/>
        </p:nvSpPr>
        <p:spPr bwMode="auto">
          <a:xfrm flipH="1">
            <a:off x="4511675" y="3068638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106" name="Line 34"/>
          <p:cNvSpPr>
            <a:spLocks noChangeShapeType="1"/>
          </p:cNvSpPr>
          <p:nvPr/>
        </p:nvSpPr>
        <p:spPr bwMode="auto">
          <a:xfrm>
            <a:off x="6096001" y="3068638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107" name="Line 35"/>
          <p:cNvSpPr>
            <a:spLocks noChangeShapeType="1"/>
          </p:cNvSpPr>
          <p:nvPr/>
        </p:nvSpPr>
        <p:spPr bwMode="auto">
          <a:xfrm flipH="1">
            <a:off x="4008438" y="4005264"/>
            <a:ext cx="2159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108" name="Line 36"/>
          <p:cNvSpPr>
            <a:spLocks noChangeShapeType="1"/>
          </p:cNvSpPr>
          <p:nvPr/>
        </p:nvSpPr>
        <p:spPr bwMode="auto">
          <a:xfrm>
            <a:off x="4511676" y="4005264"/>
            <a:ext cx="7207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109" name="Line 37"/>
          <p:cNvSpPr>
            <a:spLocks noChangeShapeType="1"/>
          </p:cNvSpPr>
          <p:nvPr/>
        </p:nvSpPr>
        <p:spPr bwMode="auto">
          <a:xfrm flipH="1">
            <a:off x="6383339" y="4005264"/>
            <a:ext cx="2889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9110" name="Line 38"/>
          <p:cNvSpPr>
            <a:spLocks noChangeShapeType="1"/>
          </p:cNvSpPr>
          <p:nvPr/>
        </p:nvSpPr>
        <p:spPr bwMode="auto">
          <a:xfrm>
            <a:off x="6959601" y="4005264"/>
            <a:ext cx="5762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39186" y="908050"/>
            <a:ext cx="11713633" cy="73025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此时父节点也溢出，继续分裂，中间的关键码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23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连同新指针插入父节点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—— 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写盘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次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9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99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899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899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899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899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89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9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9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9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09167 0.002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9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5121 0.0027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277 L 0.00377 -0.1472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9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9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9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9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9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9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89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4" grpId="0" animBg="1"/>
      <p:bldP spid="791685" grpId="0" animBg="1"/>
      <p:bldP spid="899079" grpId="0" animBg="1"/>
      <p:bldP spid="899089" grpId="0" animBg="1"/>
      <p:bldP spid="899093" grpId="0" animBg="1"/>
      <p:bldP spid="899094" grpId="0" animBg="1"/>
      <p:bldP spid="899097" grpId="0" animBg="1"/>
      <p:bldP spid="899098" grpId="0" animBg="1"/>
      <p:bldP spid="899099" grpId="0" animBg="1"/>
      <p:bldP spid="899100" grpId="0"/>
      <p:bldP spid="899100" grpId="1"/>
      <p:bldP spid="899101" grpId="0" animBg="1"/>
      <p:bldP spid="899102" grpId="0"/>
      <p:bldP spid="899102" grpId="1"/>
      <p:bldP spid="899103" grpId="0" animBg="1"/>
      <p:bldP spid="899104" grpId="0"/>
      <p:bldP spid="899104" grpId="1"/>
      <p:bldP spid="899105" grpId="0" animBg="1"/>
      <p:bldP spid="899106" grpId="0" animBg="1"/>
      <p:bldP spid="899107" grpId="0" animBg="1"/>
      <p:bldP spid="899108" grpId="0" animBg="1"/>
      <p:bldP spid="899109" grpId="0" animBg="1"/>
      <p:bldP spid="899110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44000" y="6586538"/>
            <a:ext cx="1371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A61E0-5B87-4E85-A1A9-6DC8EC0970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01122" name="Rectangle 30"/>
          <p:cNvSpPr>
            <a:spLocks noChangeArrowheads="1"/>
          </p:cNvSpPr>
          <p:nvPr/>
        </p:nvSpPr>
        <p:spPr bwMode="auto">
          <a:xfrm>
            <a:off x="5808663" y="1700213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</a:p>
        </p:txBody>
      </p:sp>
      <p:sp>
        <p:nvSpPr>
          <p:cNvPr id="901123" name="Rectangle 30"/>
          <p:cNvSpPr>
            <a:spLocks noChangeArrowheads="1"/>
          </p:cNvSpPr>
          <p:nvPr/>
        </p:nvSpPr>
        <p:spPr bwMode="auto">
          <a:xfrm>
            <a:off x="6672263" y="25654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</a:p>
        </p:txBody>
      </p:sp>
      <p:sp>
        <p:nvSpPr>
          <p:cNvPr id="901124" name="Rectangle 30"/>
          <p:cNvSpPr>
            <a:spLocks noChangeArrowheads="1"/>
          </p:cNvSpPr>
          <p:nvPr/>
        </p:nvSpPr>
        <p:spPr bwMode="auto">
          <a:xfrm>
            <a:off x="4656138" y="25654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</a:p>
        </p:txBody>
      </p:sp>
      <p:sp>
        <p:nvSpPr>
          <p:cNvPr id="901125" name="Rectangle 30"/>
          <p:cNvSpPr>
            <a:spLocks noChangeArrowheads="1"/>
          </p:cNvSpPr>
          <p:nvPr/>
        </p:nvSpPr>
        <p:spPr bwMode="auto">
          <a:xfrm>
            <a:off x="5448300" y="2565401"/>
            <a:ext cx="122555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240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000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944181" name="AutoShape 53"/>
          <p:cNvSpPr>
            <a:spLocks noChangeArrowheads="1"/>
          </p:cNvSpPr>
          <p:nvPr/>
        </p:nvSpPr>
        <p:spPr bwMode="auto">
          <a:xfrm>
            <a:off x="1905000" y="2209801"/>
            <a:ext cx="1828800" cy="441325"/>
          </a:xfrm>
          <a:prstGeom prst="wedgeRectCallout">
            <a:avLst>
              <a:gd name="adj1" fmla="val 107120"/>
              <a:gd name="adj2" fmla="val 94245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Garamond" panose="02020404030301010803" pitchFamily="18" charset="0"/>
                <a:ea typeface="楷体_GB2312" charset="-122"/>
                <a:cs typeface="Arial"/>
              </a:rPr>
              <a:t>根结点分裂</a:t>
            </a:r>
          </a:p>
        </p:txBody>
      </p:sp>
      <p:sp>
        <p:nvSpPr>
          <p:cNvPr id="102408" name="Rectangle 30"/>
          <p:cNvSpPr>
            <a:spLocks noChangeArrowheads="1"/>
          </p:cNvSpPr>
          <p:nvPr/>
        </p:nvSpPr>
        <p:spPr bwMode="auto">
          <a:xfrm>
            <a:off x="624046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30</a:t>
            </a:r>
          </a:p>
        </p:txBody>
      </p:sp>
      <p:sp>
        <p:nvSpPr>
          <p:cNvPr id="102409" name="Rectangle 30"/>
          <p:cNvSpPr>
            <a:spLocks noChangeArrowheads="1"/>
          </p:cNvSpPr>
          <p:nvPr/>
        </p:nvSpPr>
        <p:spPr bwMode="auto">
          <a:xfrm>
            <a:off x="3863975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20</a:t>
            </a:r>
          </a:p>
        </p:txBody>
      </p:sp>
      <p:sp>
        <p:nvSpPr>
          <p:cNvPr id="102410" name="Rectangle 30"/>
          <p:cNvSpPr>
            <a:spLocks noChangeArrowheads="1"/>
          </p:cNvSpPr>
          <p:nvPr/>
        </p:nvSpPr>
        <p:spPr bwMode="auto">
          <a:xfrm>
            <a:off x="487203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22</a:t>
            </a:r>
          </a:p>
        </p:txBody>
      </p:sp>
      <p:sp>
        <p:nvSpPr>
          <p:cNvPr id="102411" name="Rectangle 30"/>
          <p:cNvSpPr>
            <a:spLocks noChangeArrowheads="1"/>
          </p:cNvSpPr>
          <p:nvPr/>
        </p:nvSpPr>
        <p:spPr bwMode="auto">
          <a:xfrm>
            <a:off x="28559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12 </a:t>
            </a:r>
          </a:p>
        </p:txBody>
      </p:sp>
      <p:sp>
        <p:nvSpPr>
          <p:cNvPr id="102412" name="Rectangle 30"/>
          <p:cNvSpPr>
            <a:spLocks noChangeArrowheads="1"/>
          </p:cNvSpPr>
          <p:nvPr/>
        </p:nvSpPr>
        <p:spPr bwMode="auto">
          <a:xfrm>
            <a:off x="8472488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48 </a:t>
            </a:r>
          </a:p>
        </p:txBody>
      </p:sp>
      <p:sp>
        <p:nvSpPr>
          <p:cNvPr id="102413" name="Rectangle 30"/>
          <p:cNvSpPr>
            <a:spLocks noChangeArrowheads="1"/>
          </p:cNvSpPr>
          <p:nvPr/>
        </p:nvSpPr>
        <p:spPr bwMode="auto">
          <a:xfrm>
            <a:off x="170338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10 </a:t>
            </a:r>
          </a:p>
        </p:txBody>
      </p:sp>
      <p:sp>
        <p:nvSpPr>
          <p:cNvPr id="102414" name="Rectangle 30"/>
          <p:cNvSpPr>
            <a:spLocks noChangeArrowheads="1"/>
          </p:cNvSpPr>
          <p:nvPr/>
        </p:nvSpPr>
        <p:spPr bwMode="auto">
          <a:xfrm>
            <a:off x="285591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15 </a:t>
            </a:r>
          </a:p>
        </p:txBody>
      </p:sp>
      <p:sp>
        <p:nvSpPr>
          <p:cNvPr id="102415" name="Rectangle 30"/>
          <p:cNvSpPr>
            <a:spLocks noChangeArrowheads="1"/>
          </p:cNvSpPr>
          <p:nvPr/>
        </p:nvSpPr>
        <p:spPr bwMode="auto">
          <a:xfrm>
            <a:off x="5880100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24 </a:t>
            </a:r>
          </a:p>
        </p:txBody>
      </p:sp>
      <p:sp>
        <p:nvSpPr>
          <p:cNvPr id="102416" name="Rectangle 30"/>
          <p:cNvSpPr>
            <a:spLocks noChangeArrowheads="1"/>
          </p:cNvSpPr>
          <p:nvPr/>
        </p:nvSpPr>
        <p:spPr bwMode="auto">
          <a:xfrm>
            <a:off x="68881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31 </a:t>
            </a:r>
          </a:p>
        </p:txBody>
      </p:sp>
      <p:sp>
        <p:nvSpPr>
          <p:cNvPr id="102417" name="Rectangle 30"/>
          <p:cNvSpPr>
            <a:spLocks noChangeArrowheads="1"/>
          </p:cNvSpPr>
          <p:nvPr/>
        </p:nvSpPr>
        <p:spPr bwMode="auto">
          <a:xfrm>
            <a:off x="8183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45 47 </a:t>
            </a:r>
          </a:p>
        </p:txBody>
      </p:sp>
      <p:sp>
        <p:nvSpPr>
          <p:cNvPr id="102418" name="Rectangle 30"/>
          <p:cNvSpPr>
            <a:spLocks noChangeArrowheads="1"/>
          </p:cNvSpPr>
          <p:nvPr/>
        </p:nvSpPr>
        <p:spPr bwMode="auto">
          <a:xfrm>
            <a:off x="9480550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50 52</a:t>
            </a:r>
          </a:p>
        </p:txBody>
      </p:sp>
      <p:sp>
        <p:nvSpPr>
          <p:cNvPr id="901139" name="Line 19"/>
          <p:cNvSpPr>
            <a:spLocks noChangeShapeType="1"/>
          </p:cNvSpPr>
          <p:nvPr/>
        </p:nvSpPr>
        <p:spPr bwMode="auto">
          <a:xfrm flipH="1">
            <a:off x="3287714" y="2852738"/>
            <a:ext cx="22320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01140" name="Line 20"/>
          <p:cNvSpPr>
            <a:spLocks noChangeShapeType="1"/>
          </p:cNvSpPr>
          <p:nvPr/>
        </p:nvSpPr>
        <p:spPr bwMode="auto">
          <a:xfrm>
            <a:off x="6527801" y="2852738"/>
            <a:ext cx="25193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H="1">
            <a:off x="2135188" y="40052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3216275" y="4005264"/>
            <a:ext cx="714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 flipH="1">
            <a:off x="8543926" y="4005264"/>
            <a:ext cx="730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8904288" y="4005263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2425" name="Rectangle 30"/>
          <p:cNvSpPr>
            <a:spLocks noChangeArrowheads="1"/>
          </p:cNvSpPr>
          <p:nvPr/>
        </p:nvSpPr>
        <p:spPr bwMode="auto">
          <a:xfrm>
            <a:off x="4583113" y="36449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21</a:t>
            </a:r>
          </a:p>
        </p:txBody>
      </p:sp>
      <p:sp>
        <p:nvSpPr>
          <p:cNvPr id="901146" name="Line 26"/>
          <p:cNvSpPr>
            <a:spLocks noChangeShapeType="1"/>
          </p:cNvSpPr>
          <p:nvPr/>
        </p:nvSpPr>
        <p:spPr bwMode="auto">
          <a:xfrm flipH="1">
            <a:off x="4943475" y="2852738"/>
            <a:ext cx="8651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01147" name="Line 27"/>
          <p:cNvSpPr>
            <a:spLocks noChangeShapeType="1"/>
          </p:cNvSpPr>
          <p:nvPr/>
        </p:nvSpPr>
        <p:spPr bwMode="auto">
          <a:xfrm>
            <a:off x="6167439" y="2852738"/>
            <a:ext cx="4333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 flipH="1">
            <a:off x="4224338" y="3860800"/>
            <a:ext cx="43180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>
            <a:off x="4943476" y="3860800"/>
            <a:ext cx="288925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 flipH="1">
            <a:off x="6240463" y="4005264"/>
            <a:ext cx="1444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>
            <a:off x="6743701" y="4005264"/>
            <a:ext cx="5762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5735639" y="2565401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23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</a:p>
        </p:txBody>
      </p:sp>
      <p:sp>
        <p:nvSpPr>
          <p:cNvPr id="901153" name="Text Box 33"/>
          <p:cNvSpPr txBox="1">
            <a:spLocks noChangeArrowheads="1"/>
          </p:cNvSpPr>
          <p:nvPr/>
        </p:nvSpPr>
        <p:spPr bwMode="auto">
          <a:xfrm>
            <a:off x="5375276" y="2557464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18</a:t>
            </a:r>
          </a:p>
        </p:txBody>
      </p:sp>
      <p:sp>
        <p:nvSpPr>
          <p:cNvPr id="901154" name="Text Box 34"/>
          <p:cNvSpPr txBox="1">
            <a:spLocks noChangeArrowheads="1"/>
          </p:cNvSpPr>
          <p:nvPr/>
        </p:nvSpPr>
        <p:spPr bwMode="auto">
          <a:xfrm>
            <a:off x="6238876" y="2565401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33</a:t>
            </a:r>
          </a:p>
        </p:txBody>
      </p:sp>
      <p:sp>
        <p:nvSpPr>
          <p:cNvPr id="901155" name="Line 35"/>
          <p:cNvSpPr>
            <a:spLocks noChangeShapeType="1"/>
          </p:cNvSpPr>
          <p:nvPr/>
        </p:nvSpPr>
        <p:spPr bwMode="auto">
          <a:xfrm flipH="1">
            <a:off x="3287713" y="2852738"/>
            <a:ext cx="14398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01156" name="Line 36"/>
          <p:cNvSpPr>
            <a:spLocks noChangeShapeType="1"/>
          </p:cNvSpPr>
          <p:nvPr/>
        </p:nvSpPr>
        <p:spPr bwMode="auto">
          <a:xfrm flipH="1">
            <a:off x="4943476" y="2852738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01157" name="Line 37"/>
          <p:cNvSpPr>
            <a:spLocks noChangeShapeType="1"/>
          </p:cNvSpPr>
          <p:nvPr/>
        </p:nvSpPr>
        <p:spPr bwMode="auto">
          <a:xfrm flipH="1">
            <a:off x="6600826" y="2852738"/>
            <a:ext cx="14287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01158" name="Line 38"/>
          <p:cNvSpPr>
            <a:spLocks noChangeShapeType="1"/>
          </p:cNvSpPr>
          <p:nvPr/>
        </p:nvSpPr>
        <p:spPr bwMode="auto">
          <a:xfrm>
            <a:off x="7032625" y="2852738"/>
            <a:ext cx="19431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01159" name="Line 39"/>
          <p:cNvSpPr>
            <a:spLocks noChangeShapeType="1"/>
          </p:cNvSpPr>
          <p:nvPr/>
        </p:nvSpPr>
        <p:spPr bwMode="auto">
          <a:xfrm flipH="1">
            <a:off x="5159375" y="1916114"/>
            <a:ext cx="8651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01160" name="Line 40"/>
          <p:cNvSpPr>
            <a:spLocks noChangeShapeType="1"/>
          </p:cNvSpPr>
          <p:nvPr/>
        </p:nvSpPr>
        <p:spPr bwMode="auto">
          <a:xfrm>
            <a:off x="6240463" y="1916114"/>
            <a:ext cx="8636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239186" y="908050"/>
            <a:ext cx="11713633" cy="73025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父节点溢出，继续分裂，中间的关键码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23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提升成为新的根节点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—— 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写盘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次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5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90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90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90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90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90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7.40741E-7 L 0.01055 -0.131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01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-0.05612 0.0016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01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03704E-6 L 0.03941 7.03704E-6 " pathEditMode="relative" ptsTypes="AA">
                                      <p:cBhvr>
                                        <p:cTn id="43" dur="2000" fill="hold"/>
                                        <p:tgtEl>
                                          <p:spTgt spid="901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0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0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0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0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0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0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2" grpId="0" animBg="1"/>
      <p:bldP spid="901123" grpId="0" animBg="1"/>
      <p:bldP spid="901124" grpId="0" animBg="1"/>
      <p:bldP spid="901125" grpId="0" animBg="1"/>
      <p:bldP spid="944181" grpId="0" animBg="1"/>
      <p:bldP spid="901139" grpId="0" animBg="1"/>
      <p:bldP spid="901140" grpId="0" animBg="1"/>
      <p:bldP spid="901146" grpId="0" animBg="1"/>
      <p:bldP spid="901147" grpId="0" animBg="1"/>
      <p:bldP spid="901152" grpId="0"/>
      <p:bldP spid="901153" grpId="0"/>
      <p:bldP spid="901154" grpId="0"/>
      <p:bldP spid="901155" grpId="0" animBg="1"/>
      <p:bldP spid="901156" grpId="0" animBg="1"/>
      <p:bldP spid="901157" grpId="0" animBg="1"/>
      <p:bldP spid="901158" grpId="0" animBg="1"/>
      <p:bldP spid="901159" grpId="0" animBg="1"/>
      <p:bldP spid="901160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1CB5B-45C7-4428-B01A-08EB24A5E06A}" type="slidenum">
              <a:rPr kumimoji="0" lang="ar-SA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总共需要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次访外操作，其中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次读操作，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次写操作。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最多情况下，总共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层，每层都要分裂（包括根）。分裂一个非根节点要向磁盘写出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个节点，分裂根节点（最后一次）要写出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个节点，因此：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总访外次数 </a:t>
            </a:r>
            <a:r>
              <a:rPr lang="en-US" altLang="zh-CN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找插入节点向下读盘次数 </a:t>
            </a:r>
            <a:r>
              <a:rPr lang="en-US" altLang="zh-CN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分裂根节点时写盘次数 </a:t>
            </a:r>
            <a:r>
              <a:rPr lang="en-US" altLang="zh-CN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分裂根节点时写盘次数</a:t>
            </a:r>
            <a:endParaRPr lang="en-US" altLang="zh-CN" sz="19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= h + 2 * (h – 1)</a:t>
            </a:r>
            <a:r>
              <a:rPr lang="zh-CN" altLang="en-US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+ 3 = 3h + 1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2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E01AF9EA-4A26-4935-8DEB-7B6FA1F5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62AEF5F2-D885-4E5C-A5A6-BEA79BBD2ED0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13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9DEA657-A773-43A9-BD15-B55ED38093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>
                <a:latin typeface="Garamond" panose="02020404030301010803" pitchFamily="18" charset="0"/>
                <a:ea typeface="黑体" panose="02010609060101010101" pitchFamily="49" charset="-122"/>
              </a:rPr>
              <a:t>线性索引优缺点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E85F8C4-2C12-40D5-92A6-D267B64D37D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60363" indent="-360363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可对变长的数据库记录访问</a:t>
            </a:r>
          </a:p>
          <a:p>
            <a:pPr marL="360363" indent="-360363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支持对数据的高效检索</a:t>
            </a:r>
          </a:p>
          <a:p>
            <a:pPr marL="900113" lvl="1" indent="-360363"/>
            <a:r>
              <a:rPr lang="zh-CN" altLang="en-US">
                <a:solidFill>
                  <a:srgbClr val="3333FF"/>
                </a:solidFill>
                <a:latin typeface="Garamond" panose="02020404030301010803" pitchFamily="18" charset="0"/>
              </a:rPr>
              <a:t>二分检索</a:t>
            </a:r>
            <a:endParaRPr lang="en-US" altLang="zh-CN">
              <a:solidFill>
                <a:srgbClr val="3333FF"/>
              </a:solidFill>
              <a:latin typeface="Garamond" panose="02020404030301010803" pitchFamily="18" charset="0"/>
            </a:endParaRPr>
          </a:p>
          <a:p>
            <a:pPr marL="360363" indent="-360363"/>
            <a:r>
              <a:rPr lang="zh-CN" altLang="en-US">
                <a:latin typeface="Garamond" panose="02020404030301010803" pitchFamily="18" charset="0"/>
              </a:rPr>
              <a:t>如线性索引太大，可</a:t>
            </a:r>
            <a:r>
              <a:rPr lang="zh-CN" altLang="en-US">
                <a:solidFill>
                  <a:srgbClr val="3333FF"/>
                </a:solidFill>
                <a:latin typeface="Garamond" panose="02020404030301010803" pitchFamily="18" charset="0"/>
              </a:rPr>
              <a:t>使用二级索引</a:t>
            </a:r>
            <a:endParaRPr lang="zh-CN" altLang="en-US">
              <a:latin typeface="Garamond" panose="02020404030301010803" pitchFamily="18" charset="0"/>
            </a:endParaRPr>
          </a:p>
          <a:p>
            <a:pPr marL="900113" lvl="1" indent="-360363"/>
            <a:r>
              <a:rPr lang="zh-CN" altLang="en-US">
                <a:latin typeface="Garamond" panose="02020404030301010803" pitchFamily="18" charset="0"/>
              </a:rPr>
              <a:t>一次检索可能多次访问磁盘，影响检索的效率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C5E40171-2339-421F-B2C7-701F57B1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91AC1A17-E25D-42EF-9C60-953850E180B2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14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20B8307-E34F-43A8-9B51-59F2E6DB0D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>
                <a:latin typeface="Garamond" panose="02020404030301010803" pitchFamily="18" charset="0"/>
                <a:ea typeface="黑体" panose="02010609060101010101" pitchFamily="49" charset="-122"/>
              </a:rPr>
              <a:t>优缺点</a:t>
            </a:r>
            <a:endParaRPr lang="zh-CN" altLang="zh-CN" b="1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8EB227D-0C2B-4D71-99A7-AC9843AF06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60363" indent="-360363"/>
            <a:r>
              <a:rPr lang="zh-CN" altLang="en-US" sz="3600">
                <a:latin typeface="Garamond" panose="02020404030301010803" pitchFamily="18" charset="0"/>
              </a:rPr>
              <a:t>优点</a:t>
            </a:r>
          </a:p>
          <a:p>
            <a:pPr marL="900113" lvl="1" indent="-360363"/>
            <a:r>
              <a:rPr lang="zh-CN" altLang="en-US" sz="3200" b="0">
                <a:latin typeface="Garamond" panose="02020404030301010803" pitchFamily="18" charset="0"/>
              </a:rPr>
              <a:t>支持基于属性的高效检索</a:t>
            </a:r>
          </a:p>
          <a:p>
            <a:pPr marL="360363" indent="-360363"/>
            <a:r>
              <a:rPr lang="zh-CN" altLang="en-US" sz="3600">
                <a:latin typeface="Garamond" panose="02020404030301010803" pitchFamily="18" charset="0"/>
              </a:rPr>
              <a:t>缺点</a:t>
            </a:r>
          </a:p>
          <a:p>
            <a:pPr marL="900113" lvl="1" indent="-360363"/>
            <a:r>
              <a:rPr lang="zh-CN" altLang="en-US" sz="3200" b="0">
                <a:latin typeface="Garamond" panose="02020404030301010803" pitchFamily="18" charset="0"/>
              </a:rPr>
              <a:t>花费了保存倒排表的存储代价</a:t>
            </a:r>
          </a:p>
          <a:p>
            <a:pPr marL="900113" lvl="1" indent="-360363"/>
            <a:r>
              <a:rPr lang="zh-CN" altLang="en-US" sz="3200" b="0">
                <a:latin typeface="Garamond" panose="02020404030301010803" pitchFamily="18" charset="0"/>
              </a:rPr>
              <a:t>降低了更新运算的效率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>
            <a:extLst>
              <a:ext uri="{FF2B5EF4-FFF2-40B4-BE49-F238E27FC236}">
                <a16:creationId xmlns:a16="http://schemas.microsoft.com/office/drawing/2014/main" id="{26B92CF2-9A6B-4EAB-898B-1B9F3604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B3845DF7-34FF-4DBF-9878-15F18F3C4B94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15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BF082B7-07E4-4277-991B-3F0195452F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倒排文件优劣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E75FE67-937F-477D-8A21-B97E3D61D4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60363" indent="-360363"/>
            <a:r>
              <a:rPr lang="zh-CN" altLang="en-US">
                <a:latin typeface="Garamond" panose="02020404030301010803" pitchFamily="18" charset="0"/>
              </a:rPr>
              <a:t>高效检索，用于文本数据库系统</a:t>
            </a:r>
          </a:p>
          <a:p>
            <a:pPr marL="360363" indent="-360363"/>
            <a:r>
              <a:rPr lang="zh-CN" altLang="en-US">
                <a:latin typeface="Garamond" panose="02020404030301010803" pitchFamily="18" charset="0"/>
              </a:rPr>
              <a:t>支持的检索类型有限  </a:t>
            </a:r>
          </a:p>
          <a:p>
            <a:pPr marL="900113" lvl="1" indent="-360363"/>
            <a:r>
              <a:rPr lang="zh-CN" altLang="en-US" sz="2800">
                <a:latin typeface="Garamond" panose="02020404030301010803" pitchFamily="18" charset="0"/>
              </a:rPr>
              <a:t>检索词有限</a:t>
            </a:r>
          </a:p>
          <a:p>
            <a:pPr marL="1487488" lvl="2"/>
            <a:r>
              <a:rPr lang="zh-CN" altLang="en-US" sz="2400">
                <a:latin typeface="Garamond" panose="02020404030301010803" pitchFamily="18" charset="0"/>
              </a:rPr>
              <a:t>只能用索引文件中的关键词</a:t>
            </a:r>
          </a:p>
          <a:p>
            <a:pPr marL="900113" lvl="1" indent="-360363"/>
            <a:r>
              <a:rPr lang="zh-CN" altLang="en-US" sz="2800">
                <a:latin typeface="Garamond" panose="02020404030301010803" pitchFamily="18" charset="0"/>
              </a:rPr>
              <a:t>需要的空间代价往往很高 （</a:t>
            </a:r>
            <a:r>
              <a:rPr lang="en-US" altLang="zh-CN" sz="2800">
                <a:latin typeface="Garamond" panose="02020404030301010803" pitchFamily="18" charset="0"/>
              </a:rPr>
              <a:t>50%~300%</a:t>
            </a:r>
            <a:r>
              <a:rPr lang="zh-CN" altLang="en-US" sz="2800">
                <a:latin typeface="Garamond" panose="02020404030301010803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125699AE-AB03-4B2D-9ECF-2954E2C3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F5769536-0BCA-470B-BA7F-F268BC4F9096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16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502AD64-8AAB-49B1-897D-159838AFC0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树的性质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1AAB9C2-BD97-4AAC-841B-6D3FD5D530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60363" indent="-360363">
              <a:lnSpc>
                <a:spcPct val="130000"/>
              </a:lnSpc>
            </a:pPr>
            <a:r>
              <a:rPr lang="zh-CN" altLang="en-US" sz="3000" dirty="0">
                <a:solidFill>
                  <a:srgbClr val="C00000"/>
                </a:solidFill>
                <a:latin typeface="Garamond" panose="02020404030301010803" pitchFamily="18" charset="0"/>
              </a:rPr>
              <a:t>树高平衡、叶结点同层、关键码不重复</a:t>
            </a:r>
            <a:endParaRPr lang="en-US" altLang="zh-CN" sz="3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360363" indent="-360363">
              <a:lnSpc>
                <a:spcPct val="130000"/>
              </a:lnSpc>
            </a:pPr>
            <a:r>
              <a:rPr lang="zh-CN" altLang="en-US" sz="3000" dirty="0">
                <a:latin typeface="Garamond" panose="02020404030301010803" pitchFamily="18" charset="0"/>
              </a:rPr>
              <a:t>父结点关键码是子结点的分界</a:t>
            </a:r>
            <a:endParaRPr lang="en-US" altLang="zh-CN" sz="3000" dirty="0">
              <a:latin typeface="Garamond" panose="02020404030301010803" pitchFamily="18" charset="0"/>
            </a:endParaRPr>
          </a:p>
          <a:p>
            <a:pPr marL="360363" indent="-360363">
              <a:lnSpc>
                <a:spcPct val="130000"/>
              </a:lnSpc>
            </a:pPr>
            <a:r>
              <a:rPr lang="zh-CN" altLang="en-US" sz="3000" dirty="0">
                <a:latin typeface="Garamond" panose="02020404030301010803" pitchFamily="18" charset="0"/>
              </a:rPr>
              <a:t>具有</a:t>
            </a:r>
            <a:r>
              <a:rPr lang="en-US" altLang="zh-CN" sz="3000" dirty="0">
                <a:latin typeface="Garamond" panose="02020404030301010803" pitchFamily="18" charset="0"/>
              </a:rPr>
              <a:t>K</a:t>
            </a:r>
            <a:r>
              <a:rPr lang="zh-CN" altLang="en-US" sz="3000" dirty="0">
                <a:latin typeface="Garamond" panose="02020404030301010803" pitchFamily="18" charset="0"/>
              </a:rPr>
              <a:t>个子结点的结点包含</a:t>
            </a:r>
            <a:r>
              <a:rPr lang="en-US" altLang="zh-CN" sz="3000" dirty="0">
                <a:latin typeface="Garamond" panose="02020404030301010803" pitchFamily="18" charset="0"/>
              </a:rPr>
              <a:t>k-1</a:t>
            </a:r>
            <a:r>
              <a:rPr lang="zh-CN" altLang="en-US" sz="3000" dirty="0">
                <a:latin typeface="Garamond" panose="02020404030301010803" pitchFamily="18" charset="0"/>
              </a:rPr>
              <a:t>个关键码</a:t>
            </a:r>
          </a:p>
          <a:p>
            <a:pPr marL="360363" indent="-360363">
              <a:lnSpc>
                <a:spcPct val="130000"/>
              </a:lnSpc>
            </a:pPr>
            <a:r>
              <a:rPr lang="zh-CN" altLang="en-US" sz="3000" dirty="0">
                <a:latin typeface="Garamond" panose="02020404030301010803" pitchFamily="18" charset="0"/>
              </a:rPr>
              <a:t>访问局部性原理</a:t>
            </a:r>
            <a:endParaRPr lang="en-US" altLang="zh-CN" sz="3000" dirty="0">
              <a:latin typeface="Garamond" panose="02020404030301010803" pitchFamily="18" charset="0"/>
            </a:endParaRPr>
          </a:p>
          <a:p>
            <a:pPr marL="760413" lvl="1" indent="-360363">
              <a:lnSpc>
                <a:spcPct val="130000"/>
              </a:lnSpc>
            </a:pPr>
            <a:r>
              <a:rPr lang="zh-CN" altLang="en-US" sz="2600" b="0" dirty="0">
                <a:latin typeface="Garamond" panose="02020404030301010803" pitchFamily="18" charset="0"/>
              </a:rPr>
              <a:t>值相近的记录放在相近的磁盘页中</a:t>
            </a:r>
          </a:p>
          <a:p>
            <a:pPr marL="360363" indent="-360363">
              <a:lnSpc>
                <a:spcPct val="130000"/>
              </a:lnSpc>
            </a:pPr>
            <a:r>
              <a:rPr lang="zh-CN" altLang="en-US" sz="3000" dirty="0">
                <a:latin typeface="Garamond" panose="02020404030301010803" pitchFamily="18" charset="0"/>
              </a:rPr>
              <a:t>节点关键码至少一定比例是满的</a:t>
            </a:r>
          </a:p>
          <a:p>
            <a:pPr marL="760413" lvl="1" indent="-360363">
              <a:lnSpc>
                <a:spcPct val="130000"/>
              </a:lnSpc>
            </a:pPr>
            <a:r>
              <a:rPr lang="zh-CN" altLang="en-US" sz="2600" b="0" dirty="0">
                <a:latin typeface="Garamond" panose="02020404030301010803" pitchFamily="18" charset="0"/>
              </a:rPr>
              <a:t>改进空间利用率，减少检索、更新操作的</a:t>
            </a:r>
            <a:r>
              <a:rPr lang="en-US" altLang="zh-CN" sz="2600" b="0" dirty="0">
                <a:latin typeface="Garamond" panose="02020404030301010803" pitchFamily="18" charset="0"/>
              </a:rPr>
              <a:t>I/O</a:t>
            </a:r>
            <a:r>
              <a:rPr lang="zh-CN" altLang="en-US" sz="2600" b="0" dirty="0">
                <a:latin typeface="Garamond" panose="02020404030301010803" pitchFamily="18" charset="0"/>
              </a:rPr>
              <a:t>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>
            <a:extLst>
              <a:ext uri="{FF2B5EF4-FFF2-40B4-BE49-F238E27FC236}">
                <a16:creationId xmlns:a16="http://schemas.microsoft.com/office/drawing/2014/main" id="{5D8C55EC-434B-4111-977E-33FF9920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46B452D6-04C8-446D-9FB5-4B135B66B631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17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C9DCC9C-9DF3-4BB8-B70A-0A65395046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树的检索长度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E1C9E302-51B9-48A3-B1A7-5DA0987BD7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60363" indent="-360363"/>
            <a:r>
              <a:rPr lang="zh-CN" altLang="en-US" sz="3200" dirty="0">
                <a:latin typeface="Garamond" panose="02020404030301010803" pitchFamily="18" charset="0"/>
              </a:rPr>
              <a:t>设</a:t>
            </a:r>
            <a:r>
              <a:rPr lang="en-US" altLang="zh-CN" sz="3200" dirty="0">
                <a:latin typeface="Garamond" panose="02020404030301010803" pitchFamily="18" charset="0"/>
              </a:rPr>
              <a:t>B</a:t>
            </a:r>
            <a:r>
              <a:rPr lang="zh-CN" altLang="en-US" sz="3200" dirty="0">
                <a:latin typeface="Garamond" panose="02020404030301010803" pitchFamily="18" charset="0"/>
              </a:rPr>
              <a:t>树的高度为</a:t>
            </a:r>
            <a:r>
              <a:rPr lang="en-US" altLang="zh-CN" sz="3200" dirty="0">
                <a:latin typeface="Garamond" panose="02020404030301010803" pitchFamily="18" charset="0"/>
              </a:rPr>
              <a:t>h</a:t>
            </a:r>
          </a:p>
          <a:p>
            <a:pPr marL="900113" lvl="1" indent="-360363"/>
            <a:r>
              <a:rPr lang="zh-CN" altLang="en-US" sz="3200" b="0" dirty="0">
                <a:latin typeface="Garamond" panose="02020404030301010803" pitchFamily="18" charset="0"/>
              </a:rPr>
              <a:t>独根树高为</a:t>
            </a:r>
            <a:r>
              <a:rPr lang="en-US" altLang="zh-CN" sz="3200" b="0" dirty="0">
                <a:latin typeface="Garamond" panose="02020404030301010803" pitchFamily="18" charset="0"/>
              </a:rPr>
              <a:t>1</a:t>
            </a:r>
          </a:p>
          <a:p>
            <a:pPr marL="360363" indent="-360363"/>
            <a:r>
              <a:rPr lang="zh-CN" altLang="en-US" sz="3200" dirty="0">
                <a:latin typeface="Garamond" panose="02020404030301010803" pitchFamily="18" charset="0"/>
              </a:rPr>
              <a:t>在自顶向下检索到叶结点的过程中可能需要进行 </a:t>
            </a:r>
            <a:r>
              <a:rPr lang="en-US" altLang="zh-CN" sz="3200" dirty="0">
                <a:latin typeface="Garamond" panose="02020404030301010803" pitchFamily="18" charset="0"/>
              </a:rPr>
              <a:t>h </a:t>
            </a:r>
            <a:r>
              <a:rPr lang="zh-CN" altLang="en-US" sz="3200" dirty="0">
                <a:latin typeface="Garamond" panose="02020404030301010803" pitchFamily="18" charset="0"/>
              </a:rPr>
              <a:t>次读盘 </a:t>
            </a:r>
          </a:p>
          <a:p>
            <a:pPr marL="360363" indent="-360363"/>
            <a:r>
              <a:rPr lang="zh-CN" altLang="en-US" sz="3200" dirty="0">
                <a:latin typeface="Garamond" panose="02020404030301010803" pitchFamily="18" charset="0"/>
              </a:rPr>
              <a:t>最多需要</a:t>
            </a:r>
            <a:r>
              <a:rPr lang="en-US" altLang="zh-CN" sz="3200" dirty="0">
                <a:latin typeface="Garamond" panose="02020404030301010803" pitchFamily="18" charset="0"/>
              </a:rPr>
              <a:t>h+1</a:t>
            </a:r>
            <a:r>
              <a:rPr lang="zh-CN" altLang="en-US" sz="3200" dirty="0">
                <a:latin typeface="Garamond" panose="02020404030301010803" pitchFamily="18" charset="0"/>
              </a:rPr>
              <a:t>次（</a:t>
            </a:r>
            <a:r>
              <a:rPr lang="zh-CN" altLang="en-US" sz="3200" dirty="0">
                <a:solidFill>
                  <a:srgbClr val="C00000"/>
                </a:solidFill>
                <a:latin typeface="Garamond" panose="02020404030301010803" pitchFamily="18" charset="0"/>
              </a:rPr>
              <a:t>访问主文件数据</a:t>
            </a:r>
            <a:r>
              <a:rPr lang="en-US" altLang="zh-CN" sz="3200" dirty="0">
                <a:solidFill>
                  <a:srgbClr val="C00000"/>
                </a:solidFill>
                <a:latin typeface="Garamond" panose="02020404030301010803" pitchFamily="18" charset="0"/>
              </a:rPr>
              <a:t>+1</a:t>
            </a:r>
            <a:r>
              <a:rPr lang="zh-CN" altLang="en-US" sz="3200" dirty="0">
                <a:latin typeface="Garamond" panose="02020404030301010803" pitchFamily="18" charset="0"/>
              </a:rPr>
              <a:t>）访外</a:t>
            </a:r>
            <a:endParaRPr lang="en-US" altLang="zh-CN" sz="3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>
            <a:extLst>
              <a:ext uri="{FF2B5EF4-FFF2-40B4-BE49-F238E27FC236}">
                <a16:creationId xmlns:a16="http://schemas.microsoft.com/office/drawing/2014/main" id="{DCBC14F8-A1BB-4F56-9478-DDBE713C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C1EE03D6-F7ED-4144-A50D-8D296924E4B3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18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CF4E7C9-A4EC-46C0-82B6-BEC3C17C00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>
                <a:latin typeface="Garamond" panose="02020404030301010803" pitchFamily="18" charset="0"/>
                <a:ea typeface="黑体" panose="02010609060101010101" pitchFamily="49" charset="-122"/>
              </a:rPr>
              <a:t>B</a:t>
            </a:r>
            <a:r>
              <a:rPr lang="zh-CN" altLang="en-US" b="1">
                <a:latin typeface="Garamond" panose="02020404030301010803" pitchFamily="18" charset="0"/>
                <a:ea typeface="黑体" panose="02010609060101010101" pitchFamily="49" charset="-122"/>
              </a:rPr>
              <a:t>树操作的访外次数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9918210-C02D-487A-A3FB-8B1D7AEFCB4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60363" indent="-360363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默认约定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：内存足够大，检索时读入的结点，在向上分裂时不必再从磁盘读入</a:t>
            </a:r>
          </a:p>
          <a:p>
            <a:pPr marL="360363" indent="-360363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读盘次数与查找相同</a:t>
            </a:r>
          </a:p>
          <a:p>
            <a:pPr marL="900113" lvl="1" indent="-360363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写盘次数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最少一次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（将关键码插入的节点写盘）</a:t>
            </a:r>
          </a:p>
          <a:p>
            <a:pPr marL="900113" lvl="1" indent="-360363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如果节点分裂，则将所有更新结点写到外存</a:t>
            </a:r>
          </a:p>
          <a:p>
            <a:pPr marL="360363" indent="-360363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如考虑对主数据文件访问，则再加一次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>
            <a:extLst>
              <a:ext uri="{FF2B5EF4-FFF2-40B4-BE49-F238E27FC236}">
                <a16:creationId xmlns:a16="http://schemas.microsoft.com/office/drawing/2014/main" id="{7E3AC0C7-CF58-4B36-AAE8-07C55AB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53F0917C-8987-4359-AB1C-83141D64E5B2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19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27D447E-5CE5-4F7E-9C83-2FC9A2E3C5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76202"/>
            <a:ext cx="8077200" cy="639763"/>
          </a:xfrm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插入操作可能导致最多的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0A933FA-F5D6-4F30-ABE0-B179A6F1F3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60363" indent="-360363">
              <a:lnSpc>
                <a:spcPct val="130000"/>
              </a:lnSpc>
            </a:pPr>
            <a:r>
              <a:rPr lang="zh-CN" altLang="en-US" sz="3200">
                <a:latin typeface="Garamond" panose="02020404030301010803" pitchFamily="18" charset="0"/>
              </a:rPr>
              <a:t>总共</a:t>
            </a:r>
            <a:r>
              <a:rPr lang="en-US" altLang="zh-CN" sz="3200">
                <a:latin typeface="Garamond" panose="02020404030301010803" pitchFamily="18" charset="0"/>
              </a:rPr>
              <a:t>h</a:t>
            </a:r>
            <a:r>
              <a:rPr lang="zh-CN" altLang="en-US" sz="3200">
                <a:latin typeface="Garamond" panose="02020404030301010803" pitchFamily="18" charset="0"/>
              </a:rPr>
              <a:t>层，每层都需要分裂（包括根）</a:t>
            </a:r>
          </a:p>
          <a:p>
            <a:pPr marL="360363" indent="-360363">
              <a:lnSpc>
                <a:spcPct val="130000"/>
              </a:lnSpc>
            </a:pPr>
            <a:r>
              <a:rPr lang="zh-CN" altLang="en-US" sz="3200">
                <a:latin typeface="Garamond" panose="02020404030301010803" pitchFamily="18" charset="0"/>
              </a:rPr>
              <a:t>分裂一个非根结点要向磁盘写出 </a:t>
            </a:r>
            <a:r>
              <a:rPr lang="en-US" altLang="zh-CN" sz="3200">
                <a:latin typeface="Garamond" panose="02020404030301010803" pitchFamily="18" charset="0"/>
              </a:rPr>
              <a:t>2 </a:t>
            </a:r>
            <a:r>
              <a:rPr lang="zh-CN" altLang="en-US" sz="3200">
                <a:latin typeface="Garamond" panose="02020404030301010803" pitchFamily="18" charset="0"/>
              </a:rPr>
              <a:t>个结点，分裂根结点（最后一次）要写出 </a:t>
            </a:r>
            <a:r>
              <a:rPr lang="en-US" altLang="zh-CN" sz="3200">
                <a:latin typeface="Garamond" panose="02020404030301010803" pitchFamily="18" charset="0"/>
              </a:rPr>
              <a:t>3 </a:t>
            </a:r>
            <a:r>
              <a:rPr lang="zh-CN" altLang="en-US" sz="3200">
                <a:latin typeface="Garamond" panose="02020404030301010803" pitchFamily="18" charset="0"/>
              </a:rPr>
              <a:t>个结点</a:t>
            </a:r>
            <a:endParaRPr lang="zh-CN" altLang="en-US" sz="320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marL="360363" indent="-360363">
              <a:lnSpc>
                <a:spcPct val="130000"/>
              </a:lnSpc>
              <a:buNone/>
            </a:pPr>
            <a:r>
              <a:rPr lang="zh-CN" altLang="en-US" sz="3200">
                <a:solidFill>
                  <a:schemeClr val="tx2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3200">
                <a:solidFill>
                  <a:schemeClr val="tx2"/>
                </a:solidFill>
                <a:latin typeface="Garamond" panose="02020404030301010803" pitchFamily="18" charset="0"/>
              </a:rPr>
              <a:t>= </a:t>
            </a:r>
            <a:r>
              <a:rPr lang="zh-CN" altLang="en-US" sz="3200">
                <a:solidFill>
                  <a:schemeClr val="tx2"/>
                </a:solidFill>
                <a:latin typeface="Garamond" panose="02020404030301010803" pitchFamily="18" charset="0"/>
              </a:rPr>
              <a:t>找插入结点向下读盘次数 </a:t>
            </a:r>
            <a:r>
              <a:rPr lang="en-US" altLang="zh-CN" sz="3200">
                <a:solidFill>
                  <a:schemeClr val="tx2"/>
                </a:solidFill>
                <a:latin typeface="Garamond" panose="02020404030301010803" pitchFamily="18" charset="0"/>
              </a:rPr>
              <a:t>+</a:t>
            </a:r>
          </a:p>
          <a:p>
            <a:pPr marL="360363" indent="-360363">
              <a:lnSpc>
                <a:spcPct val="130000"/>
              </a:lnSpc>
              <a:buNone/>
            </a:pPr>
            <a:r>
              <a:rPr lang="en-US" altLang="zh-CN" sz="3200">
                <a:solidFill>
                  <a:schemeClr val="tx2"/>
                </a:solidFill>
                <a:latin typeface="Garamond" panose="02020404030301010803" pitchFamily="18" charset="0"/>
              </a:rPr>
              <a:t>                + </a:t>
            </a:r>
            <a:r>
              <a:rPr lang="zh-CN" altLang="en-US" sz="3200">
                <a:solidFill>
                  <a:schemeClr val="tx2"/>
                </a:solidFill>
                <a:latin typeface="Garamond" panose="02020404030301010803" pitchFamily="18" charset="0"/>
              </a:rPr>
              <a:t>分裂非根结点时写盘次数 </a:t>
            </a:r>
            <a:r>
              <a:rPr lang="en-US" altLang="zh-CN" sz="3200">
                <a:solidFill>
                  <a:schemeClr val="tx2"/>
                </a:solidFill>
                <a:latin typeface="Garamond" panose="02020404030301010803" pitchFamily="18" charset="0"/>
              </a:rPr>
              <a:t>+</a:t>
            </a:r>
          </a:p>
          <a:p>
            <a:pPr marL="360363" indent="-360363">
              <a:lnSpc>
                <a:spcPct val="130000"/>
              </a:lnSpc>
              <a:buNone/>
            </a:pPr>
            <a:r>
              <a:rPr lang="en-US" altLang="zh-CN" sz="3200">
                <a:solidFill>
                  <a:schemeClr val="tx2"/>
                </a:solidFill>
                <a:latin typeface="Garamond" panose="02020404030301010803" pitchFamily="18" charset="0"/>
              </a:rPr>
              <a:t>                + </a:t>
            </a:r>
            <a:r>
              <a:rPr lang="zh-CN" altLang="en-US" sz="3200">
                <a:solidFill>
                  <a:schemeClr val="tx2"/>
                </a:solidFill>
                <a:latin typeface="Garamond" panose="02020404030301010803" pitchFamily="18" charset="0"/>
              </a:rPr>
              <a:t>分裂根结点时写盘次数 </a:t>
            </a:r>
          </a:p>
          <a:p>
            <a:pPr marL="360363" indent="-360363">
              <a:lnSpc>
                <a:spcPct val="130000"/>
              </a:lnSpc>
              <a:buNone/>
            </a:pPr>
            <a:r>
              <a:rPr lang="zh-CN" altLang="en-US" sz="3200">
                <a:solidFill>
                  <a:schemeClr val="tx2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sz="3200">
                <a:solidFill>
                  <a:schemeClr val="tx2"/>
                </a:solidFill>
                <a:latin typeface="Garamond" panose="02020404030301010803" pitchFamily="18" charset="0"/>
              </a:rPr>
              <a:t>=  h+2(h-1)+3  =  3h+1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1CB5B-45C7-4428-B01A-08EB24A5E06A}" type="slidenum">
              <a:rPr kumimoji="0" lang="ar-SA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因磁盘页大小为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1024B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每个记录占用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16B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，故每页可放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1024/16=64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除第一个记录存放线性索引外，每页可存储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若线性索引常驻内存，则它最多可存放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256*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1024/8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256*128 = 32768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个索引项，文件中可存放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32768*63=2064384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个记录。</a:t>
            </a:r>
            <a:endParaRPr lang="en-US" altLang="zh-CN" sz="19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9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A14C-A7AF-1FF1-9A90-3F542581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删除操作导致的最大访存次数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32947-14A6-DB64-8445-33352B2A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每次都要看左右兄弟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2A636-67E6-5C86-0EB5-ED413540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7C56D-EA76-4958-A5AA-B149621D786B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2C8DB6-49D5-DE39-AD75-C6CFD29D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77" y="1241297"/>
            <a:ext cx="715046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87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3">
            <a:extLst>
              <a:ext uri="{FF2B5EF4-FFF2-40B4-BE49-F238E27FC236}">
                <a16:creationId xmlns:a16="http://schemas.microsoft.com/office/drawing/2014/main" id="{789766AA-160B-4483-A35C-4EEBA3F5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4457" y="6568182"/>
            <a:ext cx="1753949" cy="1857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E23F1AC6-9416-430B-A7D3-396F7B1E233D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21</a:t>
            </a:fld>
            <a:endParaRPr lang="zh-CN" altLang="zh-CN" sz="1400" b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97E07A73-9600-4E1A-BBBB-C613627D87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3674" y="26995"/>
            <a:ext cx="9493726" cy="6858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树的性能分析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782B315-FFE5-4455-86FD-391AE83FE8C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3594" y="987432"/>
            <a:ext cx="9261845" cy="5486400"/>
          </a:xfrm>
        </p:spPr>
        <p:txBody>
          <a:bodyPr/>
          <a:lstStyle/>
          <a:p>
            <a:pPr marL="360363" indent="-360363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Garamond" panose="02020404030301010803" pitchFamily="18" charset="0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Garamond" panose="02020404030301010803" pitchFamily="18" charset="0"/>
              </a:rPr>
              <a:t>N+1</a:t>
            </a:r>
            <a:r>
              <a:rPr lang="zh-CN" altLang="en-US" dirty="0">
                <a:solidFill>
                  <a:srgbClr val="FF0000"/>
                </a:solidFill>
                <a:latin typeface="Garamond" panose="02020404030301010803" pitchFamily="18" charset="0"/>
              </a:rPr>
              <a:t>个外部空指针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假设外部指针在第</a:t>
            </a:r>
            <a:r>
              <a:rPr lang="en-US" altLang="zh-CN" dirty="0">
                <a:latin typeface="Garamond" panose="02020404030301010803" pitchFamily="18" charset="0"/>
              </a:rPr>
              <a:t>k</a:t>
            </a:r>
            <a:r>
              <a:rPr lang="zh-CN" altLang="en-US" dirty="0">
                <a:latin typeface="Garamond" panose="02020404030301010803" pitchFamily="18" charset="0"/>
              </a:rPr>
              <a:t>层</a:t>
            </a:r>
          </a:p>
          <a:p>
            <a:pPr marL="360363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各层的结点数目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第</a:t>
            </a:r>
            <a:r>
              <a:rPr lang="en-US" altLang="zh-CN" dirty="0">
                <a:latin typeface="Garamond" panose="02020404030301010803" pitchFamily="18" charset="0"/>
              </a:rPr>
              <a:t>0</a:t>
            </a:r>
            <a:r>
              <a:rPr lang="zh-CN" altLang="en-US" dirty="0">
                <a:latin typeface="Garamond" panose="02020404030301010803" pitchFamily="18" charset="0"/>
              </a:rPr>
              <a:t>层根至少</a:t>
            </a:r>
            <a:r>
              <a:rPr lang="en-US" altLang="zh-CN" dirty="0">
                <a:latin typeface="Garamond" panose="02020404030301010803" pitchFamily="18" charset="0"/>
              </a:rPr>
              <a:t>1</a:t>
            </a:r>
            <a:r>
              <a:rPr lang="zh-CN" altLang="en-US" dirty="0">
                <a:latin typeface="Garamond" panose="02020404030301010803" pitchFamily="18" charset="0"/>
              </a:rPr>
              <a:t>个结点，第</a:t>
            </a:r>
            <a:r>
              <a:rPr lang="en-US" altLang="zh-CN" dirty="0">
                <a:latin typeface="Garamond" panose="02020404030301010803" pitchFamily="18" charset="0"/>
              </a:rPr>
              <a:t>1</a:t>
            </a:r>
            <a:r>
              <a:rPr lang="zh-CN" altLang="en-US" dirty="0">
                <a:latin typeface="Garamond" panose="02020404030301010803" pitchFamily="18" charset="0"/>
              </a:rPr>
              <a:t>层至少</a:t>
            </a:r>
            <a:r>
              <a:rPr lang="en-US" altLang="zh-CN" dirty="0">
                <a:latin typeface="Garamond" panose="02020404030301010803" pitchFamily="18" charset="0"/>
              </a:rPr>
              <a:t>2</a:t>
            </a:r>
            <a:r>
              <a:rPr lang="zh-CN" altLang="en-US" dirty="0">
                <a:latin typeface="Garamond" panose="02020404030301010803" pitchFamily="18" charset="0"/>
              </a:rPr>
              <a:t>个结点，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第</a:t>
            </a:r>
            <a:r>
              <a:rPr lang="en-US" altLang="zh-CN" dirty="0">
                <a:latin typeface="Garamond" panose="02020404030301010803" pitchFamily="18" charset="0"/>
              </a:rPr>
              <a:t>2</a:t>
            </a:r>
            <a:r>
              <a:rPr lang="zh-CN" altLang="en-US" dirty="0">
                <a:latin typeface="Garamond" panose="02020404030301010803" pitchFamily="18" charset="0"/>
              </a:rPr>
              <a:t>层至少 </a:t>
            </a:r>
            <a:r>
              <a:rPr lang="en-US" altLang="zh-CN" dirty="0">
                <a:latin typeface="Garamond" panose="02020404030301010803" pitchFamily="18" charset="0"/>
              </a:rPr>
              <a:t>2·                </a:t>
            </a:r>
            <a:r>
              <a:rPr lang="zh-CN" altLang="en-US" dirty="0">
                <a:latin typeface="Garamond" panose="02020404030301010803" pitchFamily="18" charset="0"/>
              </a:rPr>
              <a:t>个结点，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第</a:t>
            </a:r>
            <a:r>
              <a:rPr lang="en-US" altLang="zh-CN" dirty="0">
                <a:latin typeface="Garamond" panose="02020404030301010803" pitchFamily="18" charset="0"/>
              </a:rPr>
              <a:t>k</a:t>
            </a:r>
            <a:r>
              <a:rPr lang="zh-CN" altLang="en-US" dirty="0">
                <a:latin typeface="Garamond" panose="02020404030301010803" pitchFamily="18" charset="0"/>
              </a:rPr>
              <a:t>层至少                          个结点，</a:t>
            </a:r>
          </a:p>
        </p:txBody>
      </p:sp>
      <p:graphicFrame>
        <p:nvGraphicFramePr>
          <p:cNvPr id="126981" name="Object 3">
            <a:extLst>
              <a:ext uri="{FF2B5EF4-FFF2-40B4-BE49-F238E27FC236}">
                <a16:creationId xmlns:a16="http://schemas.microsoft.com/office/drawing/2014/main" id="{B7B13E8E-B331-4CE8-9A6D-B70FA0D55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439436"/>
          <a:ext cx="1066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69449" imgH="533169" progId="Equation.3">
                  <p:embed/>
                </p:oleObj>
              </mc:Choice>
              <mc:Fallback>
                <p:oleObj r:id="rId4" imgW="1269449" imgH="533169" progId="Equation.3">
                  <p:embed/>
                  <p:pic>
                    <p:nvPicPr>
                      <p:cNvPr id="126981" name="Object 3">
                        <a:extLst>
                          <a:ext uri="{FF2B5EF4-FFF2-40B4-BE49-F238E27FC236}">
                            <a16:creationId xmlns:a16="http://schemas.microsoft.com/office/drawing/2014/main" id="{B7B13E8E-B331-4CE8-9A6D-B70FA0D55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439436"/>
                        <a:ext cx="10668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4">
            <a:extLst>
              <a:ext uri="{FF2B5EF4-FFF2-40B4-BE49-F238E27FC236}">
                <a16:creationId xmlns:a16="http://schemas.microsoft.com/office/drawing/2014/main" id="{089E23EE-9808-4317-B1A0-6366449A2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5828500"/>
          <a:ext cx="31686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4781" imgH="215806" progId="Equation.3">
                  <p:embed/>
                </p:oleObj>
              </mc:Choice>
              <mc:Fallback>
                <p:oleObj name="Equation" r:id="rId6" imgW="964781" imgH="215806" progId="Equation.3">
                  <p:embed/>
                  <p:pic>
                    <p:nvPicPr>
                      <p:cNvPr id="126982" name="Object 4">
                        <a:extLst>
                          <a:ext uri="{FF2B5EF4-FFF2-40B4-BE49-F238E27FC236}">
                            <a16:creationId xmlns:a16="http://schemas.microsoft.com/office/drawing/2014/main" id="{089E23EE-9808-4317-B1A0-6366449A2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828500"/>
                        <a:ext cx="31686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5">
            <a:extLst>
              <a:ext uri="{FF2B5EF4-FFF2-40B4-BE49-F238E27FC236}">
                <a16:creationId xmlns:a16="http://schemas.microsoft.com/office/drawing/2014/main" id="{F6C3517B-C81B-4C74-B61F-1248459C0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6900" y="5752300"/>
          <a:ext cx="33543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032" imgH="317362" progId="Equation.DSMT4">
                  <p:embed/>
                </p:oleObj>
              </mc:Choice>
              <mc:Fallback>
                <p:oleObj name="Equation" r:id="rId8" imgW="1079032" imgH="317362" progId="Equation.DSMT4">
                  <p:embed/>
                  <p:pic>
                    <p:nvPicPr>
                      <p:cNvPr id="126983" name="Object 5">
                        <a:extLst>
                          <a:ext uri="{FF2B5EF4-FFF2-40B4-BE49-F238E27FC236}">
                            <a16:creationId xmlns:a16="http://schemas.microsoft.com/office/drawing/2014/main" id="{F6C3517B-C81B-4C74-B61F-1248459C0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752300"/>
                        <a:ext cx="335438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6">
            <a:extLst>
              <a:ext uri="{FF2B5EF4-FFF2-40B4-BE49-F238E27FC236}">
                <a16:creationId xmlns:a16="http://schemas.microsoft.com/office/drawing/2014/main" id="{F156098E-46DF-4FDF-A98D-AD21FADF8E5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67300" y="4914100"/>
          <a:ext cx="1752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09800" imgH="660400" progId="Equation.3">
                  <p:embed/>
                </p:oleObj>
              </mc:Choice>
              <mc:Fallback>
                <p:oleObj r:id="rId10" imgW="2209800" imgH="660400" progId="Equation.3">
                  <p:embed/>
                  <p:pic>
                    <p:nvPicPr>
                      <p:cNvPr id="126984" name="Object 6">
                        <a:extLst>
                          <a:ext uri="{FF2B5EF4-FFF2-40B4-BE49-F238E27FC236}">
                            <a16:creationId xmlns:a16="http://schemas.microsoft.com/office/drawing/2014/main" id="{F156098E-46DF-4FDF-A98D-AD21FADF8E5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914100"/>
                        <a:ext cx="1752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91D55E17-80E5-48D1-836C-877E4C7E08B1}"/>
              </a:ext>
            </a:extLst>
          </p:cNvPr>
          <p:cNvSpPr/>
          <p:nvPr/>
        </p:nvSpPr>
        <p:spPr>
          <a:xfrm>
            <a:off x="2283593" y="2211882"/>
            <a:ext cx="8827838" cy="43073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假设空指针数为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节点数为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，关键码个数为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则边的总数为：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+n-1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个节点关键码个数分别为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x1+x2+…+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由于每个节点的射出的边数比关键码个数多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，则总的边数为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(x1+1)+(x2+1)+…+(xn+1)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，合并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x1+x2+…+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xn+n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N+n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联立方程：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+n-1=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，消掉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=N+1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个外部空指针。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26">
            <a:extLst>
              <a:ext uri="{FF2B5EF4-FFF2-40B4-BE49-F238E27FC236}">
                <a16:creationId xmlns:a16="http://schemas.microsoft.com/office/drawing/2014/main" id="{1BE005C4-842D-4209-A2D7-765A76D3E97B}"/>
              </a:ext>
            </a:extLst>
          </p:cNvPr>
          <p:cNvGrpSpPr>
            <a:grpSpLocks/>
          </p:cNvGrpSpPr>
          <p:nvPr/>
        </p:nvGrpSpPr>
        <p:grpSpPr bwMode="auto">
          <a:xfrm>
            <a:off x="530993" y="1474788"/>
            <a:ext cx="1752600" cy="4622800"/>
            <a:chOff x="48" y="856"/>
            <a:chExt cx="1104" cy="2912"/>
          </a:xfrm>
        </p:grpSpPr>
        <p:graphicFrame>
          <p:nvGraphicFramePr>
            <p:cNvPr id="41" name="Object 2">
              <a:extLst>
                <a:ext uri="{FF2B5EF4-FFF2-40B4-BE49-F238E27FC236}">
                  <a16:creationId xmlns:a16="http://schemas.microsoft.com/office/drawing/2014/main" id="{67B291F2-0148-4538-AF06-F08D64B2D5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" y="864"/>
            <a:ext cx="994" cy="2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12" imgW="1627967" imgH="3570877" progId="Word.Picture.8">
                    <p:embed/>
                  </p:oleObj>
                </mc:Choice>
                <mc:Fallback>
                  <p:oleObj name="图片" r:id="rId12" imgW="1627967" imgH="3570877" progId="Word.Picture.8">
                    <p:embed/>
                    <p:pic>
                      <p:nvPicPr>
                        <p:cNvPr id="41" name="Object 2">
                          <a:extLst>
                            <a:ext uri="{FF2B5EF4-FFF2-40B4-BE49-F238E27FC236}">
                              <a16:creationId xmlns:a16="http://schemas.microsoft.com/office/drawing/2014/main" id="{67B291F2-0148-4538-AF06-F08D64B2D5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864"/>
                          <a:ext cx="994" cy="29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9059351F-C6CC-49E0-8B2B-89A8265B2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" y="856"/>
              <a:ext cx="210" cy="6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20">
              <a:extLst>
                <a:ext uri="{FF2B5EF4-FFF2-40B4-BE49-F238E27FC236}">
                  <a16:creationId xmlns:a16="http://schemas.microsoft.com/office/drawing/2014/main" id="{9581C022-08FD-4749-80B3-471CA142C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052"/>
              <a:ext cx="20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BAB043DE-9F6E-4DDB-B541-B36A72F5E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245"/>
              <a:ext cx="158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DBE2D42A-2249-4CD5-8215-21606BBFD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" y="1594"/>
              <a:ext cx="158" cy="4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24">
              <a:extLst>
                <a:ext uri="{FF2B5EF4-FFF2-40B4-BE49-F238E27FC236}">
                  <a16:creationId xmlns:a16="http://schemas.microsoft.com/office/drawing/2014/main" id="{4E025D62-F01C-4164-BD97-C8BB82D46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" y="1780"/>
              <a:ext cx="15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25">
              <a:extLst>
                <a:ext uri="{FF2B5EF4-FFF2-40B4-BE49-F238E27FC236}">
                  <a16:creationId xmlns:a16="http://schemas.microsoft.com/office/drawing/2014/main" id="{D9CDDEDB-1213-4364-A64A-160728F03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947"/>
              <a:ext cx="158" cy="9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26">
              <a:extLst>
                <a:ext uri="{FF2B5EF4-FFF2-40B4-BE49-F238E27FC236}">
                  <a16:creationId xmlns:a16="http://schemas.microsoft.com/office/drawing/2014/main" id="{67E2777C-FC6C-4740-A04D-07F596E04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" y="2305"/>
              <a:ext cx="158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27">
              <a:extLst>
                <a:ext uri="{FF2B5EF4-FFF2-40B4-BE49-F238E27FC236}">
                  <a16:creationId xmlns:a16="http://schemas.microsoft.com/office/drawing/2014/main" id="{CFC04D71-9B8F-4E4E-A638-0F3FCB2E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2506"/>
              <a:ext cx="204" cy="1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28">
              <a:extLst>
                <a:ext uri="{FF2B5EF4-FFF2-40B4-BE49-F238E27FC236}">
                  <a16:creationId xmlns:a16="http://schemas.microsoft.com/office/drawing/2014/main" id="{14785007-C326-4AF8-8CE8-FB7644CAD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2668"/>
              <a:ext cx="204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29">
              <a:extLst>
                <a:ext uri="{FF2B5EF4-FFF2-40B4-BE49-F238E27FC236}">
                  <a16:creationId xmlns:a16="http://schemas.microsoft.com/office/drawing/2014/main" id="{A4776A1A-EA14-4760-A67F-5D4BFBF01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2820"/>
              <a:ext cx="204" cy="7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080948E5-6F4A-4737-B88E-08839DD5D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" y="3155"/>
              <a:ext cx="158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C68DEDB8-2AA3-422B-96D5-9CE6FA118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3291"/>
              <a:ext cx="204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32">
              <a:extLst>
                <a:ext uri="{FF2B5EF4-FFF2-40B4-BE49-F238E27FC236}">
                  <a16:creationId xmlns:a16="http://schemas.microsoft.com/office/drawing/2014/main" id="{0B41DD0B-3D34-4FEA-AF8C-CAAEE8961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3463"/>
              <a:ext cx="204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33">
              <a:extLst>
                <a:ext uri="{FF2B5EF4-FFF2-40B4-BE49-F238E27FC236}">
                  <a16:creationId xmlns:a16="http://schemas.microsoft.com/office/drawing/2014/main" id="{24C2EF03-FD7B-46A7-9311-E9370F3F5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3615"/>
              <a:ext cx="204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89942BE9-F2D6-4D2E-B88D-DD627CDB53E6}"/>
              </a:ext>
            </a:extLst>
          </p:cNvPr>
          <p:cNvSpPr/>
          <p:nvPr/>
        </p:nvSpPr>
        <p:spPr>
          <a:xfrm>
            <a:off x="388118" y="1409700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381E477A-0987-4CBA-ABC5-80F47ADA245D}"/>
              </a:ext>
            </a:extLst>
          </p:cNvPr>
          <p:cNvSpPr/>
          <p:nvPr/>
        </p:nvSpPr>
        <p:spPr>
          <a:xfrm>
            <a:off x="378593" y="1703388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1587E1D7-8665-4151-952E-336290EE84BA}"/>
              </a:ext>
            </a:extLst>
          </p:cNvPr>
          <p:cNvSpPr/>
          <p:nvPr/>
        </p:nvSpPr>
        <p:spPr>
          <a:xfrm>
            <a:off x="388118" y="2085975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4429A597-6341-4562-964C-CAD53AE9E6B2}"/>
              </a:ext>
            </a:extLst>
          </p:cNvPr>
          <p:cNvSpPr/>
          <p:nvPr/>
        </p:nvSpPr>
        <p:spPr>
          <a:xfrm>
            <a:off x="394468" y="2570163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FE69147E-FC15-4368-AA3E-B0A88309101F}"/>
              </a:ext>
            </a:extLst>
          </p:cNvPr>
          <p:cNvSpPr/>
          <p:nvPr/>
        </p:nvSpPr>
        <p:spPr>
          <a:xfrm>
            <a:off x="378593" y="2847975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4C4C1BA3-5D89-4BAA-9BE1-B86C424B7390}"/>
              </a:ext>
            </a:extLst>
          </p:cNvPr>
          <p:cNvSpPr/>
          <p:nvPr/>
        </p:nvSpPr>
        <p:spPr>
          <a:xfrm>
            <a:off x="388118" y="3252788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EF4FFA2A-789C-44DB-8375-187527FD11C8}"/>
              </a:ext>
            </a:extLst>
          </p:cNvPr>
          <p:cNvSpPr/>
          <p:nvPr/>
        </p:nvSpPr>
        <p:spPr>
          <a:xfrm>
            <a:off x="378593" y="3694113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2138034E-B0C1-4924-A516-2B8FAA3B4461}"/>
              </a:ext>
            </a:extLst>
          </p:cNvPr>
          <p:cNvSpPr/>
          <p:nvPr/>
        </p:nvSpPr>
        <p:spPr>
          <a:xfrm>
            <a:off x="378593" y="4033838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992B453D-4096-4518-9DBF-46E6F9B953EF}"/>
              </a:ext>
            </a:extLst>
          </p:cNvPr>
          <p:cNvSpPr/>
          <p:nvPr/>
        </p:nvSpPr>
        <p:spPr>
          <a:xfrm>
            <a:off x="378593" y="4327525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56B201E9-2853-4791-9A51-AD78DA3E18A1}"/>
              </a:ext>
            </a:extLst>
          </p:cNvPr>
          <p:cNvSpPr/>
          <p:nvPr/>
        </p:nvSpPr>
        <p:spPr>
          <a:xfrm>
            <a:off x="378593" y="4624388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E03ADC2C-911D-4B10-9651-0E5FEA5530BB}"/>
              </a:ext>
            </a:extLst>
          </p:cNvPr>
          <p:cNvSpPr/>
          <p:nvPr/>
        </p:nvSpPr>
        <p:spPr>
          <a:xfrm>
            <a:off x="378593" y="5053013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6C896976-8302-41A0-B688-CC5BF41E0337}"/>
              </a:ext>
            </a:extLst>
          </p:cNvPr>
          <p:cNvSpPr/>
          <p:nvPr/>
        </p:nvSpPr>
        <p:spPr>
          <a:xfrm>
            <a:off x="378593" y="5334000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0F6A234A-0A74-4324-A5FE-4C5BDE46B7BE}"/>
              </a:ext>
            </a:extLst>
          </p:cNvPr>
          <p:cNvSpPr/>
          <p:nvPr/>
        </p:nvSpPr>
        <p:spPr>
          <a:xfrm>
            <a:off x="378593" y="5610225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09B92A3E-C4A1-4277-99EB-EB7A820091A7}"/>
              </a:ext>
            </a:extLst>
          </p:cNvPr>
          <p:cNvSpPr/>
          <p:nvPr/>
        </p:nvSpPr>
        <p:spPr>
          <a:xfrm>
            <a:off x="378593" y="5867400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>
            <a:extLst>
              <a:ext uri="{FF2B5EF4-FFF2-40B4-BE49-F238E27FC236}">
                <a16:creationId xmlns:a16="http://schemas.microsoft.com/office/drawing/2014/main" id="{D5A18DA8-6226-4102-9947-BA26ABB5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75C1A137-F862-4FBA-90AF-7563EC847F65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22</a:t>
            </a:fld>
            <a:endParaRPr lang="zh-CN" altLang="zh-CN" sz="1400" b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8551AD2E-DD28-4526-9B45-C0D836CE1B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176" y="0"/>
            <a:ext cx="9455225" cy="6858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树的性能分析</a:t>
            </a:r>
          </a:p>
        </p:txBody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5D146AC1-8E17-4A05-97AC-12C17CBCB1F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88393" y="990600"/>
            <a:ext cx="9209140" cy="5486400"/>
          </a:xfrm>
        </p:spPr>
        <p:txBody>
          <a:bodyPr/>
          <a:lstStyle/>
          <a:p>
            <a:pPr marL="360363" indent="-360363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有</a:t>
            </a:r>
            <a:r>
              <a:rPr lang="en-US" altLang="zh-CN" dirty="0">
                <a:latin typeface="Garamond" panose="02020404030301010803" pitchFamily="18" charset="0"/>
              </a:rPr>
              <a:t>N+1</a:t>
            </a:r>
            <a:r>
              <a:rPr lang="zh-CN" altLang="en-US" dirty="0">
                <a:latin typeface="Garamond" panose="02020404030301010803" pitchFamily="18" charset="0"/>
              </a:rPr>
              <a:t>个外部空指针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假设外部指针指向的空树叶在第</a:t>
            </a:r>
            <a:r>
              <a:rPr lang="en-US" altLang="zh-CN" dirty="0">
                <a:latin typeface="Garamond" panose="02020404030301010803" pitchFamily="18" charset="0"/>
              </a:rPr>
              <a:t>k</a:t>
            </a:r>
            <a:r>
              <a:rPr lang="zh-CN" altLang="en-US" dirty="0">
                <a:latin typeface="Garamond" panose="02020404030301010803" pitchFamily="18" charset="0"/>
              </a:rPr>
              <a:t>层</a:t>
            </a:r>
          </a:p>
          <a:p>
            <a:pPr marL="360363" indent="-360363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各层的结点数目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第</a:t>
            </a:r>
            <a:r>
              <a:rPr lang="en-US" altLang="zh-CN" dirty="0">
                <a:latin typeface="Garamond" panose="02020404030301010803" pitchFamily="18" charset="0"/>
              </a:rPr>
              <a:t>0</a:t>
            </a:r>
            <a:r>
              <a:rPr lang="zh-CN" altLang="en-US" dirty="0">
                <a:latin typeface="Garamond" panose="02020404030301010803" pitchFamily="18" charset="0"/>
              </a:rPr>
              <a:t>层根至少</a:t>
            </a:r>
            <a:r>
              <a:rPr lang="en-US" altLang="zh-CN" dirty="0">
                <a:latin typeface="Garamond" panose="02020404030301010803" pitchFamily="18" charset="0"/>
              </a:rPr>
              <a:t>1</a:t>
            </a:r>
            <a:r>
              <a:rPr lang="zh-CN" altLang="en-US" dirty="0">
                <a:latin typeface="Garamond" panose="02020404030301010803" pitchFamily="18" charset="0"/>
              </a:rPr>
              <a:t>个结点，第</a:t>
            </a:r>
            <a:r>
              <a:rPr lang="en-US" altLang="zh-CN" dirty="0">
                <a:latin typeface="Garamond" panose="02020404030301010803" pitchFamily="18" charset="0"/>
              </a:rPr>
              <a:t>1</a:t>
            </a:r>
            <a:r>
              <a:rPr lang="zh-CN" altLang="en-US" dirty="0">
                <a:latin typeface="Garamond" panose="02020404030301010803" pitchFamily="18" charset="0"/>
              </a:rPr>
              <a:t>层至少</a:t>
            </a:r>
            <a:r>
              <a:rPr lang="en-US" altLang="zh-CN" dirty="0">
                <a:latin typeface="Garamond" panose="02020404030301010803" pitchFamily="18" charset="0"/>
              </a:rPr>
              <a:t>2</a:t>
            </a:r>
            <a:r>
              <a:rPr lang="zh-CN" altLang="en-US" dirty="0">
                <a:latin typeface="Garamond" panose="02020404030301010803" pitchFamily="18" charset="0"/>
              </a:rPr>
              <a:t>个结点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第</a:t>
            </a:r>
            <a:r>
              <a:rPr lang="en-US" altLang="zh-CN" dirty="0">
                <a:latin typeface="Garamond" panose="02020404030301010803" pitchFamily="18" charset="0"/>
              </a:rPr>
              <a:t>2</a:t>
            </a:r>
            <a:r>
              <a:rPr lang="zh-CN" altLang="en-US" dirty="0">
                <a:latin typeface="Garamond" panose="02020404030301010803" pitchFamily="18" charset="0"/>
              </a:rPr>
              <a:t>层至少 </a:t>
            </a:r>
            <a:r>
              <a:rPr lang="en-US" altLang="zh-CN" sz="2800" dirty="0">
                <a:latin typeface="Garamond" panose="02020404030301010803" pitchFamily="18" charset="0"/>
              </a:rPr>
              <a:t>2</a:t>
            </a:r>
            <a:r>
              <a:rPr lang="en-US" altLang="zh-CN" dirty="0">
                <a:latin typeface="Garamond" panose="02020404030301010803" pitchFamily="18" charset="0"/>
              </a:rPr>
              <a:t>·                </a:t>
            </a:r>
            <a:r>
              <a:rPr lang="zh-CN" altLang="en-US" dirty="0">
                <a:latin typeface="Garamond" panose="02020404030301010803" pitchFamily="18" charset="0"/>
              </a:rPr>
              <a:t>个结点</a:t>
            </a:r>
          </a:p>
          <a:p>
            <a:pPr marL="900113" lvl="1" indent="-360363">
              <a:lnSpc>
                <a:spcPct val="130000"/>
              </a:lnSpc>
            </a:pPr>
            <a:r>
              <a:rPr lang="zh-CN" altLang="en-US" dirty="0">
                <a:latin typeface="Garamond" panose="02020404030301010803" pitchFamily="18" charset="0"/>
              </a:rPr>
              <a:t>第</a:t>
            </a:r>
            <a:r>
              <a:rPr lang="en-US" altLang="zh-CN" dirty="0">
                <a:latin typeface="Garamond" panose="02020404030301010803" pitchFamily="18" charset="0"/>
              </a:rPr>
              <a:t>k</a:t>
            </a:r>
            <a:r>
              <a:rPr lang="zh-CN" altLang="en-US" dirty="0">
                <a:latin typeface="Garamond" panose="02020404030301010803" pitchFamily="18" charset="0"/>
              </a:rPr>
              <a:t>层至少                         个结点</a:t>
            </a:r>
          </a:p>
        </p:txBody>
      </p:sp>
      <p:graphicFrame>
        <p:nvGraphicFramePr>
          <p:cNvPr id="129029" name="Object 3">
            <a:extLst>
              <a:ext uri="{FF2B5EF4-FFF2-40B4-BE49-F238E27FC236}">
                <a16:creationId xmlns:a16="http://schemas.microsoft.com/office/drawing/2014/main" id="{C4F386BD-1AED-4E5A-9B7D-9BE47604B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2393" y="4233865"/>
          <a:ext cx="1066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533169" progId="Equation.DSMT4">
                  <p:embed/>
                </p:oleObj>
              </mc:Choice>
              <mc:Fallback>
                <p:oleObj name="Equation" r:id="rId4" imgW="1269449" imgH="533169" progId="Equation.DSMT4">
                  <p:embed/>
                  <p:pic>
                    <p:nvPicPr>
                      <p:cNvPr id="129029" name="Object 3">
                        <a:extLst>
                          <a:ext uri="{FF2B5EF4-FFF2-40B4-BE49-F238E27FC236}">
                            <a16:creationId xmlns:a16="http://schemas.microsoft.com/office/drawing/2014/main" id="{C4F386BD-1AED-4E5A-9B7D-9BE47604B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393" y="4233865"/>
                        <a:ext cx="1066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>
            <a:extLst>
              <a:ext uri="{FF2B5EF4-FFF2-40B4-BE49-F238E27FC236}">
                <a16:creationId xmlns:a16="http://schemas.microsoft.com/office/drawing/2014/main" id="{4F7956A4-9577-43D0-8864-4A0808D28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1193" y="5562602"/>
          <a:ext cx="31686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4781" imgH="215806" progId="Equation.3">
                  <p:embed/>
                </p:oleObj>
              </mc:Choice>
              <mc:Fallback>
                <p:oleObj name="Equation" r:id="rId6" imgW="964781" imgH="215806" progId="Equation.3">
                  <p:embed/>
                  <p:pic>
                    <p:nvPicPr>
                      <p:cNvPr id="129030" name="Object 4">
                        <a:extLst>
                          <a:ext uri="{FF2B5EF4-FFF2-40B4-BE49-F238E27FC236}">
                            <a16:creationId xmlns:a16="http://schemas.microsoft.com/office/drawing/2014/main" id="{4F7956A4-9577-43D0-8864-4A0808D28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193" y="5562602"/>
                        <a:ext cx="31686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>
            <a:extLst>
              <a:ext uri="{FF2B5EF4-FFF2-40B4-BE49-F238E27FC236}">
                <a16:creationId xmlns:a16="http://schemas.microsoft.com/office/drawing/2014/main" id="{1AC945AA-5427-468F-8CC0-2B894338D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6393" y="5486402"/>
          <a:ext cx="33543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032" imgH="317362" progId="Equation.DSMT4">
                  <p:embed/>
                </p:oleObj>
              </mc:Choice>
              <mc:Fallback>
                <p:oleObj name="Equation" r:id="rId8" imgW="1079032" imgH="317362" progId="Equation.DSMT4">
                  <p:embed/>
                  <p:pic>
                    <p:nvPicPr>
                      <p:cNvPr id="129031" name="Object 5">
                        <a:extLst>
                          <a:ext uri="{FF2B5EF4-FFF2-40B4-BE49-F238E27FC236}">
                            <a16:creationId xmlns:a16="http://schemas.microsoft.com/office/drawing/2014/main" id="{1AC945AA-5427-468F-8CC0-2B894338D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393" y="5486402"/>
                        <a:ext cx="335438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6">
            <a:extLst>
              <a:ext uri="{FF2B5EF4-FFF2-40B4-BE49-F238E27FC236}">
                <a16:creationId xmlns:a16="http://schemas.microsoft.com/office/drawing/2014/main" id="{B4D5669E-5B9E-4021-9AA3-29ADC691ABC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39493" y="4762502"/>
          <a:ext cx="1752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09800" imgH="660400" progId="Equation.3">
                  <p:embed/>
                </p:oleObj>
              </mc:Choice>
              <mc:Fallback>
                <p:oleObj r:id="rId10" imgW="2209800" imgH="660400" progId="Equation.3">
                  <p:embed/>
                  <p:pic>
                    <p:nvPicPr>
                      <p:cNvPr id="129032" name="Object 6">
                        <a:extLst>
                          <a:ext uri="{FF2B5EF4-FFF2-40B4-BE49-F238E27FC236}">
                            <a16:creationId xmlns:a16="http://schemas.microsoft.com/office/drawing/2014/main" id="{B4D5669E-5B9E-4021-9AA3-29ADC691ABC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493" y="4762502"/>
                        <a:ext cx="1752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33" name="Group 26">
            <a:extLst>
              <a:ext uri="{FF2B5EF4-FFF2-40B4-BE49-F238E27FC236}">
                <a16:creationId xmlns:a16="http://schemas.microsoft.com/office/drawing/2014/main" id="{1BE005C4-842D-4209-A2D7-765A76D3E97B}"/>
              </a:ext>
            </a:extLst>
          </p:cNvPr>
          <p:cNvGrpSpPr>
            <a:grpSpLocks/>
          </p:cNvGrpSpPr>
          <p:nvPr/>
        </p:nvGrpSpPr>
        <p:grpSpPr bwMode="auto">
          <a:xfrm>
            <a:off x="530993" y="1474788"/>
            <a:ext cx="1752600" cy="4622800"/>
            <a:chOff x="48" y="856"/>
            <a:chExt cx="1104" cy="2912"/>
          </a:xfrm>
        </p:grpSpPr>
        <p:graphicFrame>
          <p:nvGraphicFramePr>
            <p:cNvPr id="129048" name="Object 2">
              <a:extLst>
                <a:ext uri="{FF2B5EF4-FFF2-40B4-BE49-F238E27FC236}">
                  <a16:creationId xmlns:a16="http://schemas.microsoft.com/office/drawing/2014/main" id="{67B291F2-0148-4538-AF06-F08D64B2D5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" y="864"/>
            <a:ext cx="994" cy="2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12" imgW="1627967" imgH="3570877" progId="Word.Picture.8">
                    <p:embed/>
                  </p:oleObj>
                </mc:Choice>
                <mc:Fallback>
                  <p:oleObj name="图片" r:id="rId12" imgW="1627967" imgH="3570877" progId="Word.Picture.8">
                    <p:embed/>
                    <p:pic>
                      <p:nvPicPr>
                        <p:cNvPr id="129048" name="Object 2">
                          <a:extLst>
                            <a:ext uri="{FF2B5EF4-FFF2-40B4-BE49-F238E27FC236}">
                              <a16:creationId xmlns:a16="http://schemas.microsoft.com/office/drawing/2014/main" id="{67B291F2-0148-4538-AF06-F08D64B2D5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864"/>
                          <a:ext cx="994" cy="29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9" name="Line 19">
              <a:extLst>
                <a:ext uri="{FF2B5EF4-FFF2-40B4-BE49-F238E27FC236}">
                  <a16:creationId xmlns:a16="http://schemas.microsoft.com/office/drawing/2014/main" id="{9059351F-C6CC-49E0-8B2B-89A8265B2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" y="856"/>
              <a:ext cx="210" cy="6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0" name="Line 20">
              <a:extLst>
                <a:ext uri="{FF2B5EF4-FFF2-40B4-BE49-F238E27FC236}">
                  <a16:creationId xmlns:a16="http://schemas.microsoft.com/office/drawing/2014/main" id="{9581C022-08FD-4749-80B3-471CA142C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052"/>
              <a:ext cx="20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1" name="Line 21">
              <a:extLst>
                <a:ext uri="{FF2B5EF4-FFF2-40B4-BE49-F238E27FC236}">
                  <a16:creationId xmlns:a16="http://schemas.microsoft.com/office/drawing/2014/main" id="{BAB043DE-9F6E-4DDB-B541-B36A72F5E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245"/>
              <a:ext cx="158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2" name="Line 22">
              <a:extLst>
                <a:ext uri="{FF2B5EF4-FFF2-40B4-BE49-F238E27FC236}">
                  <a16:creationId xmlns:a16="http://schemas.microsoft.com/office/drawing/2014/main" id="{DBE2D42A-2249-4CD5-8215-21606BBFD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" y="1594"/>
              <a:ext cx="158" cy="4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3" name="Line 24">
              <a:extLst>
                <a:ext uri="{FF2B5EF4-FFF2-40B4-BE49-F238E27FC236}">
                  <a16:creationId xmlns:a16="http://schemas.microsoft.com/office/drawing/2014/main" id="{4E025D62-F01C-4164-BD97-C8BB82D46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" y="1780"/>
              <a:ext cx="15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4" name="Line 25">
              <a:extLst>
                <a:ext uri="{FF2B5EF4-FFF2-40B4-BE49-F238E27FC236}">
                  <a16:creationId xmlns:a16="http://schemas.microsoft.com/office/drawing/2014/main" id="{D9CDDEDB-1213-4364-A64A-160728F03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947"/>
              <a:ext cx="158" cy="9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5" name="Line 26">
              <a:extLst>
                <a:ext uri="{FF2B5EF4-FFF2-40B4-BE49-F238E27FC236}">
                  <a16:creationId xmlns:a16="http://schemas.microsoft.com/office/drawing/2014/main" id="{67E2777C-FC6C-4740-A04D-07F596E04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" y="2305"/>
              <a:ext cx="158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6" name="Line 27">
              <a:extLst>
                <a:ext uri="{FF2B5EF4-FFF2-40B4-BE49-F238E27FC236}">
                  <a16:creationId xmlns:a16="http://schemas.microsoft.com/office/drawing/2014/main" id="{CFC04D71-9B8F-4E4E-A638-0F3FCB2E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2506"/>
              <a:ext cx="204" cy="1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7" name="Line 28">
              <a:extLst>
                <a:ext uri="{FF2B5EF4-FFF2-40B4-BE49-F238E27FC236}">
                  <a16:creationId xmlns:a16="http://schemas.microsoft.com/office/drawing/2014/main" id="{14785007-C326-4AF8-8CE8-FB7644CAD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2668"/>
              <a:ext cx="204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8" name="Line 29">
              <a:extLst>
                <a:ext uri="{FF2B5EF4-FFF2-40B4-BE49-F238E27FC236}">
                  <a16:creationId xmlns:a16="http://schemas.microsoft.com/office/drawing/2014/main" id="{A4776A1A-EA14-4760-A67F-5D4BFBF01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2820"/>
              <a:ext cx="204" cy="7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59" name="Line 30">
              <a:extLst>
                <a:ext uri="{FF2B5EF4-FFF2-40B4-BE49-F238E27FC236}">
                  <a16:creationId xmlns:a16="http://schemas.microsoft.com/office/drawing/2014/main" id="{080948E5-6F4A-4737-B88E-08839DD5D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" y="3155"/>
              <a:ext cx="158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60" name="Line 31">
              <a:extLst>
                <a:ext uri="{FF2B5EF4-FFF2-40B4-BE49-F238E27FC236}">
                  <a16:creationId xmlns:a16="http://schemas.microsoft.com/office/drawing/2014/main" id="{C68DEDB8-2AA3-422B-96D5-9CE6FA118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3291"/>
              <a:ext cx="204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61" name="Line 32">
              <a:extLst>
                <a:ext uri="{FF2B5EF4-FFF2-40B4-BE49-F238E27FC236}">
                  <a16:creationId xmlns:a16="http://schemas.microsoft.com/office/drawing/2014/main" id="{0B41DD0B-3D34-4FEA-AF8C-CAAEE8961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3463"/>
              <a:ext cx="204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062" name="Line 33">
              <a:extLst>
                <a:ext uri="{FF2B5EF4-FFF2-40B4-BE49-F238E27FC236}">
                  <a16:creationId xmlns:a16="http://schemas.microsoft.com/office/drawing/2014/main" id="{24C2EF03-FD7B-46A7-9311-E9370F3F5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3615"/>
              <a:ext cx="204" cy="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圆角矩形 1">
            <a:extLst>
              <a:ext uri="{FF2B5EF4-FFF2-40B4-BE49-F238E27FC236}">
                <a16:creationId xmlns:a16="http://schemas.microsoft.com/office/drawing/2014/main" id="{89942BE9-F2D6-4D2E-B88D-DD627CDB53E6}"/>
              </a:ext>
            </a:extLst>
          </p:cNvPr>
          <p:cNvSpPr/>
          <p:nvPr/>
        </p:nvSpPr>
        <p:spPr>
          <a:xfrm>
            <a:off x="388118" y="1409700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81E477A-0987-4CBA-ABC5-80F47ADA245D}"/>
              </a:ext>
            </a:extLst>
          </p:cNvPr>
          <p:cNvSpPr/>
          <p:nvPr/>
        </p:nvSpPr>
        <p:spPr>
          <a:xfrm>
            <a:off x="378593" y="1703388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587E1D7-8665-4151-952E-336290EE84BA}"/>
              </a:ext>
            </a:extLst>
          </p:cNvPr>
          <p:cNvSpPr/>
          <p:nvPr/>
        </p:nvSpPr>
        <p:spPr>
          <a:xfrm>
            <a:off x="388118" y="2085975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429A597-6341-4562-964C-CAD53AE9E6B2}"/>
              </a:ext>
            </a:extLst>
          </p:cNvPr>
          <p:cNvSpPr/>
          <p:nvPr/>
        </p:nvSpPr>
        <p:spPr>
          <a:xfrm>
            <a:off x="394468" y="2570163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FE69147E-FC15-4368-AA3E-B0A88309101F}"/>
              </a:ext>
            </a:extLst>
          </p:cNvPr>
          <p:cNvSpPr/>
          <p:nvPr/>
        </p:nvSpPr>
        <p:spPr>
          <a:xfrm>
            <a:off x="378593" y="2847975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C4C1BA3-5D89-4BAA-9BE1-B86C424B7390}"/>
              </a:ext>
            </a:extLst>
          </p:cNvPr>
          <p:cNvSpPr/>
          <p:nvPr/>
        </p:nvSpPr>
        <p:spPr>
          <a:xfrm>
            <a:off x="388118" y="3252788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F4FFA2A-789C-44DB-8375-187527FD11C8}"/>
              </a:ext>
            </a:extLst>
          </p:cNvPr>
          <p:cNvSpPr/>
          <p:nvPr/>
        </p:nvSpPr>
        <p:spPr>
          <a:xfrm>
            <a:off x="378593" y="3694113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138034E-B0C1-4924-A516-2B8FAA3B4461}"/>
              </a:ext>
            </a:extLst>
          </p:cNvPr>
          <p:cNvSpPr/>
          <p:nvPr/>
        </p:nvSpPr>
        <p:spPr>
          <a:xfrm>
            <a:off x="378593" y="4033838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992B453D-4096-4518-9DBF-46E6F9B953EF}"/>
              </a:ext>
            </a:extLst>
          </p:cNvPr>
          <p:cNvSpPr/>
          <p:nvPr/>
        </p:nvSpPr>
        <p:spPr>
          <a:xfrm>
            <a:off x="378593" y="4327525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56B201E9-2853-4791-9A51-AD78DA3E18A1}"/>
              </a:ext>
            </a:extLst>
          </p:cNvPr>
          <p:cNvSpPr/>
          <p:nvPr/>
        </p:nvSpPr>
        <p:spPr>
          <a:xfrm>
            <a:off x="378593" y="4624388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E03ADC2C-911D-4B10-9651-0E5FEA5530BB}"/>
              </a:ext>
            </a:extLst>
          </p:cNvPr>
          <p:cNvSpPr/>
          <p:nvPr/>
        </p:nvSpPr>
        <p:spPr>
          <a:xfrm>
            <a:off x="378593" y="5053013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6C896976-8302-41A0-B688-CC5BF41E0337}"/>
              </a:ext>
            </a:extLst>
          </p:cNvPr>
          <p:cNvSpPr/>
          <p:nvPr/>
        </p:nvSpPr>
        <p:spPr>
          <a:xfrm>
            <a:off x="378593" y="5334000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0F6A234A-0A74-4324-A5FE-4C5BDE46B7BE}"/>
              </a:ext>
            </a:extLst>
          </p:cNvPr>
          <p:cNvSpPr/>
          <p:nvPr/>
        </p:nvSpPr>
        <p:spPr>
          <a:xfrm>
            <a:off x="378593" y="5610225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09B92A3E-C4A1-4277-99EB-EB7A820091A7}"/>
              </a:ext>
            </a:extLst>
          </p:cNvPr>
          <p:cNvSpPr/>
          <p:nvPr/>
        </p:nvSpPr>
        <p:spPr>
          <a:xfrm>
            <a:off x="378593" y="5867400"/>
            <a:ext cx="152400" cy="1524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3">
            <a:extLst>
              <a:ext uri="{FF2B5EF4-FFF2-40B4-BE49-F238E27FC236}">
                <a16:creationId xmlns:a16="http://schemas.microsoft.com/office/drawing/2014/main" id="{2EF7161A-AD95-485B-A6E0-7420579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9F45FE09-EA19-4E46-93DC-3DFF85923DE3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23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1F28FF17-D0F8-4DF8-9E5E-5C17940DAC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树的性能分析</a:t>
            </a:r>
            <a:r>
              <a:rPr lang="en-US" altLang="zh-CN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385133BB-8E2B-4FAA-9421-A16B20C88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检索效率</a:t>
            </a:r>
          </a:p>
          <a:p>
            <a:pPr lvl="1" eaLnBrk="1" hangingPunct="1"/>
            <a:r>
              <a:rPr lang="zh-CN" altLang="en-US" sz="2800"/>
              <a:t>存取次数</a:t>
            </a:r>
            <a:endParaRPr lang="en-US" altLang="zh-CN" sz="2800"/>
          </a:p>
          <a:p>
            <a:pPr lvl="1" eaLnBrk="1" hangingPunct="1"/>
            <a:endParaRPr lang="en-US" altLang="zh-CN"/>
          </a:p>
          <a:p>
            <a:pPr eaLnBrk="1" hangingPunct="1"/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131077" name="Rectangle 4">
            <a:extLst>
              <a:ext uri="{FF2B5EF4-FFF2-40B4-BE49-F238E27FC236}">
                <a16:creationId xmlns:a16="http://schemas.microsoft.com/office/drawing/2014/main" id="{D0492293-0ECC-4D1C-B213-7FF1BD42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6" y="296480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endParaRPr lang="zh-CN" altLang="en-U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1078" name="Object 5">
            <a:extLst>
              <a:ext uri="{FF2B5EF4-FFF2-40B4-BE49-F238E27FC236}">
                <a16:creationId xmlns:a16="http://schemas.microsoft.com/office/drawing/2014/main" id="{A9B18727-3F01-424E-B19C-214FF6585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27" y="2819400"/>
          <a:ext cx="373062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000" imgH="457200" progId="Equation.DSMT4">
                  <p:embed/>
                </p:oleObj>
              </mc:Choice>
              <mc:Fallback>
                <p:oleObj name="Equation" r:id="rId3" imgW="1270000" imgH="457200" progId="Equation.DSMT4">
                  <p:embed/>
                  <p:pic>
                    <p:nvPicPr>
                      <p:cNvPr id="131078" name="Object 5">
                        <a:extLst>
                          <a:ext uri="{FF2B5EF4-FFF2-40B4-BE49-F238E27FC236}">
                            <a16:creationId xmlns:a16="http://schemas.microsoft.com/office/drawing/2014/main" id="{A9B18727-3F01-424E-B19C-214FF6585D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7" y="2819400"/>
                        <a:ext cx="373062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Rectangle 6">
            <a:extLst>
              <a:ext uri="{FF2B5EF4-FFF2-40B4-BE49-F238E27FC236}">
                <a16:creationId xmlns:a16="http://schemas.microsoft.com/office/drawing/2014/main" id="{41535E61-FD34-4485-9A22-CD51A6A79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6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endParaRPr lang="zh-CN" altLang="en-U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3">
            <a:extLst>
              <a:ext uri="{FF2B5EF4-FFF2-40B4-BE49-F238E27FC236}">
                <a16:creationId xmlns:a16="http://schemas.microsoft.com/office/drawing/2014/main" id="{A8480CB8-A5D2-41E6-A806-794B684F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549C4766-AE51-4041-BEBC-5206019DAABD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24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EC897776-3F2B-4FD0-9148-13C4F7B0C2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结点分裂次数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C68E64D-0EDD-4E1D-9FAF-E02D3B19A7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设关键码数为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，内部结点数为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000" dirty="0"/>
              <a:t>当根包含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个关键码，除根外的内部结点都包含</a:t>
            </a:r>
            <a:r>
              <a:rPr lang="zh-CN" altLang="en-US" sz="2000" dirty="0">
                <a:sym typeface="Symbol" panose="05050102010706020507" pitchFamily="18" charset="2"/>
              </a:rPr>
              <a:t></a:t>
            </a:r>
            <a:r>
              <a:rPr lang="en-US" altLang="zh-CN" sz="2000" i="1" dirty="0"/>
              <a:t>m</a:t>
            </a:r>
            <a:r>
              <a:rPr lang="en-US" altLang="zh-CN" sz="2000" dirty="0"/>
              <a:t>/2</a:t>
            </a:r>
            <a:r>
              <a:rPr lang="en-US" altLang="zh-CN" sz="2000" dirty="0">
                <a:sym typeface="Symbol" panose="05050102010706020507" pitchFamily="18" charset="2"/>
              </a:rPr>
              <a:t></a:t>
            </a:r>
            <a:r>
              <a:rPr lang="zh-CN" altLang="en-US" sz="2000" dirty="0">
                <a:sym typeface="Symbol" panose="05050102010706020507" pitchFamily="18" charset="2"/>
              </a:rPr>
              <a:t>－</a:t>
            </a:r>
            <a:r>
              <a:rPr lang="en-US" altLang="zh-CN" sz="2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时，</a:t>
            </a:r>
            <a:r>
              <a:rPr lang="en-US" altLang="zh-CN" sz="2000" dirty="0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树包含的关键码的个数最少</a:t>
            </a:r>
          </a:p>
          <a:p>
            <a:pPr lvl="1" eaLnBrk="1" hangingPunct="1">
              <a:lnSpc>
                <a:spcPct val="140000"/>
              </a:lnSpc>
              <a:defRPr/>
            </a:pPr>
            <a:endParaRPr lang="zh-CN" altLang="en-US" sz="2000" dirty="0"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140000"/>
              </a:lnSpc>
              <a:buNone/>
              <a:defRPr/>
            </a:pPr>
            <a:r>
              <a:rPr lang="zh-CN" altLang="en-US" sz="2000" dirty="0">
                <a:sym typeface="Symbol" panose="05050102010706020507" pitchFamily="18" charset="2"/>
              </a:rPr>
              <a:t>     即</a:t>
            </a:r>
            <a:endParaRPr lang="zh-CN" altLang="en-US" sz="2000" dirty="0"/>
          </a:p>
          <a:p>
            <a:pPr lvl="1" eaLnBrk="1" hangingPunct="1">
              <a:lnSpc>
                <a:spcPct val="140000"/>
              </a:lnSpc>
              <a:defRPr/>
            </a:pPr>
            <a:endParaRPr lang="zh-CN" altLang="en-US" sz="2000" dirty="0"/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个结点外，剩余的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个结点都是分裂而来的，则每插入一个关键码平均分裂结点个数为</a:t>
            </a:r>
          </a:p>
        </p:txBody>
      </p:sp>
      <p:graphicFrame>
        <p:nvGraphicFramePr>
          <p:cNvPr id="132101" name="Object 5">
            <a:extLst>
              <a:ext uri="{FF2B5EF4-FFF2-40B4-BE49-F238E27FC236}">
                <a16:creationId xmlns:a16="http://schemas.microsoft.com/office/drawing/2014/main" id="{86881C61-3C11-4A6D-BE34-47C4567C8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395539"/>
          <a:ext cx="31242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787900" imgH="533400" progId="Equation.3">
                  <p:embed/>
                </p:oleObj>
              </mc:Choice>
              <mc:Fallback>
                <p:oleObj r:id="rId3" imgW="4787900" imgH="533400" progId="Equation.3">
                  <p:embed/>
                  <p:pic>
                    <p:nvPicPr>
                      <p:cNvPr id="132101" name="Object 5">
                        <a:extLst>
                          <a:ext uri="{FF2B5EF4-FFF2-40B4-BE49-F238E27FC236}">
                            <a16:creationId xmlns:a16="http://schemas.microsoft.com/office/drawing/2014/main" id="{86881C61-3C11-4A6D-BE34-47C4567C8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95539"/>
                        <a:ext cx="31242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7">
            <a:extLst>
              <a:ext uri="{FF2B5EF4-FFF2-40B4-BE49-F238E27FC236}">
                <a16:creationId xmlns:a16="http://schemas.microsoft.com/office/drawing/2014/main" id="{A4823C8A-64B7-497A-B08E-7174181C4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076576"/>
          <a:ext cx="1905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75000" imgH="1155700" progId="Equation.3">
                  <p:embed/>
                </p:oleObj>
              </mc:Choice>
              <mc:Fallback>
                <p:oleObj r:id="rId5" imgW="3175000" imgH="1155700" progId="Equation.3">
                  <p:embed/>
                  <p:pic>
                    <p:nvPicPr>
                      <p:cNvPr id="132102" name="Object 7">
                        <a:extLst>
                          <a:ext uri="{FF2B5EF4-FFF2-40B4-BE49-F238E27FC236}">
                            <a16:creationId xmlns:a16="http://schemas.microsoft.com/office/drawing/2014/main" id="{A4823C8A-64B7-497A-B08E-7174181C4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76576"/>
                        <a:ext cx="1905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9">
            <a:extLst>
              <a:ext uri="{FF2B5EF4-FFF2-40B4-BE49-F238E27FC236}">
                <a16:creationId xmlns:a16="http://schemas.microsoft.com/office/drawing/2014/main" id="{33E3990C-74E9-4906-9FFB-B46F21DDF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9197" y="4770907"/>
          <a:ext cx="47307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679700" imgH="431800" progId="Equation.3">
                  <p:embed/>
                </p:oleObj>
              </mc:Choice>
              <mc:Fallback>
                <p:oleObj name="公式" r:id="rId7" imgW="2679700" imgH="431800" progId="Equation.3">
                  <p:embed/>
                  <p:pic>
                    <p:nvPicPr>
                      <p:cNvPr id="132103" name="Object 9">
                        <a:extLst>
                          <a:ext uri="{FF2B5EF4-FFF2-40B4-BE49-F238E27FC236}">
                            <a16:creationId xmlns:a16="http://schemas.microsoft.com/office/drawing/2014/main" id="{33E3990C-74E9-4906-9FFB-B46F21DDF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197" y="4770907"/>
                        <a:ext cx="47307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D9A98-4807-4188-947A-D1975B54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在一棵含有</a:t>
            </a:r>
            <a:r>
              <a:rPr lang="en-US" altLang="zh-CN" dirty="0"/>
              <a:t>1023</a:t>
            </a:r>
            <a:r>
              <a:rPr lang="zh-CN" altLang="zh-CN" dirty="0"/>
              <a:t>个关键字的</a:t>
            </a:r>
            <a:r>
              <a:rPr lang="en-US" altLang="zh-CN" dirty="0"/>
              <a:t>4</a:t>
            </a:r>
            <a:r>
              <a:rPr lang="zh-CN" altLang="zh-CN" dirty="0"/>
              <a:t>阶</a:t>
            </a:r>
            <a:r>
              <a:rPr lang="en-US" altLang="zh-CN" dirty="0"/>
              <a:t>B</a:t>
            </a:r>
            <a:r>
              <a:rPr lang="zh-CN" altLang="zh-CN" dirty="0"/>
              <a:t>树中进行查找（不读取数据主文件），至多读盘</a:t>
            </a:r>
            <a:r>
              <a:rPr lang="en-US" altLang="zh-CN" u="sng" dirty="0"/>
              <a:t>        </a:t>
            </a:r>
            <a:r>
              <a:rPr lang="zh-CN" altLang="zh-CN" dirty="0"/>
              <a:t>次。</a:t>
            </a:r>
          </a:p>
          <a:p>
            <a:pPr marL="0" indent="0">
              <a:buNone/>
              <a:defRPr/>
            </a:pPr>
            <a:r>
              <a:rPr lang="en-US" altLang="zh-CN" dirty="0"/>
              <a:t>      A. 7           B. 8            C.  10          D. 9</a:t>
            </a:r>
            <a:endParaRPr lang="zh-CN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133123" name="灯片编号占位符 3">
            <a:extLst>
              <a:ext uri="{FF2B5EF4-FFF2-40B4-BE49-F238E27FC236}">
                <a16:creationId xmlns:a16="http://schemas.microsoft.com/office/drawing/2014/main" id="{8D9B818C-D94B-43CA-A6E0-4BBBCAEC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FE2D69B0-3D49-4F56-8AA4-625573BC0980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25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5106" name="Picture 2">
            <a:extLst>
              <a:ext uri="{FF2B5EF4-FFF2-40B4-BE49-F238E27FC236}">
                <a16:creationId xmlns:a16="http://schemas.microsoft.com/office/drawing/2014/main" id="{85E08354-681E-4F43-A769-977D7174A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2" y="3657600"/>
            <a:ext cx="397351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0D985-1EFB-404C-8771-E3212137F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2" y="5424488"/>
            <a:ext cx="5280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至少读盘次数该怎么算？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6CB65A0-EFA2-474B-828A-377E99FC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56" y="90488"/>
            <a:ext cx="8411409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要求能够根据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树的特点进行分析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1CB5B-45C7-4428-B01A-08EB24A5E06A}" type="slidenum">
              <a:rPr kumimoji="0" lang="ar-SA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由于二级索引占用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1024B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，内存中还剩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255K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字节用于第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级索引。第一级索引有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255*128=32640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个索引项，作为稀疏索引，每个索引项索引一个页块，则索引文件可存放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32640*63 = 2056320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23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1CB5B-45C7-4428-B01A-08EB24A5E06A}" type="slidenum">
              <a:rPr kumimoji="0" lang="ar-SA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章补充习题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若一个磁盘页块大小为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=1K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）字节，存储每个记录需占用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字节，其中关键码占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个字节，数据字段占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个字节。所有记录均已按关键码有序存储在磁盘文件中，每个页块的第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个记录用于建立线性索引。试问：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	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若使用大小为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256K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的线性索引，文件中最多可以存储多少条记录？（每个索引项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个字节，其中关键码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字节，地址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字节）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	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若线性索引存放在磁盘中，并使用二级索引，二级索引大小为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字节，这时文件中最多可以存放多少个记录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0" indent="0" eaLnBrk="1" hangingPunct="1">
              <a:buNone/>
            </a:pP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2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1CB5B-45C7-4428-B01A-08EB24A5E06A}" type="slidenum">
              <a:rPr kumimoji="0" lang="ar-SA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章补充题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每个索引项存储一个关键码和一个地址（磁盘块号），这样每个索引项为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字节。线性索引能存放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256K/8=32K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个索引项。每个索引项索引一个磁盘页块，因此能存储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个磁盘页块。每个磁盘页块可存放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1024/8=128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条记录，整个文件可存储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32K×128=4M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二级索引大小为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字节，则一级索引可用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1024/8=128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个磁盘块，因而有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128×(1024/8)=16K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个二级索引项，对应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个存储记录的磁盘块，整个文件可存储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16K×(1024/8)=2M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虽然这时采用二级索引所能存放的记录数要小于第一种，但是节省了内存空间。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8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1CB5B-45C7-4428-B01A-08EB24A5E06A}" type="slidenum">
              <a:rPr kumimoji="0" lang="ar-SA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如下是一个三阶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树。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给出在上面的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树中，查找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的过程，并说明共进行多少次读盘？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给出在上面的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树中，查找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的过程，并说明共进行多少次读盘？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给出在上面的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树中，插入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的过程，并说明上述过程中有多少次对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树的访外操作？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树，一次插入操作最多读写次数是多少次？</a:t>
            </a: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79" y="3680619"/>
            <a:ext cx="6168041" cy="2208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3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1CB5B-45C7-4428-B01A-08EB24A5E06A}" type="slidenum">
              <a:rPr kumimoji="0" lang="ar-SA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读出根节点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18 33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，在根节点所包含的关键码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中找未找到；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之间，于是取中间指针指向的节点，进入关键码为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的节点；在节点所包含的关键码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中找未找到，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之间，于是取左侧指针指向的节点，进入关键码为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的节点；读出关键码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，找到了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，检索成功；一共进行了三次读盘。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前三步类似，走到最后一步时，在关键码为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的节点中找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，仍未找到，此时指针指向外部空间点；同样共进行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次读盘。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4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44000" y="6586538"/>
            <a:ext cx="1371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500DF-E9CC-4F05-83AB-9BCD5C13F9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6258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628748" name="AutoShape 12"/>
          <p:cNvSpPr>
            <a:spLocks noChangeArrowheads="1"/>
          </p:cNvSpPr>
          <p:nvPr/>
        </p:nvSpPr>
        <p:spPr bwMode="auto">
          <a:xfrm>
            <a:off x="2243138" y="2071688"/>
            <a:ext cx="1295400" cy="576262"/>
          </a:xfrm>
          <a:prstGeom prst="wedgeRectCallout">
            <a:avLst>
              <a:gd name="adj1" fmla="val 134069"/>
              <a:gd name="adj2" fmla="val 435125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Garamond" panose="02020404030301010803" pitchFamily="18" charset="0"/>
                <a:ea typeface="楷体_GB2312" charset="-122"/>
                <a:cs typeface="Arial"/>
              </a:rPr>
              <a:t>插入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Garamond" panose="02020404030301010803" pitchFamily="18" charset="0"/>
                <a:ea typeface="楷体_GB2312" charset="-122"/>
                <a:cs typeface="Arial"/>
              </a:rPr>
              <a:t>22</a:t>
            </a:r>
          </a:p>
        </p:txBody>
      </p:sp>
      <p:sp>
        <p:nvSpPr>
          <p:cNvPr id="96260" name="Rectangle 30"/>
          <p:cNvSpPr>
            <a:spLocks noChangeArrowheads="1"/>
          </p:cNvSpPr>
          <p:nvPr/>
        </p:nvSpPr>
        <p:spPr bwMode="auto">
          <a:xfrm>
            <a:off x="5519738" y="2708276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18 33 </a:t>
            </a:r>
          </a:p>
        </p:txBody>
      </p:sp>
      <p:sp>
        <p:nvSpPr>
          <p:cNvPr id="96261" name="Rectangle 30"/>
          <p:cNvSpPr>
            <a:spLocks noChangeArrowheads="1"/>
          </p:cNvSpPr>
          <p:nvPr/>
        </p:nvSpPr>
        <p:spPr bwMode="auto">
          <a:xfrm>
            <a:off x="28559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12 </a:t>
            </a:r>
          </a:p>
        </p:txBody>
      </p:sp>
      <p:sp>
        <p:nvSpPr>
          <p:cNvPr id="96262" name="Rectangle 30"/>
          <p:cNvSpPr>
            <a:spLocks noChangeArrowheads="1"/>
          </p:cNvSpPr>
          <p:nvPr/>
        </p:nvSpPr>
        <p:spPr bwMode="auto">
          <a:xfrm>
            <a:off x="5519738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23 30 </a:t>
            </a:r>
          </a:p>
        </p:txBody>
      </p:sp>
      <p:sp>
        <p:nvSpPr>
          <p:cNvPr id="96263" name="Rectangle 30"/>
          <p:cNvSpPr>
            <a:spLocks noChangeArrowheads="1"/>
          </p:cNvSpPr>
          <p:nvPr/>
        </p:nvSpPr>
        <p:spPr bwMode="auto">
          <a:xfrm>
            <a:off x="861536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48 </a:t>
            </a:r>
          </a:p>
        </p:txBody>
      </p:sp>
      <p:sp>
        <p:nvSpPr>
          <p:cNvPr id="96264" name="Rectangle 30"/>
          <p:cNvSpPr>
            <a:spLocks noChangeArrowheads="1"/>
          </p:cNvSpPr>
          <p:nvPr/>
        </p:nvSpPr>
        <p:spPr bwMode="auto">
          <a:xfrm>
            <a:off x="170338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10 </a:t>
            </a:r>
          </a:p>
        </p:txBody>
      </p:sp>
      <p:sp>
        <p:nvSpPr>
          <p:cNvPr id="96265" name="Rectangle 30"/>
          <p:cNvSpPr>
            <a:spLocks noChangeArrowheads="1"/>
          </p:cNvSpPr>
          <p:nvPr/>
        </p:nvSpPr>
        <p:spPr bwMode="auto">
          <a:xfrm>
            <a:off x="2711450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15 </a:t>
            </a:r>
          </a:p>
        </p:txBody>
      </p:sp>
      <p:sp>
        <p:nvSpPr>
          <p:cNvPr id="894986" name="Rectangle 30"/>
          <p:cNvSpPr>
            <a:spLocks noChangeArrowheads="1"/>
          </p:cNvSpPr>
          <p:nvPr/>
        </p:nvSpPr>
        <p:spPr bwMode="auto">
          <a:xfrm>
            <a:off x="4440238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20 21 </a:t>
            </a:r>
          </a:p>
        </p:txBody>
      </p:sp>
      <p:sp>
        <p:nvSpPr>
          <p:cNvPr id="96267" name="Rectangle 30"/>
          <p:cNvSpPr>
            <a:spLocks noChangeArrowheads="1"/>
          </p:cNvSpPr>
          <p:nvPr/>
        </p:nvSpPr>
        <p:spPr bwMode="auto">
          <a:xfrm>
            <a:off x="6024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24 </a:t>
            </a:r>
          </a:p>
        </p:txBody>
      </p:sp>
      <p:sp>
        <p:nvSpPr>
          <p:cNvPr id="96268" name="Rectangle 30"/>
          <p:cNvSpPr>
            <a:spLocks noChangeArrowheads="1"/>
          </p:cNvSpPr>
          <p:nvPr/>
        </p:nvSpPr>
        <p:spPr bwMode="auto">
          <a:xfrm>
            <a:off x="71040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31 </a:t>
            </a:r>
          </a:p>
        </p:txBody>
      </p:sp>
      <p:sp>
        <p:nvSpPr>
          <p:cNvPr id="96269" name="Rectangle 30"/>
          <p:cNvSpPr>
            <a:spLocks noChangeArrowheads="1"/>
          </p:cNvSpPr>
          <p:nvPr/>
        </p:nvSpPr>
        <p:spPr bwMode="auto">
          <a:xfrm>
            <a:off x="8183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45 47 </a:t>
            </a:r>
          </a:p>
        </p:txBody>
      </p:sp>
      <p:sp>
        <p:nvSpPr>
          <p:cNvPr id="96270" name="Rectangle 30"/>
          <p:cNvSpPr>
            <a:spLocks noChangeArrowheads="1"/>
          </p:cNvSpPr>
          <p:nvPr/>
        </p:nvSpPr>
        <p:spPr bwMode="auto">
          <a:xfrm>
            <a:off x="9480550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50 52</a:t>
            </a: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 flipH="1">
            <a:off x="3287713" y="2924176"/>
            <a:ext cx="23034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5951538" y="29241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6238875" y="2924176"/>
            <a:ext cx="2808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2135188" y="40052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 flipH="1">
            <a:off x="3143251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 flipH="1">
            <a:off x="4872039" y="4076700"/>
            <a:ext cx="719137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5951538" y="4005264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6240463" y="4005264"/>
            <a:ext cx="12239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8543926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9047164" y="4005263"/>
            <a:ext cx="8651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628750" name="Rectangle 14"/>
          <p:cNvSpPr>
            <a:spLocks noChangeArrowheads="1"/>
          </p:cNvSpPr>
          <p:nvPr/>
        </p:nvSpPr>
        <p:spPr bwMode="auto">
          <a:xfrm>
            <a:off x="4079875" y="5876926"/>
            <a:ext cx="431800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22</a:t>
            </a:r>
          </a:p>
        </p:txBody>
      </p:sp>
      <p:sp>
        <p:nvSpPr>
          <p:cNvPr id="895002" name="Rectangle 30"/>
          <p:cNvSpPr>
            <a:spLocks noChangeArrowheads="1"/>
          </p:cNvSpPr>
          <p:nvPr/>
        </p:nvSpPr>
        <p:spPr bwMode="auto">
          <a:xfrm>
            <a:off x="4440238" y="4941889"/>
            <a:ext cx="1295400" cy="358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20 21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592264" y="6589713"/>
            <a:ext cx="2225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Arial"/>
              </a:rPr>
              <a:t>北京大学信息科学技术学院</a:t>
            </a:r>
          </a:p>
        </p:txBody>
      </p:sp>
      <p:sp>
        <p:nvSpPr>
          <p:cNvPr id="29" name="Text Box 1024"/>
          <p:cNvSpPr txBox="1">
            <a:spLocks noChangeArrowheads="1"/>
          </p:cNvSpPr>
          <p:nvPr/>
        </p:nvSpPr>
        <p:spPr bwMode="auto">
          <a:xfrm>
            <a:off x="5499101" y="6589713"/>
            <a:ext cx="133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Arial"/>
              </a:rPr>
              <a:t>数据结构与算法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39186" y="908050"/>
            <a:ext cx="11713633" cy="73025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找到关键码为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20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21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的底层节点，插入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—— 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读盘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次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71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894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75E-6 -1.85185E-6 L 0.07683 -0.1340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8" grpId="0" animBg="1"/>
      <p:bldP spid="894986" grpId="0" animBg="1"/>
      <p:bldP spid="628750" grpId="0" animBg="1"/>
      <p:bldP spid="628750" grpId="1" animBg="1"/>
      <p:bldP spid="895002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44000" y="6586538"/>
            <a:ext cx="1371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017E8B-8319-4701-9F42-E7BC5E1CF04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97026" name="Rectangle 30"/>
          <p:cNvSpPr>
            <a:spLocks noChangeArrowheads="1"/>
          </p:cNvSpPr>
          <p:nvPr/>
        </p:nvSpPr>
        <p:spPr bwMode="auto">
          <a:xfrm>
            <a:off x="3648075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</a:p>
        </p:txBody>
      </p:sp>
      <p:sp>
        <p:nvSpPr>
          <p:cNvPr id="897027" name="Rectangle 30"/>
          <p:cNvSpPr>
            <a:spLocks noChangeArrowheads="1"/>
          </p:cNvSpPr>
          <p:nvPr/>
        </p:nvSpPr>
        <p:spPr bwMode="auto">
          <a:xfrm>
            <a:off x="508793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</a:t>
            </a: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000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790661" name="AutoShape 133"/>
          <p:cNvSpPr>
            <a:spLocks noChangeArrowheads="1"/>
          </p:cNvSpPr>
          <p:nvPr/>
        </p:nvSpPr>
        <p:spPr bwMode="auto">
          <a:xfrm>
            <a:off x="1882776" y="1857376"/>
            <a:ext cx="2232025" cy="504825"/>
          </a:xfrm>
          <a:prstGeom prst="wedgeRectCallout">
            <a:avLst>
              <a:gd name="adj1" fmla="val 70199"/>
              <a:gd name="adj2" fmla="val 502829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Garamond" panose="02020404030301010803" pitchFamily="18" charset="0"/>
                <a:ea typeface="楷体_GB2312" charset="-122"/>
                <a:cs typeface="Arial"/>
              </a:rPr>
              <a:t>叶结点分裂</a:t>
            </a:r>
          </a:p>
        </p:txBody>
      </p:sp>
      <p:sp>
        <p:nvSpPr>
          <p:cNvPr id="98310" name="Rectangle 30"/>
          <p:cNvSpPr>
            <a:spLocks noChangeArrowheads="1"/>
          </p:cNvSpPr>
          <p:nvPr/>
        </p:nvSpPr>
        <p:spPr bwMode="auto">
          <a:xfrm>
            <a:off x="5519738" y="2708276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18 33 </a:t>
            </a:r>
          </a:p>
        </p:txBody>
      </p:sp>
      <p:sp>
        <p:nvSpPr>
          <p:cNvPr id="98311" name="Rectangle 30"/>
          <p:cNvSpPr>
            <a:spLocks noChangeArrowheads="1"/>
          </p:cNvSpPr>
          <p:nvPr/>
        </p:nvSpPr>
        <p:spPr bwMode="auto">
          <a:xfrm>
            <a:off x="28559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  12 </a:t>
            </a:r>
          </a:p>
        </p:txBody>
      </p:sp>
      <p:sp>
        <p:nvSpPr>
          <p:cNvPr id="98312" name="Rectangle 30"/>
          <p:cNvSpPr>
            <a:spLocks noChangeArrowheads="1"/>
          </p:cNvSpPr>
          <p:nvPr/>
        </p:nvSpPr>
        <p:spPr bwMode="auto">
          <a:xfrm>
            <a:off x="5519738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23 30 </a:t>
            </a:r>
          </a:p>
        </p:txBody>
      </p:sp>
      <p:sp>
        <p:nvSpPr>
          <p:cNvPr id="98313" name="Rectangle 30"/>
          <p:cNvSpPr>
            <a:spLocks noChangeArrowheads="1"/>
          </p:cNvSpPr>
          <p:nvPr/>
        </p:nvSpPr>
        <p:spPr bwMode="auto">
          <a:xfrm>
            <a:off x="861536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48 </a:t>
            </a:r>
          </a:p>
        </p:txBody>
      </p:sp>
      <p:sp>
        <p:nvSpPr>
          <p:cNvPr id="98314" name="Rectangle 30"/>
          <p:cNvSpPr>
            <a:spLocks noChangeArrowheads="1"/>
          </p:cNvSpPr>
          <p:nvPr/>
        </p:nvSpPr>
        <p:spPr bwMode="auto">
          <a:xfrm>
            <a:off x="170338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10 </a:t>
            </a:r>
          </a:p>
        </p:txBody>
      </p:sp>
      <p:sp>
        <p:nvSpPr>
          <p:cNvPr id="98315" name="Rectangle 30"/>
          <p:cNvSpPr>
            <a:spLocks noChangeArrowheads="1"/>
          </p:cNvSpPr>
          <p:nvPr/>
        </p:nvSpPr>
        <p:spPr bwMode="auto">
          <a:xfrm>
            <a:off x="2711450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15 </a:t>
            </a:r>
          </a:p>
        </p:txBody>
      </p:sp>
      <p:sp>
        <p:nvSpPr>
          <p:cNvPr id="98316" name="Rectangle 30"/>
          <p:cNvSpPr>
            <a:spLocks noChangeArrowheads="1"/>
          </p:cNvSpPr>
          <p:nvPr/>
        </p:nvSpPr>
        <p:spPr bwMode="auto">
          <a:xfrm>
            <a:off x="6024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24 </a:t>
            </a:r>
          </a:p>
        </p:txBody>
      </p:sp>
      <p:sp>
        <p:nvSpPr>
          <p:cNvPr id="98317" name="Rectangle 30"/>
          <p:cNvSpPr>
            <a:spLocks noChangeArrowheads="1"/>
          </p:cNvSpPr>
          <p:nvPr/>
        </p:nvSpPr>
        <p:spPr bwMode="auto">
          <a:xfrm>
            <a:off x="71040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31 </a:t>
            </a:r>
          </a:p>
        </p:txBody>
      </p:sp>
      <p:sp>
        <p:nvSpPr>
          <p:cNvPr id="98318" name="Rectangle 30"/>
          <p:cNvSpPr>
            <a:spLocks noChangeArrowheads="1"/>
          </p:cNvSpPr>
          <p:nvPr/>
        </p:nvSpPr>
        <p:spPr bwMode="auto">
          <a:xfrm>
            <a:off x="8183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45 47 </a:t>
            </a:r>
          </a:p>
        </p:txBody>
      </p:sp>
      <p:sp>
        <p:nvSpPr>
          <p:cNvPr id="98319" name="Rectangle 30"/>
          <p:cNvSpPr>
            <a:spLocks noChangeArrowheads="1"/>
          </p:cNvSpPr>
          <p:nvPr/>
        </p:nvSpPr>
        <p:spPr bwMode="auto">
          <a:xfrm>
            <a:off x="9480550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50 52</a:t>
            </a:r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3287713" y="2924176"/>
            <a:ext cx="23034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5951538" y="29241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6238875" y="2924176"/>
            <a:ext cx="2808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H="1">
            <a:off x="2135188" y="40052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H="1">
            <a:off x="3143250" y="4038600"/>
            <a:ext cx="285750" cy="903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7045" name="Line 21"/>
          <p:cNvSpPr>
            <a:spLocks noChangeShapeType="1"/>
          </p:cNvSpPr>
          <p:nvPr/>
        </p:nvSpPr>
        <p:spPr bwMode="auto">
          <a:xfrm flipH="1">
            <a:off x="4872039" y="4076700"/>
            <a:ext cx="719137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>
            <a:off x="5951538" y="4005264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6240463" y="4005264"/>
            <a:ext cx="12239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 flipH="1">
            <a:off x="8543926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9047164" y="4005263"/>
            <a:ext cx="8651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7050" name="Rectangle 30"/>
          <p:cNvSpPr>
            <a:spLocks noChangeArrowheads="1"/>
          </p:cNvSpPr>
          <p:nvPr/>
        </p:nvSpPr>
        <p:spPr bwMode="auto">
          <a:xfrm>
            <a:off x="4367213" y="4941889"/>
            <a:ext cx="1295400" cy="358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20 21 22 </a:t>
            </a:r>
          </a:p>
        </p:txBody>
      </p:sp>
      <p:sp>
        <p:nvSpPr>
          <p:cNvPr id="897051" name="Text Box 27"/>
          <p:cNvSpPr txBox="1">
            <a:spLocks noChangeArrowheads="1"/>
          </p:cNvSpPr>
          <p:nvPr/>
        </p:nvSpPr>
        <p:spPr bwMode="auto">
          <a:xfrm>
            <a:off x="4367214" y="4941889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20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5087938" y="4941889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22</a:t>
            </a:r>
          </a:p>
        </p:txBody>
      </p:sp>
      <p:sp>
        <p:nvSpPr>
          <p:cNvPr id="897053" name="Rectangle 30"/>
          <p:cNvSpPr>
            <a:spLocks noChangeArrowheads="1"/>
          </p:cNvSpPr>
          <p:nvPr/>
        </p:nvSpPr>
        <p:spPr bwMode="auto">
          <a:xfrm>
            <a:off x="5375275" y="3716338"/>
            <a:ext cx="122555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 23 30 </a:t>
            </a:r>
          </a:p>
        </p:txBody>
      </p:sp>
      <p:sp>
        <p:nvSpPr>
          <p:cNvPr id="897054" name="Text Box 30"/>
          <p:cNvSpPr txBox="1">
            <a:spLocks noChangeArrowheads="1"/>
          </p:cNvSpPr>
          <p:nvPr/>
        </p:nvSpPr>
        <p:spPr bwMode="auto">
          <a:xfrm>
            <a:off x="4727576" y="4934269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/>
              </a:rPr>
              <a:t>21</a:t>
            </a:r>
          </a:p>
        </p:txBody>
      </p:sp>
      <p:sp>
        <p:nvSpPr>
          <p:cNvPr id="897055" name="Line 31"/>
          <p:cNvSpPr>
            <a:spLocks noChangeShapeType="1"/>
          </p:cNvSpPr>
          <p:nvPr/>
        </p:nvSpPr>
        <p:spPr bwMode="auto">
          <a:xfrm flipH="1">
            <a:off x="4079875" y="3933826"/>
            <a:ext cx="12954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897056" name="Line 32"/>
          <p:cNvSpPr>
            <a:spLocks noChangeShapeType="1"/>
          </p:cNvSpPr>
          <p:nvPr/>
        </p:nvSpPr>
        <p:spPr bwMode="auto">
          <a:xfrm flipH="1">
            <a:off x="5375276" y="4005264"/>
            <a:ext cx="2889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Arial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239186" y="908050"/>
            <a:ext cx="11713633" cy="73025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溢出，进行节点分裂，中间的关键码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21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连同新指针插入父节点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—— 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写盘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次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5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97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897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-0.05625 0.002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97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9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 -0.00116 L 0.05182 -0.1770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7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9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9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6" grpId="0" animBg="1"/>
      <p:bldP spid="897027" grpId="0" animBg="1"/>
      <p:bldP spid="790661" grpId="0" animBg="1"/>
      <p:bldP spid="897045" grpId="0" animBg="1"/>
      <p:bldP spid="897050" grpId="0" animBg="1"/>
      <p:bldP spid="897051" grpId="0"/>
      <p:bldP spid="897053" grpId="0" animBg="1"/>
      <p:bldP spid="897054" grpId="0"/>
      <p:bldP spid="897055" grpId="0" animBg="1"/>
      <p:bldP spid="897056" grpId="0" animBg="1"/>
      <p:bldP spid="37" grpId="0"/>
    </p:bld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cmpd="sng">
          <a:solidFill>
            <a:srgbClr val="FF0000"/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Georgia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2344</Words>
  <Application>Microsoft Office PowerPoint</Application>
  <PresentationFormat>宽屏</PresentationFormat>
  <Paragraphs>243</Paragraphs>
  <Slides>25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等线</vt:lpstr>
      <vt:lpstr>华文隶书</vt:lpstr>
      <vt:lpstr>华文中宋</vt:lpstr>
      <vt:lpstr>宋体</vt:lpstr>
      <vt:lpstr>微软雅黑</vt:lpstr>
      <vt:lpstr>Arial</vt:lpstr>
      <vt:lpstr>Garamond</vt:lpstr>
      <vt:lpstr>Georgia</vt:lpstr>
      <vt:lpstr>Times New Roman</vt:lpstr>
      <vt:lpstr>Wingdings</vt:lpstr>
      <vt:lpstr>2_Default Design</vt:lpstr>
      <vt:lpstr>1_默认设计模板</vt:lpstr>
      <vt:lpstr>Clip</vt:lpstr>
      <vt:lpstr>Equation.3</vt:lpstr>
      <vt:lpstr>Equation</vt:lpstr>
      <vt:lpstr>图片</vt:lpstr>
      <vt:lpstr>公式</vt:lpstr>
      <vt:lpstr>第11章习题1</vt:lpstr>
      <vt:lpstr>第11章习题1</vt:lpstr>
      <vt:lpstr>第11章习题1</vt:lpstr>
      <vt:lpstr>第11章补充习题</vt:lpstr>
      <vt:lpstr>第11章补充题</vt:lpstr>
      <vt:lpstr>第11章习题3</vt:lpstr>
      <vt:lpstr>第11章习题3</vt:lpstr>
      <vt:lpstr>第11章习题3</vt:lpstr>
      <vt:lpstr>第11章习题3</vt:lpstr>
      <vt:lpstr>第11章习题3</vt:lpstr>
      <vt:lpstr>第11章习题3</vt:lpstr>
      <vt:lpstr>第11章习题3</vt:lpstr>
      <vt:lpstr>线性索引优缺点</vt:lpstr>
      <vt:lpstr>优缺点</vt:lpstr>
      <vt:lpstr>倒排文件优劣</vt:lpstr>
      <vt:lpstr>B树的性质</vt:lpstr>
      <vt:lpstr>B树的检索长度</vt:lpstr>
      <vt:lpstr>B树操作的访外次数</vt:lpstr>
      <vt:lpstr>插入操作可能导致最多的I/O次数</vt:lpstr>
      <vt:lpstr>删除操作导致的最大访存次数</vt:lpstr>
      <vt:lpstr>B树的性能分析</vt:lpstr>
      <vt:lpstr>B树的性能分析</vt:lpstr>
      <vt:lpstr>B树的性能分析(续)</vt:lpstr>
      <vt:lpstr>结点分裂次数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第11章习题1</dc:title>
  <dc:creator>Zinuo Zhang</dc:creator>
  <cp:lastModifiedBy>Zinuo Zhang</cp:lastModifiedBy>
  <cp:revision>9</cp:revision>
  <dcterms:created xsi:type="dcterms:W3CDTF">2023-12-29T13:10:34Z</dcterms:created>
  <dcterms:modified xsi:type="dcterms:W3CDTF">2023-12-30T08:59:21Z</dcterms:modified>
</cp:coreProperties>
</file>