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1"/>
  </p:notesMasterIdLst>
  <p:sldIdLst>
    <p:sldId id="613" r:id="rId3"/>
    <p:sldId id="672" r:id="rId4"/>
    <p:sldId id="674" r:id="rId5"/>
    <p:sldId id="675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24" r:id="rId16"/>
    <p:sldId id="731" r:id="rId17"/>
    <p:sldId id="732" r:id="rId18"/>
    <p:sldId id="623" r:id="rId19"/>
    <p:sldId id="73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-4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440D-B60D-4419-8ADA-28BA3111CF8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CB25-18A5-48F4-ABE2-7B21C058D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77EE1-5D96-47ED-96F0-04475080BD1F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7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E:</a:t>
            </a:r>
            <a:r>
              <a:rPr lang="zh-CN" altLang="en-US">
                <a:latin typeface="Arial" panose="020B0604020202020204" pitchFamily="34" charset="0"/>
              </a:rPr>
              <a:t> 外部路径长度和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I:</a:t>
            </a:r>
            <a:r>
              <a:rPr lang="zh-CN" altLang="en-US">
                <a:latin typeface="Arial" panose="020B0604020202020204" pitchFamily="34" charset="0"/>
              </a:rPr>
              <a:t> 内部路径长度和</a:t>
            </a:r>
          </a:p>
        </p:txBody>
      </p:sp>
      <p:sp>
        <p:nvSpPr>
          <p:cNvPr id="11161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B6351-0752-4CCB-BDB1-7DC98FB7079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51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33FD9C-223A-49A1-982E-C326FEA4F203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7D21D9-96F2-4ACF-B44F-6627292FD452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7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 dirty="0">
                <a:latin typeface="Arial" panose="020B0604020202020204" pitchFamily="34" charset="0"/>
              </a:rPr>
              <a:t>如果插入一个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引起了树的不平衡，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RB-Tree</a:t>
            </a:r>
            <a:r>
              <a:rPr lang="zh-CN" altLang="en-US" dirty="0">
                <a:latin typeface="Arial" panose="020B0604020202020204" pitchFamily="34" charset="0"/>
              </a:rPr>
              <a:t>都是最多只需要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次旋转操作，即两者都是</a:t>
            </a:r>
            <a:r>
              <a:rPr lang="en-US" altLang="zh-CN" dirty="0">
                <a:latin typeface="Arial" panose="020B0604020202020204" pitchFamily="34" charset="0"/>
              </a:rPr>
              <a:t>O(1)</a:t>
            </a:r>
            <a:r>
              <a:rPr lang="zh-CN" altLang="en-US" dirty="0">
                <a:latin typeface="Arial" panose="020B0604020202020204" pitchFamily="34" charset="0"/>
              </a:rPr>
              <a:t>；但是在删除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引起树的不平衡时，最坏情况下，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需要维护从被删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</a:rPr>
              <a:t>这条路径上所有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的平衡性，因此需要旋转的量级</a:t>
            </a:r>
            <a:r>
              <a:rPr lang="en-US" altLang="zh-CN" dirty="0">
                <a:latin typeface="Arial" panose="020B0604020202020204" pitchFamily="34" charset="0"/>
              </a:rPr>
              <a:t>O(</a:t>
            </a:r>
            <a:r>
              <a:rPr lang="en-US" altLang="zh-CN" dirty="0" err="1">
                <a:latin typeface="Arial" panose="020B0604020202020204" pitchFamily="34" charset="0"/>
              </a:rPr>
              <a:t>logN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，而</a:t>
            </a:r>
            <a:r>
              <a:rPr lang="en-US" altLang="zh-CN" dirty="0">
                <a:latin typeface="Arial" panose="020B0604020202020204" pitchFamily="34" charset="0"/>
              </a:rPr>
              <a:t>RB-Tree</a:t>
            </a:r>
            <a:r>
              <a:rPr lang="zh-CN" altLang="en-US" dirty="0">
                <a:latin typeface="Arial" panose="020B0604020202020204" pitchFamily="34" charset="0"/>
              </a:rPr>
              <a:t>最多只需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次旋转，只需要</a:t>
            </a:r>
            <a:r>
              <a:rPr lang="en-US" altLang="zh-CN" dirty="0">
                <a:latin typeface="Arial" panose="020B0604020202020204" pitchFamily="34" charset="0"/>
              </a:rPr>
              <a:t>O(1)</a:t>
            </a:r>
            <a:r>
              <a:rPr lang="zh-CN" altLang="en-US" dirty="0">
                <a:latin typeface="Arial" panose="020B0604020202020204" pitchFamily="34" charset="0"/>
              </a:rPr>
              <a:t>的复杂度。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</a:rPr>
              <a:t>其次，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的结构相较</a:t>
            </a:r>
            <a:r>
              <a:rPr lang="en-US" altLang="zh-CN" dirty="0">
                <a:latin typeface="Arial" panose="020B0604020202020204" pitchFamily="34" charset="0"/>
              </a:rPr>
              <a:t>RB-Tree</a:t>
            </a:r>
            <a:r>
              <a:rPr lang="zh-CN" altLang="en-US" dirty="0">
                <a:latin typeface="Arial" panose="020B0604020202020204" pitchFamily="34" charset="0"/>
              </a:rPr>
              <a:t>来说更为平衡，在插入和删除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更容易引起</a:t>
            </a:r>
            <a:r>
              <a:rPr lang="en-US" altLang="zh-CN" dirty="0">
                <a:latin typeface="Arial" panose="020B0604020202020204" pitchFamily="34" charset="0"/>
              </a:rPr>
              <a:t>Tree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unbalance</a:t>
            </a:r>
            <a:r>
              <a:rPr lang="zh-CN" altLang="en-US" dirty="0">
                <a:latin typeface="Arial" panose="020B0604020202020204" pitchFamily="34" charset="0"/>
              </a:rPr>
              <a:t>，因此在大量数据需要插入或者删除时，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需要</a:t>
            </a:r>
            <a:r>
              <a:rPr lang="en-US" altLang="zh-CN" dirty="0">
                <a:latin typeface="Arial" panose="020B0604020202020204" pitchFamily="34" charset="0"/>
              </a:rPr>
              <a:t>rebalance</a:t>
            </a:r>
            <a:r>
              <a:rPr lang="zh-CN" altLang="en-US" dirty="0">
                <a:latin typeface="Arial" panose="020B0604020202020204" pitchFamily="34" charset="0"/>
              </a:rPr>
              <a:t>的频率会更高。因此，</a:t>
            </a:r>
            <a:r>
              <a:rPr lang="en-US" altLang="zh-CN" dirty="0">
                <a:latin typeface="Arial" panose="020B0604020202020204" pitchFamily="34" charset="0"/>
              </a:rPr>
              <a:t>RB-Tree</a:t>
            </a:r>
            <a:r>
              <a:rPr lang="zh-CN" altLang="en-US" dirty="0">
                <a:latin typeface="Arial" panose="020B0604020202020204" pitchFamily="34" charset="0"/>
              </a:rPr>
              <a:t>在需要大量插入和删除</a:t>
            </a:r>
            <a:r>
              <a:rPr lang="en-US" altLang="zh-CN" dirty="0">
                <a:latin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</a:rPr>
              <a:t>的场景下，效率更高。自然，由于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高度平衡，因此</a:t>
            </a:r>
            <a:r>
              <a:rPr lang="en-US" altLang="zh-CN" dirty="0">
                <a:latin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search</a:t>
            </a:r>
            <a:r>
              <a:rPr lang="zh-CN" altLang="en-US" dirty="0">
                <a:latin typeface="Arial" panose="020B0604020202020204" pitchFamily="34" charset="0"/>
              </a:rPr>
              <a:t>效率更高。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F733C-F007-40FF-AC4A-B105FDD1D77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88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5FEDF-C61E-4684-A371-7C79CC81D12A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83D37-CFA8-49FC-BAC9-15323C0C4E7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4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0566400" cy="639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066800"/>
            <a:ext cx="115824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A1117-ABCC-49EB-9426-5C20E358F60E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9E26E-3375-46D2-92DF-98E786FB9CCF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86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1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BA006-46C9-4D2B-9293-8CAA119E0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8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17 Dec., 2010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2010 Fall Data Structures &amp; Algorithm Analysis by Haiyan Zhao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28E34-683B-46A2-ADF7-22C166D77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63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7815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17 Dec., 2010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2010 Fall Data Structures &amp; Algorithm Analysis by Haiyan Zhao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A4DB2-6D71-4560-A19A-EF498ED4EA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36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7815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17 Dec., 2010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2010 Fall Data Structures &amp; Algorithm Analysis by Haiyan Zhao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C7DF09-BE24-47E7-85B7-ED962F7314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2543AC-BD56-40A0-AB2D-8F45CCB00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513C-78D0-41B0-B123-DC41EB5444AA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BB0A12-57FD-4ADB-85C3-BAACBE2BE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D96877-7085-4834-B466-F2B6044A8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74A818-FC9B-4ED5-8263-0E9C7C768B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0566400" cy="639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066800"/>
            <a:ext cx="115824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2ABCAD-A132-41A1-A563-A5B922494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DAA9-43AA-490A-9EF9-CBB5AB93D3F7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3CC05D-466A-4AD5-A0CE-C6B6F4BC6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A7961C-7CCA-4C06-9426-028E81F33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17C56D-EA76-4958-A5AA-B149621D7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48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76202"/>
            <a:ext cx="10566400" cy="639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1" y="1066800"/>
            <a:ext cx="11582400" cy="5334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09757-762C-4C75-883A-DA9B2E1CC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E3B1-42F9-4580-AA0E-0306839373A9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2F04E9-7CE2-4796-983C-D840FDB4A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BC266-BED1-4D05-9D8C-E2851574B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D76DDC-9A9E-42BC-9552-9F4523D005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03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" y="6629400"/>
            <a:ext cx="121920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21920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2"/>
            <a:ext cx="1056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066800"/>
            <a:ext cx="1158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324602"/>
            <a:ext cx="284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62670563-7EF2-4EB3-9408-15EDC16A8E31}" type="datetime1">
              <a:rPr lang="zh-CN" altLang="en-US"/>
              <a:pPr>
                <a:defRPr/>
              </a:pPr>
              <a:t>2023/12/30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246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1"/>
                </a:solidFill>
              </a:defRPr>
            </a:lvl1pPr>
          </a:lstStyle>
          <a:p>
            <a:fld id="{87DA4CE8-61FA-4146-BC66-5040B034EC27}" type="slidenum">
              <a:rPr lang="en-US" altLang="zh-CN"/>
              <a:pPr/>
              <a:t>‹#›</a:t>
            </a:fld>
            <a:endParaRPr lang="zh-CN" altLang="zh-CN"/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609601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4400" b="0">
              <a:solidFill>
                <a:schemeClr val="bg1"/>
              </a:solidFill>
              <a:latin typeface="Georgia" panose="020405020504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ltGray">
          <a:xfrm>
            <a:off x="46567" y="762000"/>
            <a:ext cx="10703984" cy="19050"/>
          </a:xfrm>
          <a:custGeom>
            <a:avLst/>
            <a:gdLst/>
            <a:ahLst/>
            <a:cxnLst>
              <a:cxn ang="0">
                <a:pos x="4724" y="0"/>
              </a:cxn>
              <a:cxn ang="0">
                <a:pos x="0" y="0"/>
              </a:cxn>
              <a:cxn ang="0">
                <a:pos x="0" y="12"/>
              </a:cxn>
              <a:cxn ang="0">
                <a:pos x="4724" y="12"/>
              </a:cxn>
              <a:cxn ang="0">
                <a:pos x="4724" y="0"/>
              </a:cxn>
              <a:cxn ang="0">
                <a:pos x="4724" y="0"/>
              </a:cxn>
            </a:cxnLst>
            <a:rect l="0" t="0" r="r" b="b"/>
            <a:pathLst>
              <a:path w="4724" h="12">
                <a:moveTo>
                  <a:pt x="4724" y="0"/>
                </a:moveTo>
                <a:lnTo>
                  <a:pt x="0" y="0"/>
                </a:lnTo>
                <a:lnTo>
                  <a:pt x="0" y="12"/>
                </a:lnTo>
                <a:lnTo>
                  <a:pt x="4724" y="12"/>
                </a:lnTo>
                <a:lnTo>
                  <a:pt x="4724" y="0"/>
                </a:lnTo>
                <a:lnTo>
                  <a:pt x="4724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140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FFFF66"/>
          </a:solidFill>
          <a:latin typeface="+mj-lt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FFFF66"/>
          </a:solidFill>
          <a:latin typeface="Georgia" pitchFamily="18" charset="0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FFFF66"/>
          </a:solidFill>
          <a:latin typeface="Georgia" pitchFamily="18" charset="0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FFFF66"/>
          </a:solidFill>
          <a:latin typeface="Georgia" pitchFamily="18" charset="0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FFFF66"/>
          </a:solidFill>
          <a:latin typeface="Georgia" pitchFamily="18" charset="0"/>
          <a:ea typeface="黑体" pitchFamily="2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MS PGothic" panose="020B0600070205080204" pitchFamily="34" charset="-128"/>
          <a:cs typeface="楷体_GB2312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SzPct val="90000"/>
        <a:buBlip>
          <a:blip r:embed="rId8"/>
        </a:buBlip>
        <a:defRPr sz="2400" b="1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Garamond" pitchFamily="18" charset="0"/>
          <a:ea typeface="宋体" pitchFamily="2" charset="-122"/>
          <a:cs typeface="宋体" charset="0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5111CF3-71C3-4DFB-9B1A-2964E600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629400"/>
            <a:ext cx="121920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E362646-BE09-497F-834B-194EED4C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altLang="zh-CN" sz="14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2ACCAF37-535D-406F-AE27-EE22E520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76202"/>
            <a:ext cx="1056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BCBB3144-CB2B-4D65-A775-2A9A42D7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066800"/>
            <a:ext cx="1158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A7A5F63-38A8-46A1-A329-1AD982F15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324602"/>
            <a:ext cx="284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3C8C9145-6407-4764-B1B6-8CC204A69334}" type="datetime1">
              <a:rPr lang="zh-CN" altLang="en-US"/>
              <a:pPr>
                <a:defRPr/>
              </a:pPr>
              <a:t>2023/12/30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BBAC9F-523C-4C36-81E7-D0242FFFE2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324600"/>
            <a:ext cx="3860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sss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86703DE-9753-4276-B6DD-6C3C0E1607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586538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3E833A-9F4E-45C8-8C76-C2F0173D9F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AF4C5BC2-1092-4013-958A-51B0E5B9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 b="0">
              <a:solidFill>
                <a:schemeClr val="bg1"/>
              </a:solidFill>
              <a:latin typeface="Georgia" pitchFamily="18" charset="0"/>
              <a:ea typeface="华文中宋" pitchFamily="2" charset="-122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A6658C1C-5C6C-4324-9ED6-D821413387D3}"/>
              </a:ext>
            </a:extLst>
          </p:cNvPr>
          <p:cNvSpPr>
            <a:spLocks/>
          </p:cNvSpPr>
          <p:nvPr/>
        </p:nvSpPr>
        <p:spPr bwMode="ltGray">
          <a:xfrm>
            <a:off x="46567" y="762000"/>
            <a:ext cx="10703984" cy="19050"/>
          </a:xfrm>
          <a:custGeom>
            <a:avLst/>
            <a:gdLst/>
            <a:ahLst/>
            <a:cxnLst>
              <a:cxn ang="0">
                <a:pos x="4724" y="0"/>
              </a:cxn>
              <a:cxn ang="0">
                <a:pos x="0" y="0"/>
              </a:cxn>
              <a:cxn ang="0">
                <a:pos x="0" y="12"/>
              </a:cxn>
              <a:cxn ang="0">
                <a:pos x="4724" y="12"/>
              </a:cxn>
              <a:cxn ang="0">
                <a:pos x="4724" y="0"/>
              </a:cxn>
              <a:cxn ang="0">
                <a:pos x="4724" y="0"/>
              </a:cxn>
            </a:cxnLst>
            <a:rect l="0" t="0" r="r" b="b"/>
            <a:pathLst>
              <a:path w="4724" h="12">
                <a:moveTo>
                  <a:pt x="4724" y="0"/>
                </a:moveTo>
                <a:lnTo>
                  <a:pt x="0" y="0"/>
                </a:lnTo>
                <a:lnTo>
                  <a:pt x="0" y="12"/>
                </a:lnTo>
                <a:lnTo>
                  <a:pt x="4724" y="12"/>
                </a:lnTo>
                <a:lnTo>
                  <a:pt x="4724" y="0"/>
                </a:lnTo>
                <a:lnTo>
                  <a:pt x="4724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140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Georgia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Georgia" pitchFamily="18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SzPct val="90000"/>
        <a:buBlip>
          <a:blip r:embed="rId5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aramond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5" y="76202"/>
            <a:ext cx="12190413" cy="639763"/>
          </a:xfrm>
        </p:spPr>
        <p:txBody>
          <a:bodyPr/>
          <a:lstStyle/>
          <a:p>
            <a:pPr algn="ctr"/>
            <a:r>
              <a:rPr kumimoji="0" lang="en-US" altLang="zh-CN" sz="4000" b="1" dirty="0">
                <a:ea typeface="黑体" panose="02010609060101010101" pitchFamily="49" charset="-122"/>
              </a:rPr>
              <a:t>C</a:t>
            </a:r>
            <a:r>
              <a:rPr kumimoji="0" lang="zh-CN" altLang="en-US" sz="4000" b="1" dirty="0">
                <a:ea typeface="黑体" panose="02010609060101010101" pitchFamily="49" charset="-122"/>
              </a:rPr>
              <a:t>语言下标地址的计算</a:t>
            </a:r>
            <a:endParaRPr kumimoji="0" lang="en-US" altLang="zh-CN" sz="4000" b="1" dirty="0">
              <a:ea typeface="黑体" panose="02010609060101010101" pitchFamily="49" charset="-122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多维数组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ELEM A[d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][ d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]…[d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n-1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];</a:t>
            </a: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524002" y="25775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5029200" y="29527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9E276D1F-5B6E-40E4-BAEE-57803ABE0444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362200" y="1981202"/>
          <a:ext cx="640080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256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2"/>
                        <a:ext cx="6400800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灯片编号占位符 3"/>
          <p:cNvSpPr txBox="1">
            <a:spLocks/>
          </p:cNvSpPr>
          <p:nvPr/>
        </p:nvSpPr>
        <p:spPr bwMode="auto">
          <a:xfrm>
            <a:off x="9296400" y="6781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ED13519B-D69D-450E-9827-F4A94BE6427D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59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85A82292-1627-4750-BEA1-91C34A7E08E1}" type="slidenum">
              <a:rPr lang="en-US" altLang="zh-CN" sz="1400" b="0">
                <a:solidFill>
                  <a:srgbClr val="FFFFFF"/>
                </a:solidFill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10</a:t>
            </a:fld>
            <a:endParaRPr lang="en-US" altLang="zh-CN" sz="14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删除操作</a:t>
            </a:r>
            <a:r>
              <a:rPr kumimoji="0" lang="en-US" altLang="zh-CN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Case 3.3</a:t>
            </a:r>
          </a:p>
        </p:txBody>
      </p:sp>
      <p:pic>
        <p:nvPicPr>
          <p:cNvPr id="146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338" y="2548732"/>
            <a:ext cx="2495550" cy="3333750"/>
          </a:xfrm>
          <a:noFill/>
        </p:spPr>
      </p:pic>
      <p:sp>
        <p:nvSpPr>
          <p:cNvPr id="146436" name="Text Box 6"/>
          <p:cNvSpPr txBox="1">
            <a:spLocks noChangeArrowheads="1"/>
          </p:cNvSpPr>
          <p:nvPr/>
        </p:nvSpPr>
        <p:spPr bwMode="auto">
          <a:xfrm>
            <a:off x="795339" y="1058805"/>
            <a:ext cx="5972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bf(right)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不同，面临如下情形：</a:t>
            </a:r>
          </a:p>
        </p:txBody>
      </p:sp>
      <p:sp>
        <p:nvSpPr>
          <p:cNvPr id="146437" name="Text Box 7"/>
          <p:cNvSpPr txBox="1">
            <a:spLocks noChangeArrowheads="1"/>
          </p:cNvSpPr>
          <p:nvPr/>
        </p:nvSpPr>
        <p:spPr bwMode="auto">
          <a:xfrm>
            <a:off x="4079309" y="2133602"/>
            <a:ext cx="676365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左子树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中删除一个结点将导致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更加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右重</a:t>
            </a:r>
          </a:p>
        </p:txBody>
      </p:sp>
      <p:sp>
        <p:nvSpPr>
          <p:cNvPr id="146438" name="Text Box 8"/>
          <p:cNvSpPr txBox="1">
            <a:spLocks noChangeArrowheads="1"/>
          </p:cNvSpPr>
          <p:nvPr/>
        </p:nvSpPr>
        <p:spPr bwMode="auto">
          <a:xfrm>
            <a:off x="4079309" y="3205164"/>
            <a:ext cx="69264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平衡的修复通过对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实施一个</a:t>
            </a:r>
            <a:r>
              <a:rPr lang="zh-CN" altLang="en-US" sz="24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右旋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、之后对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实施一个</a:t>
            </a:r>
            <a:r>
              <a:rPr lang="zh-CN" altLang="en-US" sz="24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左旋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即可</a:t>
            </a:r>
          </a:p>
        </p:txBody>
      </p:sp>
      <p:sp>
        <p:nvSpPr>
          <p:cNvPr id="146439" name="Text Box 9"/>
          <p:cNvSpPr txBox="1">
            <a:spLocks noChangeArrowheads="1"/>
          </p:cNvSpPr>
          <p:nvPr/>
        </p:nvSpPr>
        <p:spPr bwMode="auto">
          <a:xfrm>
            <a:off x="4050522" y="4776789"/>
            <a:ext cx="70416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但需注意的是各平衡因子，与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right-left</a:t>
            </a:r>
            <a:r>
              <a: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原来的平衡因子有关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8894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D1F9FADB-1F11-4A21-9B9E-E6DD203D5E0B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11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8" name="Rectangle 5"/>
          <p:cNvSpPr>
            <a:spLocks noGrp="1" noChangeArrowheads="1"/>
          </p:cNvSpPr>
          <p:nvPr>
            <p:ph type="title"/>
          </p:nvPr>
        </p:nvSpPr>
        <p:spPr>
          <a:xfrm>
            <a:off x="225766" y="94343"/>
            <a:ext cx="9680235" cy="595086"/>
          </a:xfrm>
        </p:spPr>
        <p:txBody>
          <a:bodyPr/>
          <a:lstStyle/>
          <a:p>
            <a:pPr eaLnBrk="1" hangingPunct="1"/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  <a:r>
              <a:rPr kumimoji="0" lang="en-US" altLang="zh-CN" sz="4000" b="1" dirty="0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: Case 3.3.1</a:t>
            </a:r>
          </a:p>
        </p:txBody>
      </p:sp>
      <p:pic>
        <p:nvPicPr>
          <p:cNvPr id="675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8471" y="2205491"/>
            <a:ext cx="8001000" cy="3613150"/>
          </a:xfrm>
          <a:noFill/>
        </p:spPr>
      </p:pic>
      <p:sp>
        <p:nvSpPr>
          <p:cNvPr id="147460" name="Text Box 7"/>
          <p:cNvSpPr txBox="1">
            <a:spLocks noChangeArrowheads="1"/>
          </p:cNvSpPr>
          <p:nvPr/>
        </p:nvSpPr>
        <p:spPr bwMode="auto">
          <a:xfrm>
            <a:off x="322943" y="1098551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right-left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子树也是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左重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的，可得如下结果：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086602" y="5943600"/>
            <a:ext cx="2037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TRUE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462" name="文本框 1"/>
          <p:cNvSpPr txBox="1">
            <a:spLocks noChangeArrowheads="1"/>
          </p:cNvSpPr>
          <p:nvPr/>
        </p:nvSpPr>
        <p:spPr bwMode="auto">
          <a:xfrm>
            <a:off x="2630715" y="1710644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 dirty="0">
                <a:solidFill>
                  <a:srgbClr val="062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树高</a:t>
            </a:r>
            <a:r>
              <a:rPr lang="en-US" altLang="zh-CN" sz="1800" dirty="0">
                <a:solidFill>
                  <a:srgbClr val="062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=h+2</a:t>
            </a:r>
            <a:endParaRPr lang="zh-CN" altLang="en-US" sz="1800" dirty="0">
              <a:solidFill>
                <a:srgbClr val="0628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463" name="文本框 7"/>
          <p:cNvSpPr txBox="1">
            <a:spLocks noChangeArrowheads="1"/>
          </p:cNvSpPr>
          <p:nvPr/>
        </p:nvSpPr>
        <p:spPr bwMode="auto">
          <a:xfrm>
            <a:off x="7463065" y="1710644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>
                <a:solidFill>
                  <a:srgbClr val="062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树高</a:t>
            </a:r>
            <a:r>
              <a:rPr lang="en-US" altLang="zh-CN" sz="1800">
                <a:solidFill>
                  <a:srgbClr val="062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=h+1</a:t>
            </a:r>
            <a:endParaRPr lang="zh-CN" altLang="en-US" sz="1800">
              <a:solidFill>
                <a:srgbClr val="0628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6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582DA229-E0BB-4EE0-9641-37C5A737C80A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12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2" name="Rectangle 5"/>
          <p:cNvSpPr>
            <a:spLocks noGrp="1" noChangeArrowheads="1"/>
          </p:cNvSpPr>
          <p:nvPr>
            <p:ph type="title"/>
          </p:nvPr>
        </p:nvSpPr>
        <p:spPr>
          <a:xfrm>
            <a:off x="203994" y="145143"/>
            <a:ext cx="9016206" cy="529772"/>
          </a:xfrm>
        </p:spPr>
        <p:txBody>
          <a:bodyPr/>
          <a:lstStyle/>
          <a:p>
            <a:pPr eaLnBrk="1" hangingPunct="1"/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  <a:r>
              <a:rPr kumimoji="0" lang="en-US" altLang="zh-CN" sz="4000" b="1" dirty="0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: Case 3.3.2</a:t>
            </a:r>
          </a:p>
        </p:txBody>
      </p:sp>
      <p:pic>
        <p:nvPicPr>
          <p:cNvPr id="14848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27" y="2500313"/>
            <a:ext cx="8143875" cy="3567112"/>
          </a:xfrm>
          <a:noFill/>
        </p:spPr>
      </p:pic>
      <p:sp>
        <p:nvSpPr>
          <p:cNvPr id="148484" name="Text Box 7"/>
          <p:cNvSpPr txBox="1">
            <a:spLocks noChangeArrowheads="1"/>
          </p:cNvSpPr>
          <p:nvPr/>
        </p:nvSpPr>
        <p:spPr bwMode="auto">
          <a:xfrm>
            <a:off x="399938" y="1115222"/>
            <a:ext cx="942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right-left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子树是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右重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的，可得到如下结果：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086602" y="6097589"/>
            <a:ext cx="2037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TRUE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8486" name="文本框 6"/>
          <p:cNvSpPr txBox="1">
            <a:spLocks noChangeArrowheads="1"/>
          </p:cNvSpPr>
          <p:nvPr/>
        </p:nvSpPr>
        <p:spPr bwMode="auto">
          <a:xfrm>
            <a:off x="2362200" y="2144715"/>
            <a:ext cx="111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树高</a:t>
            </a:r>
            <a:r>
              <a:rPr lang="en-US" altLang="zh-CN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=h+2</a:t>
            </a:r>
            <a:endParaRPr lang="zh-CN" altLang="en-US" sz="180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487" name="文本框 7"/>
          <p:cNvSpPr txBox="1">
            <a:spLocks noChangeArrowheads="1"/>
          </p:cNvSpPr>
          <p:nvPr/>
        </p:nvSpPr>
        <p:spPr bwMode="auto">
          <a:xfrm>
            <a:off x="7194550" y="2144715"/>
            <a:ext cx="111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树高</a:t>
            </a:r>
            <a:r>
              <a:rPr lang="en-US" altLang="zh-CN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=h+1</a:t>
            </a:r>
            <a:endParaRPr lang="zh-CN" altLang="en-US" sz="180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7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64B870EA-39C3-4C91-8779-B5C5AF74F2DC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13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08" y="76200"/>
            <a:ext cx="9001693" cy="609600"/>
          </a:xfrm>
        </p:spPr>
        <p:txBody>
          <a:bodyPr/>
          <a:lstStyle/>
          <a:p>
            <a:pPr eaLnBrk="1" hangingPunct="1"/>
            <a:r>
              <a:rPr kumimoji="0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AVL </a:t>
            </a:r>
            <a:r>
              <a:rPr kumimoji="0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0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case 3.3.3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508" y="990600"/>
            <a:ext cx="11524343" cy="449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right-left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子树是平衡的，则可以得到一棵三个结点（即，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root, right, right-left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）的平衡因子皆为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的子树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前述讨论均假设删除操作发生在左子树上，因为对称的缘故，发生在右子树上时有类似的情况要考虑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08" name="矩形 1"/>
          <p:cNvSpPr>
            <a:spLocks noChangeArrowheads="1"/>
          </p:cNvSpPr>
          <p:nvPr/>
        </p:nvSpPr>
        <p:spPr bwMode="auto">
          <a:xfrm>
            <a:off x="4569875" y="2494189"/>
            <a:ext cx="2821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modified = TRUE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1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Splay</a:t>
            </a:r>
            <a:r>
              <a:rPr kumimoji="0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树</a:t>
            </a:r>
            <a:r>
              <a:rPr kumimoji="0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0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两种旋转的不同作用</a:t>
            </a:r>
          </a:p>
        </p:txBody>
      </p:sp>
      <p:sp>
        <p:nvSpPr>
          <p:cNvPr id="16691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之字形旋转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把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新访问的记录</a:t>
            </a:r>
            <a:r>
              <a:rPr lang="zh-CN" altLang="en-US" sz="2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向根结点移动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使</a:t>
            </a:r>
            <a:r>
              <a:rPr lang="zh-CN" altLang="en-US" sz="2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子树结构的高度减</a:t>
            </a:r>
            <a:r>
              <a:rPr lang="en-US" altLang="zh-CN" sz="2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1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趋向于使树结构更加平衡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一字形提升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一般不会降低树结构的高度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只是把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新访问的记录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向根结点移动</a:t>
            </a:r>
          </a:p>
        </p:txBody>
      </p:sp>
      <p:sp>
        <p:nvSpPr>
          <p:cNvPr id="16691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61661455-2AB4-4642-ACFC-10CA0198A537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14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38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4" y="90714"/>
            <a:ext cx="9752806" cy="595086"/>
          </a:xfrm>
        </p:spPr>
        <p:txBody>
          <a:bodyPr/>
          <a:lstStyle/>
          <a:p>
            <a:r>
              <a:rPr kumimoji="0"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伸展树的效率</a:t>
            </a:r>
          </a:p>
        </p:txBody>
      </p:sp>
      <p:sp>
        <p:nvSpPr>
          <p:cNvPr id="1812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8508" y="990600"/>
            <a:ext cx="11691257" cy="5334000"/>
          </a:xfrm>
        </p:spPr>
        <p:txBody>
          <a:bodyPr/>
          <a:lstStyle/>
          <a:p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伸展树</a:t>
            </a:r>
            <a:r>
              <a:rPr lang="zh-CN" altLang="en-US" sz="32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不能保证每单个操作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是有效率的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即某次访问操作的代价为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O( n)</a:t>
            </a:r>
          </a:p>
          <a:p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能够保证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次操作总共需要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O(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mlogn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时间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即每次访问操作的平均代价为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O( log n )</a:t>
            </a:r>
          </a:p>
        </p:txBody>
      </p:sp>
      <p:sp>
        <p:nvSpPr>
          <p:cNvPr id="18125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574BCA2A-18AE-41D3-8C7A-EA4266C053EE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15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04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ED1C8C05-FDAB-4C05-A26F-C5E4360B2AF9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16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4" y="0"/>
            <a:ext cx="9676606" cy="762000"/>
          </a:xfrm>
        </p:spPr>
        <p:txBody>
          <a:bodyPr/>
          <a:lstStyle/>
          <a:p>
            <a:r>
              <a:rPr kumimoji="0"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几种平衡机制比较</a:t>
            </a:r>
          </a:p>
        </p:txBody>
      </p:sp>
      <p:sp>
        <p:nvSpPr>
          <p:cNvPr id="18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53194" y="990600"/>
            <a:ext cx="11684000" cy="5334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树要求</a:t>
            </a:r>
            <a:r>
              <a:rPr lang="zh-CN" altLang="en-US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完全平衡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树结构与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访问频率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无关，只与插入、删除的</a:t>
            </a:r>
            <a:r>
              <a:rPr lang="zh-CN" altLang="en-US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顺序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有关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伸展树与操作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频率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相关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根据插入、删除、检索等动态地调整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RB-Tree</a:t>
            </a:r>
            <a:r>
              <a:rPr lang="zh-CN" altLang="en-US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局部平衡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统计性能好于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AVL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树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增删记录算法性能好</a:t>
            </a:r>
          </a:p>
        </p:txBody>
      </p:sp>
    </p:spTree>
    <p:extLst>
      <p:ext uri="{BB962C8B-B14F-4D97-AF65-F5344CB8AC3E}">
        <p14:creationId xmlns:p14="http://schemas.microsoft.com/office/powerpoint/2010/main" val="359458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CBDABDF-A129-44A6-80D1-7F00BB6799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F4271DD3-86BE-4452-925C-935B76BD3E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1682" y="1268413"/>
            <a:ext cx="979531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输入：</a:t>
            </a:r>
            <a:r>
              <a:rPr lang="en-US" altLang="zh-CN" dirty="0"/>
              <a:t>9,4,2,6,7,15,12,21</a:t>
            </a:r>
          </a:p>
          <a:p>
            <a:pPr eaLnBrk="1" hangingPunct="1"/>
            <a:r>
              <a:rPr lang="zh-CN" altLang="en-US" dirty="0"/>
              <a:t>输入：</a:t>
            </a:r>
            <a:r>
              <a:rPr lang="en-US" altLang="zh-CN" dirty="0"/>
              <a:t>2,4, 6,7, 9, 12,15, 21</a:t>
            </a:r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9B319C4-BD0F-4F1C-BD4A-56BC0ABE2272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997202"/>
            <a:ext cx="4419600" cy="1844675"/>
            <a:chOff x="2772" y="1752"/>
            <a:chExt cx="2784" cy="1162"/>
          </a:xfrm>
        </p:grpSpPr>
        <p:sp>
          <p:nvSpPr>
            <p:cNvPr id="135191" name="Oval 5">
              <a:extLst>
                <a:ext uri="{FF2B5EF4-FFF2-40B4-BE49-F238E27FC236}">
                  <a16:creationId xmlns:a16="http://schemas.microsoft.com/office/drawing/2014/main" id="{B2BE1105-43EB-47C4-A7E9-9A90780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752"/>
              <a:ext cx="202" cy="20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135192" name="Oval 6">
              <a:extLst>
                <a:ext uri="{FF2B5EF4-FFF2-40B4-BE49-F238E27FC236}">
                  <a16:creationId xmlns:a16="http://schemas.microsoft.com/office/drawing/2014/main" id="{33C582E3-4B9C-4488-B27B-3004B45B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207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15</a:t>
              </a:r>
            </a:p>
          </p:txBody>
        </p:sp>
        <p:sp>
          <p:nvSpPr>
            <p:cNvPr id="135193" name="Oval 7">
              <a:extLst>
                <a:ext uri="{FF2B5EF4-FFF2-40B4-BE49-F238E27FC236}">
                  <a16:creationId xmlns:a16="http://schemas.microsoft.com/office/drawing/2014/main" id="{269E3528-4861-41C2-967E-8D30BC484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07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35194" name="Oval 8">
              <a:extLst>
                <a:ext uri="{FF2B5EF4-FFF2-40B4-BE49-F238E27FC236}">
                  <a16:creationId xmlns:a16="http://schemas.microsoft.com/office/drawing/2014/main" id="{3CCC8918-9ADE-4417-9FA8-E4FC5FAF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86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cxnSp>
          <p:nvCxnSpPr>
            <p:cNvPr id="135195" name="AutoShape 9">
              <a:extLst>
                <a:ext uri="{FF2B5EF4-FFF2-40B4-BE49-F238E27FC236}">
                  <a16:creationId xmlns:a16="http://schemas.microsoft.com/office/drawing/2014/main" id="{E2D5FEAA-891B-4E97-A115-B39E54E3E884}"/>
                </a:ext>
              </a:extLst>
            </p:cNvPr>
            <p:cNvCxnSpPr>
              <a:cxnSpLocks noChangeShapeType="1"/>
              <a:stCxn id="135191" idx="3"/>
              <a:endCxn id="135193" idx="7"/>
            </p:cNvCxnSpPr>
            <p:nvPr/>
          </p:nvCxnSpPr>
          <p:spPr bwMode="auto">
            <a:xfrm flipH="1">
              <a:off x="3314" y="1936"/>
              <a:ext cx="713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96" name="AutoShape 10">
              <a:extLst>
                <a:ext uri="{FF2B5EF4-FFF2-40B4-BE49-F238E27FC236}">
                  <a16:creationId xmlns:a16="http://schemas.microsoft.com/office/drawing/2014/main" id="{EF322178-4249-4480-A13C-D6BFB74CAD55}"/>
                </a:ext>
              </a:extLst>
            </p:cNvPr>
            <p:cNvCxnSpPr>
              <a:cxnSpLocks noChangeShapeType="1"/>
              <a:stCxn id="135192" idx="1"/>
              <a:endCxn id="135191" idx="5"/>
            </p:cNvCxnSpPr>
            <p:nvPr/>
          </p:nvCxnSpPr>
          <p:spPr bwMode="auto">
            <a:xfrm flipH="1" flipV="1">
              <a:off x="4169" y="1936"/>
              <a:ext cx="806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97" name="AutoShape 11">
              <a:extLst>
                <a:ext uri="{FF2B5EF4-FFF2-40B4-BE49-F238E27FC236}">
                  <a16:creationId xmlns:a16="http://schemas.microsoft.com/office/drawing/2014/main" id="{79BA9FED-5152-4B02-98FB-99C1B12C960E}"/>
                </a:ext>
              </a:extLst>
            </p:cNvPr>
            <p:cNvCxnSpPr>
              <a:cxnSpLocks noChangeShapeType="1"/>
              <a:stCxn id="135205" idx="0"/>
              <a:endCxn id="135192" idx="5"/>
            </p:cNvCxnSpPr>
            <p:nvPr/>
          </p:nvCxnSpPr>
          <p:spPr bwMode="auto">
            <a:xfrm flipH="1" flipV="1">
              <a:off x="5118" y="2258"/>
              <a:ext cx="338" cy="1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98" name="AutoShape 12">
              <a:extLst>
                <a:ext uri="{FF2B5EF4-FFF2-40B4-BE49-F238E27FC236}">
                  <a16:creationId xmlns:a16="http://schemas.microsoft.com/office/drawing/2014/main" id="{21A3BA12-D9BC-4412-911D-026B4815A8B8}"/>
                </a:ext>
              </a:extLst>
            </p:cNvPr>
            <p:cNvCxnSpPr>
              <a:cxnSpLocks noChangeShapeType="1"/>
              <a:stCxn id="135203" idx="7"/>
              <a:endCxn id="135192" idx="3"/>
            </p:cNvCxnSpPr>
            <p:nvPr/>
          </p:nvCxnSpPr>
          <p:spPr bwMode="auto">
            <a:xfrm flipV="1">
              <a:off x="4711" y="2258"/>
              <a:ext cx="264" cy="1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99" name="AutoShape 13">
              <a:extLst>
                <a:ext uri="{FF2B5EF4-FFF2-40B4-BE49-F238E27FC236}">
                  <a16:creationId xmlns:a16="http://schemas.microsoft.com/office/drawing/2014/main" id="{3F5E60FE-A7FD-40C4-8864-470045782891}"/>
                </a:ext>
              </a:extLst>
            </p:cNvPr>
            <p:cNvCxnSpPr>
              <a:cxnSpLocks noChangeShapeType="1"/>
              <a:stCxn id="135204" idx="1"/>
              <a:endCxn id="135194" idx="5"/>
            </p:cNvCxnSpPr>
            <p:nvPr/>
          </p:nvCxnSpPr>
          <p:spPr bwMode="auto">
            <a:xfrm flipH="1" flipV="1">
              <a:off x="3684" y="2570"/>
              <a:ext cx="125" cy="1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00" name="AutoShape 14">
              <a:extLst>
                <a:ext uri="{FF2B5EF4-FFF2-40B4-BE49-F238E27FC236}">
                  <a16:creationId xmlns:a16="http://schemas.microsoft.com/office/drawing/2014/main" id="{570B5A95-A893-4D87-A395-5EF9209601FC}"/>
                </a:ext>
              </a:extLst>
            </p:cNvPr>
            <p:cNvCxnSpPr>
              <a:cxnSpLocks noChangeShapeType="1"/>
              <a:stCxn id="135202" idx="7"/>
              <a:endCxn id="135193" idx="3"/>
            </p:cNvCxnSpPr>
            <p:nvPr/>
          </p:nvCxnSpPr>
          <p:spPr bwMode="auto">
            <a:xfrm flipV="1">
              <a:off x="2944" y="2258"/>
              <a:ext cx="227" cy="1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01" name="AutoShape 15">
              <a:extLst>
                <a:ext uri="{FF2B5EF4-FFF2-40B4-BE49-F238E27FC236}">
                  <a16:creationId xmlns:a16="http://schemas.microsoft.com/office/drawing/2014/main" id="{958546F0-CCF7-4FD3-BE57-4E70C7E10382}"/>
                </a:ext>
              </a:extLst>
            </p:cNvPr>
            <p:cNvCxnSpPr>
              <a:cxnSpLocks noChangeShapeType="1"/>
              <a:stCxn id="135194" idx="1"/>
              <a:endCxn id="135193" idx="5"/>
            </p:cNvCxnSpPr>
            <p:nvPr/>
          </p:nvCxnSpPr>
          <p:spPr bwMode="auto">
            <a:xfrm flipH="1" flipV="1">
              <a:off x="3314" y="2258"/>
              <a:ext cx="228" cy="1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202" name="Oval 16">
              <a:extLst>
                <a:ext uri="{FF2B5EF4-FFF2-40B4-BE49-F238E27FC236}">
                  <a16:creationId xmlns:a16="http://schemas.microsoft.com/office/drawing/2014/main" id="{0053E594-879E-4F05-A4E5-9F7B6298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386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35203" name="Oval 17">
              <a:extLst>
                <a:ext uri="{FF2B5EF4-FFF2-40B4-BE49-F238E27FC236}">
                  <a16:creationId xmlns:a16="http://schemas.microsoft.com/office/drawing/2014/main" id="{34A9D2D9-0F5D-4DCE-8233-B2940076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386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35204" name="Oval 18">
              <a:extLst>
                <a:ext uri="{FF2B5EF4-FFF2-40B4-BE49-F238E27FC236}">
                  <a16:creationId xmlns:a16="http://schemas.microsoft.com/office/drawing/2014/main" id="{46E5542F-8C1A-42B4-B087-50A577F25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712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35205" name="Oval 19">
              <a:extLst>
                <a:ext uri="{FF2B5EF4-FFF2-40B4-BE49-F238E27FC236}">
                  <a16:creationId xmlns:a16="http://schemas.microsoft.com/office/drawing/2014/main" id="{ED960978-4E9D-4C9D-A479-17B6832E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" y="237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21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3703C1DA-E86A-4F68-B5BF-FFEA0325D4A3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1989138"/>
            <a:ext cx="3270250" cy="4064000"/>
            <a:chOff x="431" y="1480"/>
            <a:chExt cx="2060" cy="2560"/>
          </a:xfrm>
        </p:grpSpPr>
        <p:sp>
          <p:nvSpPr>
            <p:cNvPr id="135176" name="Oval 21">
              <a:extLst>
                <a:ext uri="{FF2B5EF4-FFF2-40B4-BE49-F238E27FC236}">
                  <a16:creationId xmlns:a16="http://schemas.microsoft.com/office/drawing/2014/main" id="{EC665C8E-0813-457B-8B0C-79118D090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750"/>
              <a:ext cx="202" cy="20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135177" name="Oval 22">
              <a:extLst>
                <a:ext uri="{FF2B5EF4-FFF2-40B4-BE49-F238E27FC236}">
                  <a16:creationId xmlns:a16="http://schemas.microsoft.com/office/drawing/2014/main" id="{4C39E9E6-4ED5-4D82-9516-2DC0A4B7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75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15</a:t>
              </a:r>
            </a:p>
          </p:txBody>
        </p:sp>
        <p:sp>
          <p:nvSpPr>
            <p:cNvPr id="135178" name="Oval 23">
              <a:extLst>
                <a:ext uri="{FF2B5EF4-FFF2-40B4-BE49-F238E27FC236}">
                  <a16:creationId xmlns:a16="http://schemas.microsoft.com/office/drawing/2014/main" id="{C4DB6800-17B8-4D84-AA1A-B0CB5BE11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797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35179" name="Oval 24">
              <a:extLst>
                <a:ext uri="{FF2B5EF4-FFF2-40B4-BE49-F238E27FC236}">
                  <a16:creationId xmlns:a16="http://schemas.microsoft.com/office/drawing/2014/main" id="{E2085C99-BA93-45B7-870F-8C16EC3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15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cxnSp>
          <p:nvCxnSpPr>
            <p:cNvPr id="135180" name="AutoShape 25">
              <a:extLst>
                <a:ext uri="{FF2B5EF4-FFF2-40B4-BE49-F238E27FC236}">
                  <a16:creationId xmlns:a16="http://schemas.microsoft.com/office/drawing/2014/main" id="{BE165716-D649-4B95-BD69-B1A63445CAD9}"/>
                </a:ext>
              </a:extLst>
            </p:cNvPr>
            <p:cNvCxnSpPr>
              <a:cxnSpLocks noChangeShapeType="1"/>
              <a:stCxn id="135176" idx="1"/>
              <a:endCxn id="135189" idx="5"/>
            </p:cNvCxnSpPr>
            <p:nvPr/>
          </p:nvCxnSpPr>
          <p:spPr bwMode="auto">
            <a:xfrm flipH="1" flipV="1">
              <a:off x="1419" y="2616"/>
              <a:ext cx="130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1" name="AutoShape 26">
              <a:extLst>
                <a:ext uri="{FF2B5EF4-FFF2-40B4-BE49-F238E27FC236}">
                  <a16:creationId xmlns:a16="http://schemas.microsoft.com/office/drawing/2014/main" id="{3B834715-52D4-4CB6-A547-EDE01647749C}"/>
                </a:ext>
              </a:extLst>
            </p:cNvPr>
            <p:cNvCxnSpPr>
              <a:cxnSpLocks noChangeShapeType="1"/>
              <a:stCxn id="135188" idx="1"/>
            </p:cNvCxnSpPr>
            <p:nvPr/>
          </p:nvCxnSpPr>
          <p:spPr bwMode="auto">
            <a:xfrm flipH="1" flipV="1">
              <a:off x="1655" y="2932"/>
              <a:ext cx="166" cy="19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2" name="AutoShape 27">
              <a:extLst>
                <a:ext uri="{FF2B5EF4-FFF2-40B4-BE49-F238E27FC236}">
                  <a16:creationId xmlns:a16="http://schemas.microsoft.com/office/drawing/2014/main" id="{2728C936-907B-4F0D-A43A-578C4433BB28}"/>
                </a:ext>
              </a:extLst>
            </p:cNvPr>
            <p:cNvCxnSpPr>
              <a:cxnSpLocks noChangeShapeType="1"/>
              <a:endCxn id="135177" idx="5"/>
            </p:cNvCxnSpPr>
            <p:nvPr/>
          </p:nvCxnSpPr>
          <p:spPr bwMode="auto">
            <a:xfrm flipH="1" flipV="1">
              <a:off x="2236" y="3659"/>
              <a:ext cx="100" cy="17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3" name="AutoShape 28">
              <a:extLst>
                <a:ext uri="{FF2B5EF4-FFF2-40B4-BE49-F238E27FC236}">
                  <a16:creationId xmlns:a16="http://schemas.microsoft.com/office/drawing/2014/main" id="{63D98A46-9605-428A-9F3B-2033EF82E955}"/>
                </a:ext>
              </a:extLst>
            </p:cNvPr>
            <p:cNvCxnSpPr>
              <a:cxnSpLocks noChangeShapeType="1"/>
              <a:stCxn id="135188" idx="5"/>
              <a:endCxn id="135177" idx="1"/>
            </p:cNvCxnSpPr>
            <p:nvPr/>
          </p:nvCxnSpPr>
          <p:spPr bwMode="auto">
            <a:xfrm>
              <a:off x="1963" y="3297"/>
              <a:ext cx="130" cy="1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4" name="AutoShape 29">
              <a:extLst>
                <a:ext uri="{FF2B5EF4-FFF2-40B4-BE49-F238E27FC236}">
                  <a16:creationId xmlns:a16="http://schemas.microsoft.com/office/drawing/2014/main" id="{DA5852E3-776C-4AE5-943D-279CBE482CBC}"/>
                </a:ext>
              </a:extLst>
            </p:cNvPr>
            <p:cNvCxnSpPr>
              <a:cxnSpLocks noChangeShapeType="1"/>
              <a:stCxn id="135189" idx="1"/>
              <a:endCxn id="135179" idx="5"/>
            </p:cNvCxnSpPr>
            <p:nvPr/>
          </p:nvCxnSpPr>
          <p:spPr bwMode="auto">
            <a:xfrm flipH="1" flipV="1">
              <a:off x="1147" y="2299"/>
              <a:ext cx="130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5" name="AutoShape 30">
              <a:extLst>
                <a:ext uri="{FF2B5EF4-FFF2-40B4-BE49-F238E27FC236}">
                  <a16:creationId xmlns:a16="http://schemas.microsoft.com/office/drawing/2014/main" id="{DA8CFB84-01B4-42FB-869C-6EA4E518C69A}"/>
                </a:ext>
              </a:extLst>
            </p:cNvPr>
            <p:cNvCxnSpPr>
              <a:cxnSpLocks noChangeShapeType="1"/>
              <a:stCxn id="135187" idx="5"/>
            </p:cNvCxnSpPr>
            <p:nvPr/>
          </p:nvCxnSpPr>
          <p:spPr bwMode="auto">
            <a:xfrm>
              <a:off x="603" y="1664"/>
              <a:ext cx="146" cy="16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86" name="AutoShape 31">
              <a:extLst>
                <a:ext uri="{FF2B5EF4-FFF2-40B4-BE49-F238E27FC236}">
                  <a16:creationId xmlns:a16="http://schemas.microsoft.com/office/drawing/2014/main" id="{C2DB2971-B1D3-4E28-B447-8082AEDB63F9}"/>
                </a:ext>
              </a:extLst>
            </p:cNvPr>
            <p:cNvCxnSpPr>
              <a:cxnSpLocks noChangeShapeType="1"/>
              <a:stCxn id="135179" idx="1"/>
              <a:endCxn id="135178" idx="5"/>
            </p:cNvCxnSpPr>
            <p:nvPr/>
          </p:nvCxnSpPr>
          <p:spPr bwMode="auto">
            <a:xfrm flipH="1" flipV="1">
              <a:off x="875" y="1981"/>
              <a:ext cx="130" cy="1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187" name="Oval 32">
              <a:extLst>
                <a:ext uri="{FF2B5EF4-FFF2-40B4-BE49-F238E27FC236}">
                  <a16:creationId xmlns:a16="http://schemas.microsoft.com/office/drawing/2014/main" id="{C36E5EF8-9E3A-48E1-B9F3-CE452C69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80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35188" name="Oval 33">
              <a:extLst>
                <a:ext uri="{FF2B5EF4-FFF2-40B4-BE49-F238E27FC236}">
                  <a16:creationId xmlns:a16="http://schemas.microsoft.com/office/drawing/2014/main" id="{A33A0E3B-2E0A-4F5D-8927-52272795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13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35189" name="Oval 34">
              <a:extLst>
                <a:ext uri="{FF2B5EF4-FFF2-40B4-BE49-F238E27FC236}">
                  <a16:creationId xmlns:a16="http://schemas.microsoft.com/office/drawing/2014/main" id="{510800AC-AA08-46D5-8B37-469198C71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432"/>
              <a:ext cx="202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35190" name="Oval 35">
              <a:extLst>
                <a:ext uri="{FF2B5EF4-FFF2-40B4-BE49-F238E27FC236}">
                  <a16:creationId xmlns:a16="http://schemas.microsoft.com/office/drawing/2014/main" id="{102C23D3-4571-4C89-B1F8-D2DBC770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838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21</a:t>
              </a:r>
            </a:p>
          </p:txBody>
        </p: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5CCB8A19-5D77-490A-B1D9-08D058DE2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82" y="4953000"/>
            <a:ext cx="95667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希望保持理想状况</a:t>
            </a:r>
          </a:p>
          <a:p>
            <a:pPr marL="342900" indent="-3429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插入、删除、查找时间代价为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O(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log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)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135175" name="灯片编号占位符 3">
            <a:extLst>
              <a:ext uri="{FF2B5EF4-FFF2-40B4-BE49-F238E27FC236}">
                <a16:creationId xmlns:a16="http://schemas.microsoft.com/office/drawing/2014/main" id="{64C45C63-AA8A-410F-82A4-B8216BC3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6CAB4E0D-4455-403B-B4AB-5171406EC7A6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17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4864028D-ECCB-45FE-AD64-598FAE2B50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红黑树删除操作时间代价</a:t>
            </a:r>
          </a:p>
        </p:txBody>
      </p:sp>
      <p:sp>
        <p:nvSpPr>
          <p:cNvPr id="1699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CE4DBE-7038-4D8A-87A3-6FE80CA247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967" y="1077228"/>
            <a:ext cx="11784066" cy="5334000"/>
          </a:xfrm>
        </p:spPr>
        <p:txBody>
          <a:bodyPr/>
          <a:lstStyle/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其平均和最差检索</a:t>
            </a:r>
            <a:r>
              <a:rPr lang="en-US" altLang="zh-CN" dirty="0">
                <a:cs typeface="Times New Roman" panose="02020603050405020304" pitchFamily="18" charset="0"/>
              </a:rPr>
              <a:t>O(log 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楷体_GB2312" charset="-122"/>
                <a:cs typeface="Times New Roman" panose="02020603050405020304" pitchFamily="18" charset="0"/>
              </a:rPr>
              <a:t>自底向根的方向调整</a:t>
            </a:r>
          </a:p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红黑树构造</a:t>
            </a:r>
          </a:p>
          <a:p>
            <a:pPr lvl="1" eaLnBrk="1" hangingPunct="1"/>
            <a:r>
              <a:rPr lang="zh-CN" altLang="en-US" dirty="0">
                <a:latin typeface="楷体_GB2312" charset="-122"/>
                <a:cs typeface="Times New Roman" panose="02020603050405020304" pitchFamily="18" charset="0"/>
              </a:rPr>
              <a:t>（数据，左指针，右指针，颜色，父指针）</a:t>
            </a:r>
          </a:p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自顶向下的递归插入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  <a:r>
              <a:rPr lang="zh-CN" altLang="en-US" dirty="0">
                <a:cs typeface="Times New Roman" panose="02020603050405020304" pitchFamily="18" charset="0"/>
              </a:rPr>
              <a:t>删除调整方法</a:t>
            </a:r>
          </a:p>
          <a:p>
            <a:pPr lvl="1" eaLnBrk="1" hangingPunct="1"/>
            <a:r>
              <a:rPr lang="zh-CN" altLang="en-US" dirty="0">
                <a:latin typeface="楷体_GB2312" charset="-122"/>
                <a:cs typeface="Times New Roman" panose="02020603050405020304" pitchFamily="18" charset="0"/>
              </a:rPr>
              <a:t>（数据，左指针，右指针，颜色）</a:t>
            </a:r>
          </a:p>
          <a:p>
            <a:pPr lvl="1" eaLnBrk="1" hangingPunct="1"/>
            <a:r>
              <a:rPr lang="zh-CN" altLang="en-US" dirty="0">
                <a:latin typeface="楷体_GB2312" charset="-122"/>
                <a:cs typeface="Times New Roman" panose="02020603050405020304" pitchFamily="18" charset="0"/>
              </a:rPr>
              <a:t>非递归，记录回溯路径</a:t>
            </a:r>
          </a:p>
          <a:p>
            <a:pPr eaLnBrk="1" hangingPunct="1"/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69988" name="灯片编号占位符 3">
            <a:extLst>
              <a:ext uri="{FF2B5EF4-FFF2-40B4-BE49-F238E27FC236}">
                <a16:creationId xmlns:a16="http://schemas.microsoft.com/office/drawing/2014/main" id="{DEE7B4E5-316C-476B-ADFB-F9206426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767D7661-6A17-4057-80F6-80666650337C}" type="slidenum">
              <a:rPr lang="zh-CN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18</a:t>
            </a:fld>
            <a:endParaRPr lang="zh-CN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BST</a:t>
            </a:r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树效率的度量</a:t>
            </a:r>
          </a:p>
        </p:txBody>
      </p:sp>
      <p:sp>
        <p:nvSpPr>
          <p:cNvPr id="108546" name="内容占位符 2"/>
          <p:cNvSpPr>
            <a:spLocks noGrp="1" noChangeArrowheads="1"/>
          </p:cNvSpPr>
          <p:nvPr>
            <p:ph idx="1"/>
          </p:nvPr>
        </p:nvSpPr>
        <p:spPr>
          <a:xfrm>
            <a:off x="327366" y="954088"/>
            <a:ext cx="11509829" cy="55229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成功检索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楷体_GB231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比较的次数就是关键码所在的层数加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（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根为第</a:t>
            </a:r>
            <a:r>
              <a:rPr lang="en-US" altLang="zh-CN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0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楷体_GB231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不成功检索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楷体_GB231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比较次数就等于被检索关键码所属的那个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外部结点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的层数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楷体_GB231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楷体_GB2312" charset="-122"/>
              </a:rPr>
              <a:t>平均比较次数</a:t>
            </a:r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89C8AF73-F5FD-46EA-B6A7-7315F084974E}" type="slidenum">
              <a:rPr lang="en-US" altLang="zh-CN" sz="1400" b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2</a:t>
            </a:fld>
            <a:endParaRPr lang="en-US" altLang="zh-CN" sz="1400" b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548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8549" name="Object 1"/>
          <p:cNvGraphicFramePr>
            <a:graphicFrameLocks noChangeAspect="1"/>
          </p:cNvGraphicFramePr>
          <p:nvPr/>
        </p:nvGraphicFramePr>
        <p:xfrm>
          <a:off x="4114800" y="4724400"/>
          <a:ext cx="3944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1085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3944938" cy="838200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4773613" y="5715000"/>
            <a:ext cx="1752600" cy="609600"/>
          </a:xfrm>
          <a:prstGeom prst="wedgeRectCallout">
            <a:avLst>
              <a:gd name="adj1" fmla="val 42325"/>
              <a:gd name="adj2" fmla="val -1222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18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</a:t>
            </a: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个内部结点的层数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6781800" y="5715000"/>
            <a:ext cx="1752600" cy="609600"/>
            <a:chOff x="5257800" y="5715000"/>
            <a:chExt cx="1752600" cy="609600"/>
          </a:xfrm>
        </p:grpSpPr>
        <p:sp>
          <p:nvSpPr>
            <p:cNvPr id="9" name="矩形标注 8"/>
            <p:cNvSpPr/>
            <p:nvPr/>
          </p:nvSpPr>
          <p:spPr>
            <a:xfrm>
              <a:off x="5257800" y="5715000"/>
              <a:ext cx="1752600" cy="609600"/>
            </a:xfrm>
            <a:prstGeom prst="wedgeRectCallout">
              <a:avLst>
                <a:gd name="adj1" fmla="val 7823"/>
                <a:gd name="adj2" fmla="val -11986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：第</a:t>
              </a:r>
              <a:r>
                <a:rPr lang="en-US" altLang="zh-CN" sz="1800" i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zh-CN" altLang="en-US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个外部结点的层数</a:t>
              </a:r>
            </a:p>
          </p:txBody>
        </p:sp>
        <p:graphicFrame>
          <p:nvGraphicFramePr>
            <p:cNvPr id="108561" name="Object 3"/>
            <p:cNvGraphicFramePr>
              <a:graphicFrameLocks noChangeAspect="1"/>
            </p:cNvGraphicFramePr>
            <p:nvPr/>
          </p:nvGraphicFramePr>
          <p:xfrm>
            <a:off x="5257800" y="5734050"/>
            <a:ext cx="22860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10856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5734050"/>
                          <a:ext cx="22860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3" name="Rectangle 5"/>
          <p:cNvSpPr>
            <a:spLocks noChangeArrowheads="1"/>
          </p:cNvSpPr>
          <p:nvPr/>
        </p:nvSpPr>
        <p:spPr bwMode="auto">
          <a:xfrm>
            <a:off x="1524002" y="107950"/>
            <a:ext cx="3841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1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781550" y="3943350"/>
            <a:ext cx="1981200" cy="609600"/>
          </a:xfrm>
          <a:prstGeom prst="wedgeRectCallout">
            <a:avLst>
              <a:gd name="adj1" fmla="val 17325"/>
              <a:gd name="adj2" fmla="val 12771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18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：检索第</a:t>
            </a: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个内部结点的的频率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7391400" y="3962400"/>
            <a:ext cx="2895600" cy="609600"/>
          </a:xfrm>
          <a:prstGeom prst="wedgeRectCallout">
            <a:avLst>
              <a:gd name="adj1" fmla="val -40770"/>
              <a:gd name="adj2" fmla="val 1214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18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：检索关键码处于第</a:t>
            </a: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和第</a:t>
            </a:r>
            <a:r>
              <a:rPr lang="en-US" altLang="zh-CN" sz="18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内部结点间的频率</a:t>
            </a:r>
          </a:p>
        </p:txBody>
      </p:sp>
      <p:sp>
        <p:nvSpPr>
          <p:cNvPr id="108556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981200" y="5715000"/>
            <a:ext cx="1828800" cy="762000"/>
            <a:chOff x="457200" y="5715000"/>
            <a:chExt cx="1828800" cy="762000"/>
          </a:xfrm>
        </p:grpSpPr>
        <p:sp>
          <p:nvSpPr>
            <p:cNvPr id="16" name="矩形标注 15"/>
            <p:cNvSpPr/>
            <p:nvPr/>
          </p:nvSpPr>
          <p:spPr>
            <a:xfrm>
              <a:off x="457200" y="5715000"/>
              <a:ext cx="1828800" cy="762000"/>
            </a:xfrm>
            <a:prstGeom prst="wedgeRectCallout">
              <a:avLst>
                <a:gd name="adj1" fmla="val 130369"/>
                <a:gd name="adj2" fmla="val -10040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宋体" panose="02010600030101010101" pitchFamily="2" charset="-122"/>
                <a:ea typeface="楷体_GB2312" charset="-122"/>
              </a:endParaRPr>
            </a:p>
          </p:txBody>
        </p:sp>
        <p:graphicFrame>
          <p:nvGraphicFramePr>
            <p:cNvPr id="108559" name="Object 6"/>
            <p:cNvGraphicFramePr>
              <a:graphicFrameLocks noChangeAspect="1"/>
            </p:cNvGraphicFramePr>
            <p:nvPr/>
          </p:nvGraphicFramePr>
          <p:xfrm>
            <a:off x="533400" y="5715000"/>
            <a:ext cx="1752600" cy="70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0" imgH="0" progId="Equation.3">
                    <p:embed/>
                  </p:oleObj>
                </mc:Choice>
                <mc:Fallback>
                  <p:oleObj r:id="rId7" imgW="0" imgH="0" progId="Equation.3">
                    <p:embed/>
                    <p:pic>
                      <p:nvPicPr>
                        <p:cNvPr id="10855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715000"/>
                          <a:ext cx="1752600" cy="704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73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kumimoji="0" lang="en-US" altLang="zh-CN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4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、结点等概率访问</a:t>
            </a:r>
            <a:endParaRPr kumimoji="0" lang="zh-CN" altLang="en-US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594" name="内容占位符 2"/>
          <p:cNvSpPr>
            <a:spLocks noGrp="1" noChangeArrowheads="1"/>
          </p:cNvSpPr>
          <p:nvPr>
            <p:ph idx="1"/>
          </p:nvPr>
        </p:nvSpPr>
        <p:spPr>
          <a:xfrm>
            <a:off x="341880" y="990600"/>
            <a:ext cx="10097520" cy="5334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-122"/>
              </a:rPr>
              <a:t>结点检索概率相等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楷体_GB2312" charset="-122"/>
            </a:endParaRPr>
          </a:p>
          <a:p>
            <a:endParaRPr lang="en-US" altLang="zh-CN" dirty="0">
              <a:cs typeface="楷体_GB2312" charset="-122"/>
            </a:endParaRPr>
          </a:p>
          <a:p>
            <a:endParaRPr lang="en-US" altLang="zh-CN" sz="1800" dirty="0">
              <a:cs typeface="楷体_GB2312" charset="-12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cs typeface="楷体_GB2312" charset="-122"/>
              </a:rPr>
              <a:t>则有</a:t>
            </a:r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B2C3C0D3-7AAC-46A7-BADC-BE48213B4B9E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3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597" name="Object 1"/>
          <p:cNvGraphicFramePr>
            <a:graphicFrameLocks noChangeAspect="1"/>
          </p:cNvGraphicFramePr>
          <p:nvPr/>
        </p:nvGraphicFramePr>
        <p:xfrm>
          <a:off x="2133600" y="1703390"/>
          <a:ext cx="7772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3">
                  <p:embed/>
                </p:oleObj>
              </mc:Choice>
              <mc:Fallback>
                <p:oleObj r:id="rId4" imgW="0" imgH="0" progId="Equation.3">
                  <p:embed/>
                  <p:pic>
                    <p:nvPicPr>
                      <p:cNvPr id="1105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03390"/>
                        <a:ext cx="77724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3"/>
          <p:cNvGraphicFramePr>
            <a:graphicFrameLocks noChangeAspect="1"/>
          </p:cNvGraphicFramePr>
          <p:nvPr/>
        </p:nvGraphicFramePr>
        <p:xfrm>
          <a:off x="2514600" y="3619500"/>
          <a:ext cx="76850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1105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19500"/>
                        <a:ext cx="76850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6934200" y="5451475"/>
            <a:ext cx="3124200" cy="838200"/>
          </a:xfrm>
          <a:prstGeom prst="wedgeRectCallout">
            <a:avLst>
              <a:gd name="adj1" fmla="val -68948"/>
              <a:gd name="adj2" fmla="val -1049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charset="-122"/>
              </a:rPr>
              <a:t>ASL(n)</a:t>
            </a:r>
            <a:r>
              <a:rPr lang="zh-CN" altLang="en-US" sz="2400">
                <a:solidFill>
                  <a:srgbClr val="000000"/>
                </a:solidFill>
                <a:ea typeface="楷体_GB2312" charset="-122"/>
              </a:rPr>
              <a:t>最小，就是要内部路径长度</a:t>
            </a:r>
            <a:r>
              <a:rPr lang="en-US" altLang="zh-CN" sz="2400">
                <a:solidFill>
                  <a:srgbClr val="000000"/>
                </a:solidFill>
                <a:ea typeface="楷体_GB2312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ea typeface="楷体_GB2312" charset="-122"/>
              </a:rPr>
              <a:t>最小</a:t>
            </a:r>
          </a:p>
        </p:txBody>
      </p:sp>
      <p:pic>
        <p:nvPicPr>
          <p:cNvPr id="110600" name="Picture 11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40375"/>
            <a:ext cx="16764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>
            <a:spLocks noChangeArrowheads="1"/>
          </p:cNvSpPr>
          <p:nvPr/>
        </p:nvSpPr>
        <p:spPr bwMode="auto">
          <a:xfrm rot="16200000">
            <a:off x="4000501" y="5243514"/>
            <a:ext cx="381000" cy="39052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1C1C96"/>
              </a:gs>
              <a:gs pos="20000">
                <a:srgbClr val="1E1E93"/>
              </a:gs>
              <a:gs pos="100000">
                <a:srgbClr val="14146F"/>
              </a:gs>
            </a:gsLst>
            <a:lin ang="5400000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FFFFF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、结点不等概率访问</a:t>
            </a:r>
          </a:p>
        </p:txBody>
      </p:sp>
      <p:sp>
        <p:nvSpPr>
          <p:cNvPr id="112642" name="内容占位符 2"/>
          <p:cNvSpPr>
            <a:spLocks noGrp="1" noChangeArrowheads="1"/>
          </p:cNvSpPr>
          <p:nvPr>
            <p:ph idx="1"/>
          </p:nvPr>
        </p:nvSpPr>
        <p:spPr>
          <a:xfrm>
            <a:off x="363651" y="1066800"/>
            <a:ext cx="11393714" cy="5334000"/>
          </a:xfrm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4800"/>
              </a:spcBef>
            </a:pP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问题定义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：给定有序关键码集合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en-US" altLang="zh-CN" i="1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en-US" altLang="zh-CN" baseline="-25000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zh-CN" altLang="en-US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en-US" altLang="zh-CN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r>
              <a:rPr lang="zh-CN" altLang="en-US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， </a:t>
            </a:r>
            <a:r>
              <a:rPr lang="en-US" altLang="zh-CN" i="1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en-US" altLang="zh-CN" baseline="-25000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，及权重集合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r>
              <a:rPr lang="en-US" altLang="zh-CN" i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baseline="-2500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baseline="-25000" dirty="0" err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i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，如何构造最佳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BST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ASL(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值最小）？</a:t>
            </a:r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BB95511B-11EA-4078-AFDD-22DE9B7B9A25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4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45" name="Object 1"/>
          <p:cNvGraphicFramePr>
            <a:graphicFrameLocks noChangeAspect="1"/>
          </p:cNvGraphicFramePr>
          <p:nvPr/>
        </p:nvGraphicFramePr>
        <p:xfrm>
          <a:off x="2209800" y="990600"/>
          <a:ext cx="76962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0" imgH="0" progId="Word.Picture.8">
                  <p:embed/>
                </p:oleObj>
              </mc:Choice>
              <mc:Fallback>
                <p:oleObj name="Picture" r:id="rId3" imgW="0" imgH="0" progId="Word.Picture.8">
                  <p:embed/>
                  <p:pic>
                    <p:nvPicPr>
                      <p:cNvPr id="1126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7696200" cy="3505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95600" y="1066800"/>
            <a:ext cx="2209800" cy="106680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FFFFF"/>
              </a:solidFill>
              <a:latin typeface="Times New Roman"/>
              <a:ea typeface="楷体_GB2312"/>
              <a:cs typeface="楷体_GB231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8400" y="2362200"/>
            <a:ext cx="3124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FFFFF"/>
              </a:solidFill>
              <a:latin typeface="Times New Roman"/>
              <a:ea typeface="楷体_GB2312"/>
              <a:cs typeface="楷体_GB231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1072" y="5436281"/>
            <a:ext cx="2575036" cy="40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FFFFFF"/>
              </a:solidFill>
              <a:latin typeface="Times New Roman"/>
              <a:ea typeface="楷体_GB2312"/>
              <a:cs typeface="楷体_GB231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3252" y="5440363"/>
            <a:ext cx="2619829" cy="40481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3333FF"/>
              </a:solidFill>
              <a:latin typeface="Times New Roman"/>
              <a:ea typeface="楷体_GB2312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62B900A6-0F51-4916-9E96-DA48B02F0F04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5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080" y="990600"/>
            <a:ext cx="11604171" cy="2808288"/>
          </a:xfrm>
        </p:spPr>
        <p:txBody>
          <a:bodyPr/>
          <a:lstStyle/>
          <a:p>
            <a:pPr marL="476250" indent="-476250" eaLnBrk="1" hangingPunct="1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bf(root)=0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：若其左或右子树被缩短，则将其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值置为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，同时置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FALSE</a:t>
            </a:r>
          </a:p>
          <a:p>
            <a:pPr marL="476250" indent="-476250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由于以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为根的子树高度未变，故不影响祖先结点的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，调整结束</a:t>
            </a:r>
          </a:p>
          <a:p>
            <a:pPr marL="857250" lvl="1" indent="-512763" eaLnBrk="1" hangingPunct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title"/>
          </p:nvPr>
        </p:nvSpPr>
        <p:spPr>
          <a:xfrm>
            <a:off x="153194" y="106364"/>
            <a:ext cx="9676606" cy="615041"/>
          </a:xfrm>
          <a:noFill/>
        </p:spPr>
        <p:txBody>
          <a:bodyPr anchor="b"/>
          <a:lstStyle/>
          <a:p>
            <a:pPr eaLnBrk="1" hangingPunct="1"/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删除操作：</a:t>
            </a:r>
            <a:r>
              <a:rPr kumimoji="0" lang="en-US" altLang="zh-CN" sz="4000" b="1" dirty="0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Case 1</a:t>
            </a:r>
          </a:p>
        </p:txBody>
      </p:sp>
      <p:sp>
        <p:nvSpPr>
          <p:cNvPr id="141316" name="Oval 5"/>
          <p:cNvSpPr>
            <a:spLocks noChangeArrowheads="1"/>
          </p:cNvSpPr>
          <p:nvPr/>
        </p:nvSpPr>
        <p:spPr bwMode="auto">
          <a:xfrm>
            <a:off x="3468690" y="4040188"/>
            <a:ext cx="503237" cy="3603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2820990" y="5121277"/>
            <a:ext cx="433387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41318" name="Rectangle 8"/>
          <p:cNvSpPr>
            <a:spLocks noChangeArrowheads="1"/>
          </p:cNvSpPr>
          <p:nvPr/>
        </p:nvSpPr>
        <p:spPr bwMode="auto">
          <a:xfrm>
            <a:off x="4260850" y="5121277"/>
            <a:ext cx="433388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141319" name="AutoShape 9"/>
          <p:cNvCxnSpPr>
            <a:cxnSpLocks noChangeShapeType="1"/>
            <a:stCxn id="141316" idx="3"/>
            <a:endCxn id="141317" idx="0"/>
          </p:cNvCxnSpPr>
          <p:nvPr/>
        </p:nvCxnSpPr>
        <p:spPr bwMode="auto">
          <a:xfrm flipH="1">
            <a:off x="3038475" y="4348163"/>
            <a:ext cx="503238" cy="773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20" name="AutoShape 10"/>
          <p:cNvCxnSpPr>
            <a:cxnSpLocks noChangeShapeType="1"/>
            <a:stCxn id="141316" idx="5"/>
            <a:endCxn id="141318" idx="0"/>
          </p:cNvCxnSpPr>
          <p:nvPr/>
        </p:nvCxnSpPr>
        <p:spPr bwMode="auto">
          <a:xfrm>
            <a:off x="3898900" y="4348163"/>
            <a:ext cx="579438" cy="773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21" name="Text Box 11"/>
          <p:cNvSpPr txBox="1">
            <a:spLocks noChangeArrowheads="1"/>
          </p:cNvSpPr>
          <p:nvPr/>
        </p:nvSpPr>
        <p:spPr bwMode="auto">
          <a:xfrm>
            <a:off x="2895602" y="391636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</a:p>
        </p:txBody>
      </p:sp>
      <p:sp>
        <p:nvSpPr>
          <p:cNvPr id="141322" name="AutoShape 12"/>
          <p:cNvSpPr>
            <a:spLocks noChangeArrowheads="1"/>
          </p:cNvSpPr>
          <p:nvPr/>
        </p:nvSpPr>
        <p:spPr bwMode="auto">
          <a:xfrm>
            <a:off x="5703888" y="5067300"/>
            <a:ext cx="792162" cy="433388"/>
          </a:xfrm>
          <a:prstGeom prst="rightArrow">
            <a:avLst>
              <a:gd name="adj1" fmla="val 50000"/>
              <a:gd name="adj2" fmla="val 4569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23" name="Oval 13"/>
          <p:cNvSpPr>
            <a:spLocks noChangeArrowheads="1"/>
          </p:cNvSpPr>
          <p:nvPr/>
        </p:nvSpPr>
        <p:spPr bwMode="auto">
          <a:xfrm>
            <a:off x="8221665" y="4111627"/>
            <a:ext cx="503237" cy="3397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1324" name="Rectangle 14"/>
          <p:cNvSpPr>
            <a:spLocks noChangeArrowheads="1"/>
          </p:cNvSpPr>
          <p:nvPr/>
        </p:nvSpPr>
        <p:spPr bwMode="auto">
          <a:xfrm>
            <a:off x="7575550" y="5211763"/>
            <a:ext cx="433388" cy="7921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h-1</a:t>
            </a:r>
          </a:p>
        </p:txBody>
      </p:sp>
      <p:sp>
        <p:nvSpPr>
          <p:cNvPr id="141325" name="Rectangle 15"/>
          <p:cNvSpPr>
            <a:spLocks noChangeArrowheads="1"/>
          </p:cNvSpPr>
          <p:nvPr/>
        </p:nvSpPr>
        <p:spPr bwMode="auto">
          <a:xfrm>
            <a:off x="9015415" y="5211765"/>
            <a:ext cx="433387" cy="8842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141326" name="AutoShape 16"/>
          <p:cNvCxnSpPr>
            <a:cxnSpLocks noChangeShapeType="1"/>
            <a:stCxn id="141323" idx="3"/>
            <a:endCxn id="141324" idx="0"/>
          </p:cNvCxnSpPr>
          <p:nvPr/>
        </p:nvCxnSpPr>
        <p:spPr bwMode="auto">
          <a:xfrm flipH="1">
            <a:off x="7793038" y="4402140"/>
            <a:ext cx="501650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327" name="AutoShape 17"/>
          <p:cNvCxnSpPr>
            <a:cxnSpLocks noChangeShapeType="1"/>
            <a:stCxn id="141323" idx="5"/>
            <a:endCxn id="141325" idx="0"/>
          </p:cNvCxnSpPr>
          <p:nvPr/>
        </p:nvCxnSpPr>
        <p:spPr bwMode="auto">
          <a:xfrm>
            <a:off x="8651877" y="4402140"/>
            <a:ext cx="5810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328" name="Text Box 19"/>
          <p:cNvSpPr txBox="1">
            <a:spLocks noChangeArrowheads="1"/>
          </p:cNvSpPr>
          <p:nvPr/>
        </p:nvSpPr>
        <p:spPr bwMode="auto">
          <a:xfrm>
            <a:off x="7499352" y="40592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33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BDE70A62-9D57-4DB7-9AF4-286BD7A170C7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6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52" y="103643"/>
            <a:ext cx="8907349" cy="636586"/>
          </a:xfrm>
        </p:spPr>
        <p:txBody>
          <a:bodyPr/>
          <a:lstStyle/>
          <a:p>
            <a:pPr eaLnBrk="1" hangingPunct="1"/>
            <a:r>
              <a:rPr kumimoji="0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删除操作：</a:t>
            </a:r>
            <a:r>
              <a:rPr kumimoji="0" lang="en-US" altLang="zh-CN" sz="4000" b="1" dirty="0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537" y="990602"/>
            <a:ext cx="11633200" cy="2144713"/>
          </a:xfrm>
        </p:spPr>
        <p:txBody>
          <a:bodyPr/>
          <a:lstStyle/>
          <a:p>
            <a:pPr marL="274638" indent="-274638" eaLnBrk="1" hangingPunct="1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bf(root)≠0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，且较高子树被缩短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值变为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，修改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=TRUE</a:t>
            </a:r>
            <a:r>
              <a:rPr lang="zh-CN" altLang="en-US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需继续向上修改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674688" lvl="1" indent="-274638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由于以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为根的子树高度减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，可能影响父结点的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值</a:t>
            </a: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662365" y="3552827"/>
            <a:ext cx="485775" cy="3603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990852" y="4652965"/>
            <a:ext cx="417513" cy="11525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h+1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4416427" y="4652965"/>
            <a:ext cx="417513" cy="936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142343" name="AutoShape 7"/>
          <p:cNvCxnSpPr>
            <a:cxnSpLocks noChangeShapeType="1"/>
            <a:stCxn id="142340" idx="3"/>
            <a:endCxn id="142341" idx="0"/>
          </p:cNvCxnSpPr>
          <p:nvPr/>
        </p:nvCxnSpPr>
        <p:spPr bwMode="auto">
          <a:xfrm flipH="1">
            <a:off x="3200400" y="3860802"/>
            <a:ext cx="533400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44" name="AutoShape 8"/>
          <p:cNvCxnSpPr>
            <a:cxnSpLocks noChangeShapeType="1"/>
            <a:stCxn id="142340" idx="5"/>
            <a:endCxn id="142342" idx="0"/>
          </p:cNvCxnSpPr>
          <p:nvPr/>
        </p:nvCxnSpPr>
        <p:spPr bwMode="auto">
          <a:xfrm>
            <a:off x="4076702" y="3860802"/>
            <a:ext cx="549275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048002" y="3429002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</a:p>
        </p:txBody>
      </p:sp>
      <p:sp>
        <p:nvSpPr>
          <p:cNvPr id="142346" name="AutoShape 10"/>
          <p:cNvSpPr>
            <a:spLocks noChangeArrowheads="1"/>
          </p:cNvSpPr>
          <p:nvPr/>
        </p:nvSpPr>
        <p:spPr bwMode="auto">
          <a:xfrm>
            <a:off x="6073777" y="4437065"/>
            <a:ext cx="765175" cy="433387"/>
          </a:xfrm>
          <a:prstGeom prst="rightArrow">
            <a:avLst>
              <a:gd name="adj1" fmla="val 50000"/>
              <a:gd name="adj2" fmla="val 4413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47" name="Oval 11"/>
          <p:cNvSpPr>
            <a:spLocks noChangeArrowheads="1"/>
          </p:cNvSpPr>
          <p:nvPr/>
        </p:nvSpPr>
        <p:spPr bwMode="auto">
          <a:xfrm>
            <a:off x="8416927" y="3644902"/>
            <a:ext cx="485775" cy="3397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7743827" y="4724400"/>
            <a:ext cx="417513" cy="8651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9183688" y="4724400"/>
            <a:ext cx="417512" cy="884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cxnSp>
        <p:nvCxnSpPr>
          <p:cNvPr id="142350" name="AutoShape 14"/>
          <p:cNvCxnSpPr>
            <a:cxnSpLocks noChangeShapeType="1"/>
            <a:stCxn id="142347" idx="3"/>
            <a:endCxn id="142348" idx="0"/>
          </p:cNvCxnSpPr>
          <p:nvPr/>
        </p:nvCxnSpPr>
        <p:spPr bwMode="auto">
          <a:xfrm flipH="1">
            <a:off x="7953375" y="3935415"/>
            <a:ext cx="534988" cy="788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51" name="AutoShape 15"/>
          <p:cNvCxnSpPr>
            <a:cxnSpLocks noChangeShapeType="1"/>
            <a:stCxn id="142347" idx="5"/>
            <a:endCxn id="142349" idx="0"/>
          </p:cNvCxnSpPr>
          <p:nvPr/>
        </p:nvCxnSpPr>
        <p:spPr bwMode="auto">
          <a:xfrm>
            <a:off x="8831265" y="3935415"/>
            <a:ext cx="561975" cy="788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7772402" y="3571877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581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E2A920CF-1766-4BFF-9D99-D7B0F3E9B617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7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删除操作：</a:t>
            </a:r>
            <a:r>
              <a:rPr kumimoji="0" lang="en-US" altLang="zh-CN" sz="4000" b="1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Case 3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052" y="1066800"/>
            <a:ext cx="11662229" cy="5562600"/>
          </a:xfrm>
        </p:spPr>
        <p:txBody>
          <a:bodyPr/>
          <a:lstStyle/>
          <a:p>
            <a:pPr marL="476250" indent="-476250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bf(root)≠0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，且较低子树被缩短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失衡（设较高子树为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right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），有如下三种情况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1" indent="-514350" eaLnBrk="1" hangingPunct="1">
              <a:lnSpc>
                <a:spcPct val="120000"/>
              </a:lnSpc>
              <a:spcBef>
                <a:spcPts val="1200"/>
              </a:spcBef>
              <a:buFont typeface="Georgia" panose="02040502050405020303" pitchFamily="18" charset="0"/>
              <a:buAutoNum type="romanUcPeriod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 3.1:  bf(right)=0</a:t>
            </a:r>
          </a:p>
          <a:p>
            <a:pPr marL="1314450" lvl="2" indent="-51435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0"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执行单旋恢复</a:t>
            </a:r>
            <a:r>
              <a:rPr kumimoji="0"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</a:t>
            </a:r>
            <a:r>
              <a:rPr kumimoji="0"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平衡，</a:t>
            </a:r>
            <a:r>
              <a:rPr kumimoji="0"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FALSE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ts val="1200"/>
              </a:spcBef>
              <a:buFont typeface="Georgia" panose="02040502050405020303" pitchFamily="18" charset="0"/>
              <a:buAutoNum type="romanUcPeriod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 3.2: bf(right)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14450" lvl="2" indent="-51435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0"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执行单旋来恢复平衡，</a:t>
            </a:r>
            <a:r>
              <a:rPr kumimoji="0"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TRUE</a:t>
            </a:r>
          </a:p>
          <a:p>
            <a:pPr marL="914400" lvl="1" indent="-514350" eaLnBrk="1" hangingPunct="1">
              <a:lnSpc>
                <a:spcPct val="120000"/>
              </a:lnSpc>
              <a:spcBef>
                <a:spcPts val="1200"/>
              </a:spcBef>
              <a:buFont typeface="Georgia" panose="02040502050405020303" pitchFamily="18" charset="0"/>
              <a:buAutoNum type="romanUcPeriod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 3.3: bf(right)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不同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14450" lvl="2" indent="-51435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kumimoji="0"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执行双旋来恢复平衡，</a:t>
            </a:r>
            <a:r>
              <a:rPr kumimoji="0"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modified = TRUE</a:t>
            </a:r>
          </a:p>
        </p:txBody>
      </p:sp>
    </p:spTree>
    <p:extLst>
      <p:ext uri="{BB962C8B-B14F-4D97-AF65-F5344CB8AC3E}">
        <p14:creationId xmlns:p14="http://schemas.microsoft.com/office/powerpoint/2010/main" val="278293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CBD56D41-666C-4A43-9179-F784DD02D5E2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8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删除操作</a:t>
            </a:r>
            <a:r>
              <a:rPr kumimoji="0" lang="en-US" altLang="zh-CN" sz="4000" b="1"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rPr>
              <a:t>: Case 3.1</a:t>
            </a:r>
          </a:p>
        </p:txBody>
      </p:sp>
      <p:pic>
        <p:nvPicPr>
          <p:cNvPr id="14438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7088" y="2230440"/>
            <a:ext cx="2590800" cy="3533775"/>
          </a:xfrm>
          <a:noFill/>
        </p:spPr>
      </p:pic>
      <p:pic>
        <p:nvPicPr>
          <p:cNvPr id="144388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6125" y="2214563"/>
            <a:ext cx="2882900" cy="3567112"/>
          </a:xfrm>
          <a:noFill/>
        </p:spPr>
      </p:pic>
      <p:sp>
        <p:nvSpPr>
          <p:cNvPr id="144389" name="Text Box 9"/>
          <p:cNvSpPr txBox="1">
            <a:spLocks noChangeArrowheads="1"/>
          </p:cNvSpPr>
          <p:nvPr/>
        </p:nvSpPr>
        <p:spPr bwMode="auto">
          <a:xfrm>
            <a:off x="414452" y="1104902"/>
            <a:ext cx="97963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假定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的右子树是平衡的：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bf(right)=0</a:t>
            </a:r>
          </a:p>
        </p:txBody>
      </p:sp>
      <p:grpSp>
        <p:nvGrpSpPr>
          <p:cNvPr id="144390" name="Group 12"/>
          <p:cNvGrpSpPr>
            <a:grpSpLocks/>
          </p:cNvGrpSpPr>
          <p:nvPr/>
        </p:nvGrpSpPr>
        <p:grpSpPr bwMode="auto">
          <a:xfrm>
            <a:off x="5167313" y="3286127"/>
            <a:ext cx="1439862" cy="1014413"/>
            <a:chOff x="2562" y="2251"/>
            <a:chExt cx="907" cy="639"/>
          </a:xfrm>
        </p:grpSpPr>
        <p:sp>
          <p:nvSpPr>
            <p:cNvPr id="144393" name="AutoShape 10"/>
            <p:cNvSpPr>
              <a:spLocks noChangeArrowheads="1"/>
            </p:cNvSpPr>
            <p:nvPr/>
          </p:nvSpPr>
          <p:spPr bwMode="auto">
            <a:xfrm>
              <a:off x="2608" y="2251"/>
              <a:ext cx="816" cy="27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394" name="Text Box 11"/>
            <p:cNvSpPr txBox="1">
              <a:spLocks noChangeArrowheads="1"/>
            </p:cNvSpPr>
            <p:nvPr/>
          </p:nvSpPr>
          <p:spPr bwMode="auto">
            <a:xfrm>
              <a:off x="2562" y="2659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简单的左旋</a:t>
              </a:r>
            </a:p>
          </p:txBody>
        </p:sp>
      </p:grpSp>
      <p:sp>
        <p:nvSpPr>
          <p:cNvPr id="144391" name="矩形 2"/>
          <p:cNvSpPr>
            <a:spLocks noChangeArrowheads="1"/>
          </p:cNvSpPr>
          <p:nvPr/>
        </p:nvSpPr>
        <p:spPr bwMode="auto">
          <a:xfrm>
            <a:off x="7467600" y="5943600"/>
            <a:ext cx="215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modified = FALSE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6615" y="5105400"/>
            <a:ext cx="504825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Times New Roman" charset="0"/>
                <a:ea typeface="楷体_GB2312" charset="0"/>
                <a:cs typeface="楷体_GB2312" charset="0"/>
              </a:rPr>
              <a:t>h-1</a:t>
            </a:r>
            <a:endParaRPr lang="zh-CN" altLang="en-US">
              <a:solidFill>
                <a:srgbClr val="000000"/>
              </a:solidFill>
              <a:latin typeface="Times New Roman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fld id="{FB35EBE5-AE2F-42A0-9243-AED0D11DCFFD}" type="slidenum">
              <a:rPr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9</a:t>
            </a:fld>
            <a:endParaRPr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80" y="38100"/>
            <a:ext cx="9640320" cy="762000"/>
          </a:xfrm>
        </p:spPr>
        <p:txBody>
          <a:bodyPr/>
          <a:lstStyle/>
          <a:p>
            <a:pPr eaLnBrk="1" hangingPunct="1"/>
            <a:r>
              <a:rPr kumimoji="0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删除操作</a:t>
            </a:r>
            <a:r>
              <a:rPr kumimoji="0"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Case 3.2</a:t>
            </a:r>
          </a:p>
        </p:txBody>
      </p:sp>
      <p:sp>
        <p:nvSpPr>
          <p:cNvPr id="145411" name="AutoShape 20"/>
          <p:cNvSpPr>
            <a:spLocks noChangeArrowheads="1"/>
          </p:cNvSpPr>
          <p:nvPr/>
        </p:nvSpPr>
        <p:spPr bwMode="auto">
          <a:xfrm>
            <a:off x="5303840" y="2133600"/>
            <a:ext cx="1081087" cy="287338"/>
          </a:xfrm>
          <a:prstGeom prst="rightArrow">
            <a:avLst>
              <a:gd name="adj1" fmla="val 50000"/>
              <a:gd name="adj2" fmla="val 9406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5412" name="AutoShape 22"/>
          <p:cNvCxnSpPr>
            <a:cxnSpLocks noChangeShapeType="1"/>
          </p:cNvCxnSpPr>
          <p:nvPr/>
        </p:nvCxnSpPr>
        <p:spPr bwMode="auto">
          <a:xfrm rot="5400000">
            <a:off x="7516021" y="4456909"/>
            <a:ext cx="727075" cy="1119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413" name="Picture 1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0590" y="1741488"/>
            <a:ext cx="2016125" cy="2017712"/>
          </a:xfrm>
          <a:noFill/>
        </p:spPr>
      </p:pic>
      <p:sp>
        <p:nvSpPr>
          <p:cNvPr id="145414" name="Text Box 23"/>
          <p:cNvSpPr txBox="1">
            <a:spLocks noChangeArrowheads="1"/>
          </p:cNvSpPr>
          <p:nvPr/>
        </p:nvSpPr>
        <p:spPr bwMode="auto">
          <a:xfrm>
            <a:off x="2316165" y="3808413"/>
            <a:ext cx="1792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删除前的子树</a:t>
            </a:r>
          </a:p>
        </p:txBody>
      </p:sp>
      <p:pic>
        <p:nvPicPr>
          <p:cNvPr id="145415" name="Picture 1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5" y="1454150"/>
            <a:ext cx="19764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6" name="Text Box 24"/>
          <p:cNvSpPr txBox="1">
            <a:spLocks noChangeArrowheads="1"/>
          </p:cNvSpPr>
          <p:nvPr/>
        </p:nvSpPr>
        <p:spPr bwMode="auto">
          <a:xfrm>
            <a:off x="7510463" y="3759200"/>
            <a:ext cx="212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删除后的子树</a:t>
            </a:r>
          </a:p>
        </p:txBody>
      </p:sp>
      <p:grpSp>
        <p:nvGrpSpPr>
          <p:cNvPr id="145417" name="Group 28"/>
          <p:cNvGrpSpPr>
            <a:grpSpLocks/>
          </p:cNvGrpSpPr>
          <p:nvPr/>
        </p:nvGrpSpPr>
        <p:grpSpPr bwMode="auto">
          <a:xfrm>
            <a:off x="4583115" y="3573463"/>
            <a:ext cx="5761037" cy="2481262"/>
            <a:chOff x="1791" y="2478"/>
            <a:chExt cx="3629" cy="1563"/>
          </a:xfrm>
        </p:grpSpPr>
        <p:pic>
          <p:nvPicPr>
            <p:cNvPr id="145422" name="Picture 1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2478"/>
              <a:ext cx="1588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423" name="Text Box 27"/>
            <p:cNvSpPr txBox="1">
              <a:spLocks noChangeArrowheads="1"/>
            </p:cNvSpPr>
            <p:nvPr/>
          </p:nvSpPr>
          <p:spPr bwMode="auto">
            <a:xfrm>
              <a:off x="3560" y="3612"/>
              <a:ext cx="18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3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楷体_GB231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SzPct val="90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charset="-122"/>
                  <a:cs typeface="楷体_GB231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简单的左旋可恢复平衡</a:t>
              </a:r>
            </a:p>
          </p:txBody>
        </p:sp>
      </p:grpSp>
      <p:sp>
        <p:nvSpPr>
          <p:cNvPr id="145418" name="矩形 3"/>
          <p:cNvSpPr>
            <a:spLocks noChangeArrowheads="1"/>
          </p:cNvSpPr>
          <p:nvPr/>
        </p:nvSpPr>
        <p:spPr bwMode="auto">
          <a:xfrm>
            <a:off x="4876802" y="6030915"/>
            <a:ext cx="193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modified = TRUE</a:t>
            </a:r>
            <a:endParaRPr lang="zh-CN" altLang="en-US" sz="1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419" name="矩形 7"/>
          <p:cNvSpPr>
            <a:spLocks noChangeArrowheads="1"/>
          </p:cNvSpPr>
          <p:nvPr/>
        </p:nvSpPr>
        <p:spPr bwMode="auto">
          <a:xfrm>
            <a:off x="3862389" y="945356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bf(right)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bf(root)</a:t>
            </a:r>
            <a:r>
              <a: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相同</a:t>
            </a:r>
          </a:p>
        </p:txBody>
      </p:sp>
      <p:sp>
        <p:nvSpPr>
          <p:cNvPr id="145420" name="文本框 20"/>
          <p:cNvSpPr txBox="1">
            <a:spLocks noChangeArrowheads="1"/>
          </p:cNvSpPr>
          <p:nvPr/>
        </p:nvSpPr>
        <p:spPr bwMode="auto">
          <a:xfrm>
            <a:off x="7878763" y="1112840"/>
            <a:ext cx="111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树高</a:t>
            </a:r>
            <a:r>
              <a:rPr lang="en-US" altLang="zh-CN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=h+2</a:t>
            </a:r>
            <a:endParaRPr lang="zh-CN" altLang="en-US" sz="180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421" name="文本框 21"/>
          <p:cNvSpPr txBox="1">
            <a:spLocks noChangeArrowheads="1"/>
          </p:cNvSpPr>
          <p:nvPr/>
        </p:nvSpPr>
        <p:spPr bwMode="auto">
          <a:xfrm>
            <a:off x="5302250" y="3227390"/>
            <a:ext cx="111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楷体_GB2312" charset="-122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SzPct val="9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  <a:cs typeface="楷体_GB2312" charset="-122"/>
              </a:defRPr>
            </a:lvl3pPr>
            <a:lvl4pPr marL="1600200" indent="-228600">
              <a:lnSpc>
                <a:spcPct val="13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树高</a:t>
            </a:r>
            <a:r>
              <a:rPr lang="en-US" altLang="zh-CN" sz="1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=h+1</a:t>
            </a:r>
            <a:endParaRPr lang="zh-CN" altLang="en-US" sz="180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05034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eorgia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Georgia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1185</Words>
  <Application>Microsoft Office PowerPoint</Application>
  <PresentationFormat>宽屏</PresentationFormat>
  <Paragraphs>167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等线</vt:lpstr>
      <vt:lpstr>楷体_GB2312</vt:lpstr>
      <vt:lpstr>宋体</vt:lpstr>
      <vt:lpstr>微软雅黑</vt:lpstr>
      <vt:lpstr>Arial</vt:lpstr>
      <vt:lpstr>Garamond</vt:lpstr>
      <vt:lpstr>Georgia</vt:lpstr>
      <vt:lpstr>Times New Roman</vt:lpstr>
      <vt:lpstr>Verdana</vt:lpstr>
      <vt:lpstr>Wingdings</vt:lpstr>
      <vt:lpstr>默认设计模板</vt:lpstr>
      <vt:lpstr>1_默认设计模板</vt:lpstr>
      <vt:lpstr>公式</vt:lpstr>
      <vt:lpstr>Equation</vt:lpstr>
      <vt:lpstr>Equation.3</vt:lpstr>
      <vt:lpstr>Picture</vt:lpstr>
      <vt:lpstr>C语言下标地址的计算</vt:lpstr>
      <vt:lpstr>BST树效率的度量</vt:lpstr>
      <vt:lpstr>1、结点等概率访问</vt:lpstr>
      <vt:lpstr>2、结点不等概率访问</vt:lpstr>
      <vt:lpstr>删除操作：Case 1</vt:lpstr>
      <vt:lpstr>删除操作：Case 2</vt:lpstr>
      <vt:lpstr>删除操作：Case 3</vt:lpstr>
      <vt:lpstr>删除操作: Case 3.1</vt:lpstr>
      <vt:lpstr>删除操作: Case 3.2</vt:lpstr>
      <vt:lpstr>删除操作: Case 3.3</vt:lpstr>
      <vt:lpstr>删除操作: Case 3.3.1</vt:lpstr>
      <vt:lpstr>删除操作: Case 3.3.2</vt:lpstr>
      <vt:lpstr>AVL 删除: case 3.3.3</vt:lpstr>
      <vt:lpstr>Splay树-两种旋转的不同作用</vt:lpstr>
      <vt:lpstr> 伸展树的效率</vt:lpstr>
      <vt:lpstr> 几种平衡机制比较</vt:lpstr>
      <vt:lpstr>红黑树</vt:lpstr>
      <vt:lpstr>红黑树删除操作时间代价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C语言下标地址的计算</dc:title>
  <dc:creator>Zinuo Zhang</dc:creator>
  <cp:lastModifiedBy>Zinuo Zhang</cp:lastModifiedBy>
  <cp:revision>7</cp:revision>
  <dcterms:created xsi:type="dcterms:W3CDTF">2023-12-30T08:59:39Z</dcterms:created>
  <dcterms:modified xsi:type="dcterms:W3CDTF">2023-12-30T14:34:42Z</dcterms:modified>
</cp:coreProperties>
</file>