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4" r:id="rId3"/>
    <p:sldId id="268" r:id="rId4"/>
    <p:sldId id="272" r:id="rId5"/>
    <p:sldId id="290" r:id="rId6"/>
    <p:sldId id="266" r:id="rId7"/>
    <p:sldId id="291" r:id="rId8"/>
    <p:sldId id="276" r:id="rId9"/>
    <p:sldId id="29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nstantin Dugar" initials="KD" lastIdx="2" clrIdx="0">
    <p:extLst>
      <p:ext uri="{19B8F6BF-5375-455C-9EA6-DF929625EA0E}">
        <p15:presenceInfo xmlns:p15="http://schemas.microsoft.com/office/powerpoint/2012/main" userId="dd7508318da88c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/>
    <p:restoredTop sz="94643"/>
  </p:normalViewPr>
  <p:slideViewPr>
    <p:cSldViewPr snapToGrid="0" snapToObjects="1" showGuides="1">
      <p:cViewPr varScale="1">
        <p:scale>
          <a:sx n="77" d="100"/>
          <a:sy n="77" d="100"/>
        </p:scale>
        <p:origin x="89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5F786F-EBA0-2F41-A077-51A11D4AEF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9303B-5A0D-7E49-9CD7-471DE4FEDF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81B6-46C3-8B48-8070-4A4B83958F72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7EE4E-DC62-444A-83D1-A518822AB8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20009-BF67-894B-8F7B-B718B03A59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25E0-EE33-9E4E-BDF5-5369036075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26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8DA2-19DF-C849-8DF7-2882B15DB5A3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88F9A-0434-3243-94D9-D45925B9C9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F9A-0434-3243-94D9-D45925B9C9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356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988F9A-0434-3243-94D9-D45925B9C9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9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CB8D-1371-A547-A7D7-4FD071B67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BF20-DE62-1F42-B95B-3A9E19FB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9B4D-240D-0D49-8F6B-AA91DFE9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E1BF-CDFE-7349-80E3-3DD777C4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01E6-E6DE-A142-9333-A0966C96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3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CB3B-1944-CD47-A43C-94ECA333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31AB3-A503-B04F-B6EB-71CB83A4C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99F4-F29A-B641-AA9A-1F3EAB30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8B37-3104-E34F-A101-0AD9A8F6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8D6A-B376-CC4A-909D-443D355C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5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CDDE7-DE47-4849-9073-5444E1A19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B21B4-6E78-9C41-A2BE-9E561F4A5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AE20-F639-8A47-9DD7-77BE6D8F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746EF-97FF-5E47-B5D3-90BC0B9C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009A-38DB-F346-B760-A795551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5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002848E-1EFA-694C-9B99-E4833934B6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2818" y="1043609"/>
            <a:ext cx="4923183" cy="4770783"/>
          </a:xfrm>
          <a:custGeom>
            <a:avLst/>
            <a:gdLst>
              <a:gd name="connsiteX0" fmla="*/ 0 w 4923183"/>
              <a:gd name="connsiteY0" fmla="*/ 0 h 4770783"/>
              <a:gd name="connsiteX1" fmla="*/ 4923183 w 4923183"/>
              <a:gd name="connsiteY1" fmla="*/ 0 h 4770783"/>
              <a:gd name="connsiteX2" fmla="*/ 4923183 w 4923183"/>
              <a:gd name="connsiteY2" fmla="*/ 4770783 h 4770783"/>
              <a:gd name="connsiteX3" fmla="*/ 0 w 4923183"/>
              <a:gd name="connsiteY3" fmla="*/ 4770783 h 47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3183" h="4770783">
                <a:moveTo>
                  <a:pt x="0" y="0"/>
                </a:moveTo>
                <a:lnTo>
                  <a:pt x="4923183" y="0"/>
                </a:lnTo>
                <a:lnTo>
                  <a:pt x="4923183" y="4770783"/>
                </a:lnTo>
                <a:lnTo>
                  <a:pt x="0" y="477078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6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9FA446-53C3-554B-85F5-3963EB389A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56403" y="109266"/>
            <a:ext cx="5435600" cy="6639472"/>
          </a:xfrm>
          <a:custGeom>
            <a:avLst/>
            <a:gdLst>
              <a:gd name="connsiteX0" fmla="*/ 5435600 w 5435600"/>
              <a:gd name="connsiteY0" fmla="*/ 0 h 5500892"/>
              <a:gd name="connsiteX1" fmla="*/ 5435600 w 5435600"/>
              <a:gd name="connsiteY1" fmla="*/ 5500892 h 5500892"/>
              <a:gd name="connsiteX2" fmla="*/ 0 w 5435600"/>
              <a:gd name="connsiteY2" fmla="*/ 4141992 h 5500892"/>
              <a:gd name="connsiteX3" fmla="*/ 0 w 5435600"/>
              <a:gd name="connsiteY3" fmla="*/ 1358900 h 550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35600" h="5500892">
                <a:moveTo>
                  <a:pt x="5435600" y="0"/>
                </a:moveTo>
                <a:lnTo>
                  <a:pt x="5435600" y="5500892"/>
                </a:lnTo>
                <a:lnTo>
                  <a:pt x="0" y="4141992"/>
                </a:lnTo>
                <a:lnTo>
                  <a:pt x="0" y="13589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8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6E5806-2AD0-7D4C-9A7A-E4F91915D9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4800" y="0"/>
            <a:ext cx="5537200" cy="6858000"/>
          </a:xfrm>
          <a:custGeom>
            <a:avLst/>
            <a:gdLst>
              <a:gd name="connsiteX0" fmla="*/ 0 w 5537200"/>
              <a:gd name="connsiteY0" fmla="*/ 0 h 6858000"/>
              <a:gd name="connsiteX1" fmla="*/ 5537200 w 5537200"/>
              <a:gd name="connsiteY1" fmla="*/ 0 h 6858000"/>
              <a:gd name="connsiteX2" fmla="*/ 5537200 w 5537200"/>
              <a:gd name="connsiteY2" fmla="*/ 6858000 h 6858000"/>
              <a:gd name="connsiteX3" fmla="*/ 0 w 55372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7200" h="6858000">
                <a:moveTo>
                  <a:pt x="0" y="0"/>
                </a:moveTo>
                <a:lnTo>
                  <a:pt x="5537200" y="0"/>
                </a:lnTo>
                <a:lnTo>
                  <a:pt x="55372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67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450838-E73A-004F-9D0F-5DD1236215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83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8ED4D8-1275-C146-8D53-5873A38E5F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61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151F95-A6BC-524D-BA27-EDE27625F1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48320" y="670560"/>
            <a:ext cx="3300224" cy="4798198"/>
          </a:xfrm>
          <a:custGeom>
            <a:avLst/>
            <a:gdLst>
              <a:gd name="connsiteX0" fmla="*/ 0 w 3300224"/>
              <a:gd name="connsiteY0" fmla="*/ 0 h 4798198"/>
              <a:gd name="connsiteX1" fmla="*/ 3300224 w 3300224"/>
              <a:gd name="connsiteY1" fmla="*/ 0 h 4798198"/>
              <a:gd name="connsiteX2" fmla="*/ 3300224 w 3300224"/>
              <a:gd name="connsiteY2" fmla="*/ 4798198 h 4798198"/>
              <a:gd name="connsiteX3" fmla="*/ 0 w 3300224"/>
              <a:gd name="connsiteY3" fmla="*/ 4798198 h 479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0224" h="4798198">
                <a:moveTo>
                  <a:pt x="0" y="0"/>
                </a:moveTo>
                <a:lnTo>
                  <a:pt x="3300224" y="0"/>
                </a:lnTo>
                <a:lnTo>
                  <a:pt x="3300224" y="4798198"/>
                </a:lnTo>
                <a:lnTo>
                  <a:pt x="0" y="479819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19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A8F616-6885-4843-82BB-C21E12BA5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1769166"/>
            <a:ext cx="12191999" cy="2961861"/>
          </a:xfrm>
          <a:custGeom>
            <a:avLst/>
            <a:gdLst>
              <a:gd name="connsiteX0" fmla="*/ 0 w 12191999"/>
              <a:gd name="connsiteY0" fmla="*/ 0 h 2961861"/>
              <a:gd name="connsiteX1" fmla="*/ 12191999 w 12191999"/>
              <a:gd name="connsiteY1" fmla="*/ 0 h 2961861"/>
              <a:gd name="connsiteX2" fmla="*/ 12191999 w 12191999"/>
              <a:gd name="connsiteY2" fmla="*/ 2961861 h 2961861"/>
              <a:gd name="connsiteX3" fmla="*/ 0 w 12191999"/>
              <a:gd name="connsiteY3" fmla="*/ 2961861 h 2961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961861">
                <a:moveTo>
                  <a:pt x="0" y="0"/>
                </a:moveTo>
                <a:lnTo>
                  <a:pt x="12191999" y="0"/>
                </a:lnTo>
                <a:lnTo>
                  <a:pt x="12191999" y="2961861"/>
                </a:lnTo>
                <a:lnTo>
                  <a:pt x="0" y="296186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93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D47CDB0-6768-CA46-BD2F-B34FC749E8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45029" y="1"/>
            <a:ext cx="4474028" cy="5861957"/>
          </a:xfrm>
          <a:custGeom>
            <a:avLst/>
            <a:gdLst>
              <a:gd name="connsiteX0" fmla="*/ 0 w 4474028"/>
              <a:gd name="connsiteY0" fmla="*/ 0 h 5861957"/>
              <a:gd name="connsiteX1" fmla="*/ 4474028 w 4474028"/>
              <a:gd name="connsiteY1" fmla="*/ 0 h 5861957"/>
              <a:gd name="connsiteX2" fmla="*/ 4474028 w 4474028"/>
              <a:gd name="connsiteY2" fmla="*/ 5861957 h 5861957"/>
              <a:gd name="connsiteX3" fmla="*/ 0 w 4474028"/>
              <a:gd name="connsiteY3" fmla="*/ 5861957 h 586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028" h="5861957">
                <a:moveTo>
                  <a:pt x="0" y="0"/>
                </a:moveTo>
                <a:lnTo>
                  <a:pt x="4474028" y="0"/>
                </a:lnTo>
                <a:lnTo>
                  <a:pt x="4474028" y="5861957"/>
                </a:lnTo>
                <a:lnTo>
                  <a:pt x="0" y="5861957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DBFC-7403-BA45-AD31-A2C6DBF0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D9EF-F017-5647-9A6E-AFA28D0D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B755-3ED1-E740-BB5A-CF4EF149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537D-5A1E-5242-B872-E1EB8B34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BE3F-E4F3-0842-856D-5B85CA15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116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EE78322-0F86-C94F-9635-DF1C7FEEF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2819" y="2687"/>
            <a:ext cx="4509524" cy="6858000"/>
          </a:xfrm>
          <a:custGeom>
            <a:avLst/>
            <a:gdLst>
              <a:gd name="connsiteX0" fmla="*/ 0 w 4509524"/>
              <a:gd name="connsiteY0" fmla="*/ 0 h 6858000"/>
              <a:gd name="connsiteX1" fmla="*/ 4509524 w 4509524"/>
              <a:gd name="connsiteY1" fmla="*/ 0 h 6858000"/>
              <a:gd name="connsiteX2" fmla="*/ 4509524 w 4509524"/>
              <a:gd name="connsiteY2" fmla="*/ 6858000 h 6858000"/>
              <a:gd name="connsiteX3" fmla="*/ 0 w 45095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9524" h="6858000">
                <a:moveTo>
                  <a:pt x="0" y="0"/>
                </a:moveTo>
                <a:lnTo>
                  <a:pt x="4509524" y="0"/>
                </a:lnTo>
                <a:lnTo>
                  <a:pt x="4509524" y="6858000"/>
                </a:lnTo>
                <a:lnTo>
                  <a:pt x="0" y="6858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516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2C5DF43-CDD1-234C-808F-6330C1D86D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4390" y="883619"/>
            <a:ext cx="4947611" cy="5090763"/>
          </a:xfrm>
          <a:custGeom>
            <a:avLst/>
            <a:gdLst>
              <a:gd name="connsiteX0" fmla="*/ 0 w 4947611"/>
              <a:gd name="connsiteY0" fmla="*/ 0 h 5090763"/>
              <a:gd name="connsiteX1" fmla="*/ 4947611 w 4947611"/>
              <a:gd name="connsiteY1" fmla="*/ 0 h 5090763"/>
              <a:gd name="connsiteX2" fmla="*/ 4947611 w 4947611"/>
              <a:gd name="connsiteY2" fmla="*/ 5090763 h 5090763"/>
              <a:gd name="connsiteX3" fmla="*/ 0 w 4947611"/>
              <a:gd name="connsiteY3" fmla="*/ 5090763 h 50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7611" h="5090763">
                <a:moveTo>
                  <a:pt x="0" y="0"/>
                </a:moveTo>
                <a:lnTo>
                  <a:pt x="4947611" y="0"/>
                </a:lnTo>
                <a:lnTo>
                  <a:pt x="4947611" y="5090763"/>
                </a:lnTo>
                <a:lnTo>
                  <a:pt x="0" y="509076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54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AE61BFA-5089-FD40-AC05-57EDBA8999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A155D9B-648C-3148-9C4F-CE1EBD7204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473931"/>
            <a:ext cx="5170516" cy="3740361"/>
          </a:xfrm>
          <a:custGeom>
            <a:avLst/>
            <a:gdLst>
              <a:gd name="connsiteX0" fmla="*/ 0 w 5170516"/>
              <a:gd name="connsiteY0" fmla="*/ 0 h 3740361"/>
              <a:gd name="connsiteX1" fmla="*/ 5170516 w 5170516"/>
              <a:gd name="connsiteY1" fmla="*/ 0 h 3740361"/>
              <a:gd name="connsiteX2" fmla="*/ 5170516 w 5170516"/>
              <a:gd name="connsiteY2" fmla="*/ 3740361 h 3740361"/>
              <a:gd name="connsiteX3" fmla="*/ 0 w 5170516"/>
              <a:gd name="connsiteY3" fmla="*/ 3740361 h 3740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0516" h="3740361">
                <a:moveTo>
                  <a:pt x="0" y="0"/>
                </a:moveTo>
                <a:lnTo>
                  <a:pt x="5170516" y="0"/>
                </a:lnTo>
                <a:lnTo>
                  <a:pt x="5170516" y="3740361"/>
                </a:lnTo>
                <a:lnTo>
                  <a:pt x="0" y="374036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63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D8B13BF-6AA6-0D4C-B484-310AB4C843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55564" y="0"/>
            <a:ext cx="4436436" cy="3429000"/>
          </a:xfrm>
          <a:custGeom>
            <a:avLst/>
            <a:gdLst>
              <a:gd name="connsiteX0" fmla="*/ 0 w 4436436"/>
              <a:gd name="connsiteY0" fmla="*/ 0 h 3429000"/>
              <a:gd name="connsiteX1" fmla="*/ 4436436 w 4436436"/>
              <a:gd name="connsiteY1" fmla="*/ 0 h 3429000"/>
              <a:gd name="connsiteX2" fmla="*/ 4436436 w 4436436"/>
              <a:gd name="connsiteY2" fmla="*/ 3429000 h 3429000"/>
              <a:gd name="connsiteX3" fmla="*/ 0 w 4436436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36436" h="3429000">
                <a:moveTo>
                  <a:pt x="0" y="0"/>
                </a:moveTo>
                <a:lnTo>
                  <a:pt x="4436436" y="0"/>
                </a:lnTo>
                <a:lnTo>
                  <a:pt x="4436436" y="3429000"/>
                </a:lnTo>
                <a:lnTo>
                  <a:pt x="0" y="3429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25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C2C78F-76B0-614F-87C8-6F80290784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3164" y="3990685"/>
            <a:ext cx="9945672" cy="2867316"/>
          </a:xfrm>
          <a:custGeom>
            <a:avLst/>
            <a:gdLst>
              <a:gd name="connsiteX0" fmla="*/ 0 w 9945672"/>
              <a:gd name="connsiteY0" fmla="*/ 0 h 2867316"/>
              <a:gd name="connsiteX1" fmla="*/ 9945672 w 9945672"/>
              <a:gd name="connsiteY1" fmla="*/ 0 h 2867316"/>
              <a:gd name="connsiteX2" fmla="*/ 9945672 w 9945672"/>
              <a:gd name="connsiteY2" fmla="*/ 2867316 h 2867316"/>
              <a:gd name="connsiteX3" fmla="*/ 0 w 9945672"/>
              <a:gd name="connsiteY3" fmla="*/ 2867316 h 286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45672" h="2867316">
                <a:moveTo>
                  <a:pt x="0" y="0"/>
                </a:moveTo>
                <a:lnTo>
                  <a:pt x="9945672" y="0"/>
                </a:lnTo>
                <a:lnTo>
                  <a:pt x="9945672" y="2867316"/>
                </a:lnTo>
                <a:lnTo>
                  <a:pt x="0" y="286731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048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4C6B7BF-86B5-CD44-B905-77F316A5734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0267" y="2825097"/>
            <a:ext cx="2878666" cy="3302000"/>
          </a:xfrm>
          <a:custGeom>
            <a:avLst/>
            <a:gdLst>
              <a:gd name="connsiteX0" fmla="*/ 0 w 2878666"/>
              <a:gd name="connsiteY0" fmla="*/ 0 h 3302000"/>
              <a:gd name="connsiteX1" fmla="*/ 2878666 w 2878666"/>
              <a:gd name="connsiteY1" fmla="*/ 0 h 3302000"/>
              <a:gd name="connsiteX2" fmla="*/ 2878666 w 2878666"/>
              <a:gd name="connsiteY2" fmla="*/ 3302000 h 3302000"/>
              <a:gd name="connsiteX3" fmla="*/ 0 w 2878666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8666" h="3302000">
                <a:moveTo>
                  <a:pt x="0" y="0"/>
                </a:moveTo>
                <a:lnTo>
                  <a:pt x="2878666" y="0"/>
                </a:lnTo>
                <a:lnTo>
                  <a:pt x="2878666" y="3302000"/>
                </a:lnTo>
                <a:lnTo>
                  <a:pt x="0" y="3302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870516-771A-2147-9C4E-1913E6EF4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02134" y="2825097"/>
            <a:ext cx="2878666" cy="3302000"/>
          </a:xfrm>
          <a:custGeom>
            <a:avLst/>
            <a:gdLst>
              <a:gd name="connsiteX0" fmla="*/ 0 w 2878666"/>
              <a:gd name="connsiteY0" fmla="*/ 0 h 3302000"/>
              <a:gd name="connsiteX1" fmla="*/ 2878666 w 2878666"/>
              <a:gd name="connsiteY1" fmla="*/ 0 h 3302000"/>
              <a:gd name="connsiteX2" fmla="*/ 2878666 w 2878666"/>
              <a:gd name="connsiteY2" fmla="*/ 3302000 h 3302000"/>
              <a:gd name="connsiteX3" fmla="*/ 0 w 2878666"/>
              <a:gd name="connsiteY3" fmla="*/ 3302000 h 33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78666" h="3302000">
                <a:moveTo>
                  <a:pt x="0" y="0"/>
                </a:moveTo>
                <a:lnTo>
                  <a:pt x="2878666" y="0"/>
                </a:lnTo>
                <a:lnTo>
                  <a:pt x="2878666" y="3302000"/>
                </a:lnTo>
                <a:lnTo>
                  <a:pt x="0" y="330200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22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814B86A-A7AA-EC41-ABBA-EFCA9DFF5E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6361" y="2658532"/>
            <a:ext cx="2310207" cy="1678874"/>
          </a:xfrm>
          <a:custGeom>
            <a:avLst/>
            <a:gdLst>
              <a:gd name="connsiteX0" fmla="*/ 0 w 2310207"/>
              <a:gd name="connsiteY0" fmla="*/ 0 h 1678874"/>
              <a:gd name="connsiteX1" fmla="*/ 2310207 w 2310207"/>
              <a:gd name="connsiteY1" fmla="*/ 0 h 1678874"/>
              <a:gd name="connsiteX2" fmla="*/ 2310207 w 2310207"/>
              <a:gd name="connsiteY2" fmla="*/ 1678874 h 1678874"/>
              <a:gd name="connsiteX3" fmla="*/ 0 w 2310207"/>
              <a:gd name="connsiteY3" fmla="*/ 1678874 h 16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207" h="1678874">
                <a:moveTo>
                  <a:pt x="0" y="0"/>
                </a:moveTo>
                <a:lnTo>
                  <a:pt x="2310207" y="0"/>
                </a:lnTo>
                <a:lnTo>
                  <a:pt x="2310207" y="1678874"/>
                </a:lnTo>
                <a:lnTo>
                  <a:pt x="0" y="1678874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7F36BD5-28D6-934D-8E26-B94664A6B3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40896" y="2658532"/>
            <a:ext cx="2310207" cy="1678874"/>
          </a:xfrm>
          <a:custGeom>
            <a:avLst/>
            <a:gdLst>
              <a:gd name="connsiteX0" fmla="*/ 0 w 2310207"/>
              <a:gd name="connsiteY0" fmla="*/ 0 h 1678874"/>
              <a:gd name="connsiteX1" fmla="*/ 2310207 w 2310207"/>
              <a:gd name="connsiteY1" fmla="*/ 0 h 1678874"/>
              <a:gd name="connsiteX2" fmla="*/ 2310207 w 2310207"/>
              <a:gd name="connsiteY2" fmla="*/ 1678874 h 1678874"/>
              <a:gd name="connsiteX3" fmla="*/ 0 w 2310207"/>
              <a:gd name="connsiteY3" fmla="*/ 1678874 h 16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207" h="1678874">
                <a:moveTo>
                  <a:pt x="0" y="0"/>
                </a:moveTo>
                <a:lnTo>
                  <a:pt x="2310207" y="0"/>
                </a:lnTo>
                <a:lnTo>
                  <a:pt x="2310207" y="1678874"/>
                </a:lnTo>
                <a:lnTo>
                  <a:pt x="0" y="1678874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A2C74B8-A7D7-334C-95B6-A9E60EE47B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15429" y="2658532"/>
            <a:ext cx="2310207" cy="1678874"/>
          </a:xfrm>
          <a:custGeom>
            <a:avLst/>
            <a:gdLst>
              <a:gd name="connsiteX0" fmla="*/ 0 w 2310207"/>
              <a:gd name="connsiteY0" fmla="*/ 0 h 1678874"/>
              <a:gd name="connsiteX1" fmla="*/ 2310207 w 2310207"/>
              <a:gd name="connsiteY1" fmla="*/ 0 h 1678874"/>
              <a:gd name="connsiteX2" fmla="*/ 2310207 w 2310207"/>
              <a:gd name="connsiteY2" fmla="*/ 1678874 h 1678874"/>
              <a:gd name="connsiteX3" fmla="*/ 0 w 2310207"/>
              <a:gd name="connsiteY3" fmla="*/ 1678874 h 167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0207" h="1678874">
                <a:moveTo>
                  <a:pt x="0" y="0"/>
                </a:moveTo>
                <a:lnTo>
                  <a:pt x="2310207" y="0"/>
                </a:lnTo>
                <a:lnTo>
                  <a:pt x="2310207" y="1678874"/>
                </a:lnTo>
                <a:lnTo>
                  <a:pt x="0" y="1678874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101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F8CD9E4-D4C2-FE4A-959D-C41B9DD4A6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1309" y="1732338"/>
            <a:ext cx="5073694" cy="2726616"/>
          </a:xfrm>
          <a:custGeom>
            <a:avLst/>
            <a:gdLst>
              <a:gd name="connsiteX0" fmla="*/ 0 w 5073694"/>
              <a:gd name="connsiteY0" fmla="*/ 0 h 2726616"/>
              <a:gd name="connsiteX1" fmla="*/ 5073694 w 5073694"/>
              <a:gd name="connsiteY1" fmla="*/ 0 h 2726616"/>
              <a:gd name="connsiteX2" fmla="*/ 5073694 w 5073694"/>
              <a:gd name="connsiteY2" fmla="*/ 2726616 h 2726616"/>
              <a:gd name="connsiteX3" fmla="*/ 0 w 5073694"/>
              <a:gd name="connsiteY3" fmla="*/ 2726616 h 272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3694" h="2726616">
                <a:moveTo>
                  <a:pt x="0" y="0"/>
                </a:moveTo>
                <a:lnTo>
                  <a:pt x="5073694" y="0"/>
                </a:lnTo>
                <a:lnTo>
                  <a:pt x="5073694" y="2726616"/>
                </a:lnTo>
                <a:lnTo>
                  <a:pt x="0" y="272661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E4BD11B-FF6E-4043-A679-C81F6E4112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76998" y="1732338"/>
            <a:ext cx="5073694" cy="2726616"/>
          </a:xfrm>
          <a:custGeom>
            <a:avLst/>
            <a:gdLst>
              <a:gd name="connsiteX0" fmla="*/ 0 w 5073694"/>
              <a:gd name="connsiteY0" fmla="*/ 0 h 2726616"/>
              <a:gd name="connsiteX1" fmla="*/ 5073694 w 5073694"/>
              <a:gd name="connsiteY1" fmla="*/ 0 h 2726616"/>
              <a:gd name="connsiteX2" fmla="*/ 5073694 w 5073694"/>
              <a:gd name="connsiteY2" fmla="*/ 2726616 h 2726616"/>
              <a:gd name="connsiteX3" fmla="*/ 0 w 5073694"/>
              <a:gd name="connsiteY3" fmla="*/ 2726616 h 2726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3694" h="2726616">
                <a:moveTo>
                  <a:pt x="0" y="0"/>
                </a:moveTo>
                <a:lnTo>
                  <a:pt x="5073694" y="0"/>
                </a:lnTo>
                <a:lnTo>
                  <a:pt x="5073694" y="2726616"/>
                </a:lnTo>
                <a:lnTo>
                  <a:pt x="0" y="272661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395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49CA3E7-77DF-514F-978C-7A834872EA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8447" y="181948"/>
            <a:ext cx="2505251" cy="3247053"/>
          </a:xfrm>
          <a:custGeom>
            <a:avLst/>
            <a:gdLst>
              <a:gd name="connsiteX0" fmla="*/ 0 w 2505251"/>
              <a:gd name="connsiteY0" fmla="*/ 0 h 3247053"/>
              <a:gd name="connsiteX1" fmla="*/ 2505251 w 2505251"/>
              <a:gd name="connsiteY1" fmla="*/ 0 h 3247053"/>
              <a:gd name="connsiteX2" fmla="*/ 2505251 w 2505251"/>
              <a:gd name="connsiteY2" fmla="*/ 3247053 h 3247053"/>
              <a:gd name="connsiteX3" fmla="*/ 0 w 2505251"/>
              <a:gd name="connsiteY3" fmla="*/ 3247053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51" h="3247053">
                <a:moveTo>
                  <a:pt x="0" y="0"/>
                </a:moveTo>
                <a:lnTo>
                  <a:pt x="2505251" y="0"/>
                </a:lnTo>
                <a:lnTo>
                  <a:pt x="2505251" y="3247053"/>
                </a:lnTo>
                <a:lnTo>
                  <a:pt x="0" y="32470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E118308-F020-D448-8EC3-DB2B003557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4223" y="181948"/>
            <a:ext cx="2505251" cy="3247053"/>
          </a:xfrm>
          <a:custGeom>
            <a:avLst/>
            <a:gdLst>
              <a:gd name="connsiteX0" fmla="*/ 0 w 2505251"/>
              <a:gd name="connsiteY0" fmla="*/ 0 h 3247053"/>
              <a:gd name="connsiteX1" fmla="*/ 2505251 w 2505251"/>
              <a:gd name="connsiteY1" fmla="*/ 0 h 3247053"/>
              <a:gd name="connsiteX2" fmla="*/ 2505251 w 2505251"/>
              <a:gd name="connsiteY2" fmla="*/ 3247053 h 3247053"/>
              <a:gd name="connsiteX3" fmla="*/ 0 w 2505251"/>
              <a:gd name="connsiteY3" fmla="*/ 3247053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51" h="3247053">
                <a:moveTo>
                  <a:pt x="0" y="0"/>
                </a:moveTo>
                <a:lnTo>
                  <a:pt x="2505251" y="0"/>
                </a:lnTo>
                <a:lnTo>
                  <a:pt x="2505251" y="3247053"/>
                </a:lnTo>
                <a:lnTo>
                  <a:pt x="0" y="32470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8715096-ED93-6E44-AF9F-E938DFB85F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81948"/>
            <a:ext cx="2505251" cy="3247053"/>
          </a:xfrm>
          <a:custGeom>
            <a:avLst/>
            <a:gdLst>
              <a:gd name="connsiteX0" fmla="*/ 0 w 2505251"/>
              <a:gd name="connsiteY0" fmla="*/ 0 h 3247053"/>
              <a:gd name="connsiteX1" fmla="*/ 2505251 w 2505251"/>
              <a:gd name="connsiteY1" fmla="*/ 0 h 3247053"/>
              <a:gd name="connsiteX2" fmla="*/ 2505251 w 2505251"/>
              <a:gd name="connsiteY2" fmla="*/ 3247053 h 3247053"/>
              <a:gd name="connsiteX3" fmla="*/ 0 w 2505251"/>
              <a:gd name="connsiteY3" fmla="*/ 3247053 h 324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5251" h="3247053">
                <a:moveTo>
                  <a:pt x="0" y="0"/>
                </a:moveTo>
                <a:lnTo>
                  <a:pt x="2505251" y="0"/>
                </a:lnTo>
                <a:lnTo>
                  <a:pt x="2505251" y="3247053"/>
                </a:lnTo>
                <a:lnTo>
                  <a:pt x="0" y="3247053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2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8BC0-A6E1-A64B-84CD-F9C83FB5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0D3CE-CAE2-EF45-8E6C-DC994DE3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3AD7C-1739-F946-8851-52069019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BF12-51A5-1C4E-A753-A635FE18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2BDF-D168-B045-A69D-2DB52880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298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E44CF1E-628E-5846-A1CE-39B2C9A0B0B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9044" y="3255707"/>
            <a:ext cx="3079102" cy="2975974"/>
          </a:xfrm>
          <a:custGeom>
            <a:avLst/>
            <a:gdLst>
              <a:gd name="connsiteX0" fmla="*/ 0 w 3079102"/>
              <a:gd name="connsiteY0" fmla="*/ 0 h 2975974"/>
              <a:gd name="connsiteX1" fmla="*/ 3079102 w 3079102"/>
              <a:gd name="connsiteY1" fmla="*/ 0 h 2975974"/>
              <a:gd name="connsiteX2" fmla="*/ 3079102 w 3079102"/>
              <a:gd name="connsiteY2" fmla="*/ 2975974 h 2975974"/>
              <a:gd name="connsiteX3" fmla="*/ 0 w 3079102"/>
              <a:gd name="connsiteY3" fmla="*/ 2975974 h 29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102" h="2975974">
                <a:moveTo>
                  <a:pt x="0" y="0"/>
                </a:moveTo>
                <a:lnTo>
                  <a:pt x="3079102" y="0"/>
                </a:lnTo>
                <a:lnTo>
                  <a:pt x="3079102" y="2975974"/>
                </a:lnTo>
                <a:lnTo>
                  <a:pt x="0" y="2975974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FA42DBB-F0F2-BC43-BF70-D6B2CC1ECA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3854" y="3255707"/>
            <a:ext cx="3079102" cy="2975974"/>
          </a:xfrm>
          <a:custGeom>
            <a:avLst/>
            <a:gdLst>
              <a:gd name="connsiteX0" fmla="*/ 0 w 3079102"/>
              <a:gd name="connsiteY0" fmla="*/ 0 h 2975974"/>
              <a:gd name="connsiteX1" fmla="*/ 3079102 w 3079102"/>
              <a:gd name="connsiteY1" fmla="*/ 0 h 2975974"/>
              <a:gd name="connsiteX2" fmla="*/ 3079102 w 3079102"/>
              <a:gd name="connsiteY2" fmla="*/ 2975974 h 2975974"/>
              <a:gd name="connsiteX3" fmla="*/ 0 w 3079102"/>
              <a:gd name="connsiteY3" fmla="*/ 2975974 h 29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102" h="2975974">
                <a:moveTo>
                  <a:pt x="0" y="0"/>
                </a:moveTo>
                <a:lnTo>
                  <a:pt x="3079102" y="0"/>
                </a:lnTo>
                <a:lnTo>
                  <a:pt x="3079102" y="2975974"/>
                </a:lnTo>
                <a:lnTo>
                  <a:pt x="0" y="2975974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AC52BF4-5B63-374C-A505-0F6630C06FD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56449" y="1749490"/>
            <a:ext cx="3079102" cy="2822508"/>
          </a:xfrm>
          <a:custGeom>
            <a:avLst/>
            <a:gdLst>
              <a:gd name="connsiteX0" fmla="*/ 0 w 3079102"/>
              <a:gd name="connsiteY0" fmla="*/ 0 h 2822508"/>
              <a:gd name="connsiteX1" fmla="*/ 3079102 w 3079102"/>
              <a:gd name="connsiteY1" fmla="*/ 0 h 2822508"/>
              <a:gd name="connsiteX2" fmla="*/ 3079102 w 3079102"/>
              <a:gd name="connsiteY2" fmla="*/ 2822508 h 2822508"/>
              <a:gd name="connsiteX3" fmla="*/ 0 w 3079102"/>
              <a:gd name="connsiteY3" fmla="*/ 2822508 h 282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9102" h="2822508">
                <a:moveTo>
                  <a:pt x="0" y="0"/>
                </a:moveTo>
                <a:lnTo>
                  <a:pt x="3079102" y="0"/>
                </a:lnTo>
                <a:lnTo>
                  <a:pt x="3079102" y="2822508"/>
                </a:lnTo>
                <a:lnTo>
                  <a:pt x="0" y="282250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20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700A5B-B670-6841-8845-D26FC3580D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079" y="3552632"/>
            <a:ext cx="4534677" cy="2533261"/>
          </a:xfrm>
          <a:custGeom>
            <a:avLst/>
            <a:gdLst>
              <a:gd name="connsiteX0" fmla="*/ 0 w 4534677"/>
              <a:gd name="connsiteY0" fmla="*/ 0 h 2533261"/>
              <a:gd name="connsiteX1" fmla="*/ 4534677 w 4534677"/>
              <a:gd name="connsiteY1" fmla="*/ 0 h 2533261"/>
              <a:gd name="connsiteX2" fmla="*/ 4534677 w 4534677"/>
              <a:gd name="connsiteY2" fmla="*/ 2533261 h 2533261"/>
              <a:gd name="connsiteX3" fmla="*/ 0 w 4534677"/>
              <a:gd name="connsiteY3" fmla="*/ 2533261 h 253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4677" h="2533261">
                <a:moveTo>
                  <a:pt x="0" y="0"/>
                </a:moveTo>
                <a:lnTo>
                  <a:pt x="4534677" y="0"/>
                </a:lnTo>
                <a:lnTo>
                  <a:pt x="4534677" y="2533261"/>
                </a:lnTo>
                <a:lnTo>
                  <a:pt x="0" y="253326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15AA6D8-E3CD-6D49-8BF9-DD50723C5A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079" y="772109"/>
            <a:ext cx="4534677" cy="2533261"/>
          </a:xfrm>
          <a:custGeom>
            <a:avLst/>
            <a:gdLst>
              <a:gd name="connsiteX0" fmla="*/ 0 w 4534677"/>
              <a:gd name="connsiteY0" fmla="*/ 0 h 2533261"/>
              <a:gd name="connsiteX1" fmla="*/ 4534677 w 4534677"/>
              <a:gd name="connsiteY1" fmla="*/ 0 h 2533261"/>
              <a:gd name="connsiteX2" fmla="*/ 4534677 w 4534677"/>
              <a:gd name="connsiteY2" fmla="*/ 2533261 h 2533261"/>
              <a:gd name="connsiteX3" fmla="*/ 0 w 4534677"/>
              <a:gd name="connsiteY3" fmla="*/ 2533261 h 253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4677" h="2533261">
                <a:moveTo>
                  <a:pt x="0" y="0"/>
                </a:moveTo>
                <a:lnTo>
                  <a:pt x="4534677" y="0"/>
                </a:lnTo>
                <a:lnTo>
                  <a:pt x="4534677" y="2533261"/>
                </a:lnTo>
                <a:lnTo>
                  <a:pt x="0" y="2533261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02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5929C7-88E2-334B-8CA1-55F20D185B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50628" y="1217645"/>
            <a:ext cx="2108719" cy="2108719"/>
          </a:xfrm>
          <a:custGeom>
            <a:avLst/>
            <a:gdLst>
              <a:gd name="connsiteX0" fmla="*/ 0 w 2108719"/>
              <a:gd name="connsiteY0" fmla="*/ 0 h 2108719"/>
              <a:gd name="connsiteX1" fmla="*/ 2108719 w 2108719"/>
              <a:gd name="connsiteY1" fmla="*/ 0 h 2108719"/>
              <a:gd name="connsiteX2" fmla="*/ 2108719 w 2108719"/>
              <a:gd name="connsiteY2" fmla="*/ 2108719 h 2108719"/>
              <a:gd name="connsiteX3" fmla="*/ 0 w 2108719"/>
              <a:gd name="connsiteY3" fmla="*/ 2108719 h 210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719" h="2108719">
                <a:moveTo>
                  <a:pt x="0" y="0"/>
                </a:moveTo>
                <a:lnTo>
                  <a:pt x="2108719" y="0"/>
                </a:lnTo>
                <a:lnTo>
                  <a:pt x="2108719" y="2108719"/>
                </a:lnTo>
                <a:lnTo>
                  <a:pt x="0" y="21087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BD36855-27EF-9A44-9D14-B15E81CADE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83281" y="1217645"/>
            <a:ext cx="2108719" cy="2108719"/>
          </a:xfrm>
          <a:custGeom>
            <a:avLst/>
            <a:gdLst>
              <a:gd name="connsiteX0" fmla="*/ 0 w 2108719"/>
              <a:gd name="connsiteY0" fmla="*/ 0 h 2108719"/>
              <a:gd name="connsiteX1" fmla="*/ 2108719 w 2108719"/>
              <a:gd name="connsiteY1" fmla="*/ 0 h 2108719"/>
              <a:gd name="connsiteX2" fmla="*/ 2108719 w 2108719"/>
              <a:gd name="connsiteY2" fmla="*/ 2108719 h 2108719"/>
              <a:gd name="connsiteX3" fmla="*/ 0 w 2108719"/>
              <a:gd name="connsiteY3" fmla="*/ 2108719 h 210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719" h="2108719">
                <a:moveTo>
                  <a:pt x="0" y="0"/>
                </a:moveTo>
                <a:lnTo>
                  <a:pt x="2108719" y="0"/>
                </a:lnTo>
                <a:lnTo>
                  <a:pt x="2108719" y="2108719"/>
                </a:lnTo>
                <a:lnTo>
                  <a:pt x="0" y="21087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3C24C91-5C4D-0C4F-8A50-226829331B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50628" y="3531637"/>
            <a:ext cx="2108719" cy="2108719"/>
          </a:xfrm>
          <a:custGeom>
            <a:avLst/>
            <a:gdLst>
              <a:gd name="connsiteX0" fmla="*/ 0 w 2108719"/>
              <a:gd name="connsiteY0" fmla="*/ 0 h 2108719"/>
              <a:gd name="connsiteX1" fmla="*/ 2108719 w 2108719"/>
              <a:gd name="connsiteY1" fmla="*/ 0 h 2108719"/>
              <a:gd name="connsiteX2" fmla="*/ 2108719 w 2108719"/>
              <a:gd name="connsiteY2" fmla="*/ 2108719 h 2108719"/>
              <a:gd name="connsiteX3" fmla="*/ 0 w 2108719"/>
              <a:gd name="connsiteY3" fmla="*/ 2108719 h 210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719" h="2108719">
                <a:moveTo>
                  <a:pt x="0" y="0"/>
                </a:moveTo>
                <a:lnTo>
                  <a:pt x="2108719" y="0"/>
                </a:lnTo>
                <a:lnTo>
                  <a:pt x="2108719" y="2108719"/>
                </a:lnTo>
                <a:lnTo>
                  <a:pt x="0" y="21087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4E7F68-E928-704E-B778-C239FAE5AEB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083281" y="3531637"/>
            <a:ext cx="2108719" cy="2108719"/>
          </a:xfrm>
          <a:custGeom>
            <a:avLst/>
            <a:gdLst>
              <a:gd name="connsiteX0" fmla="*/ 0 w 2108719"/>
              <a:gd name="connsiteY0" fmla="*/ 0 h 2108719"/>
              <a:gd name="connsiteX1" fmla="*/ 2108719 w 2108719"/>
              <a:gd name="connsiteY1" fmla="*/ 0 h 2108719"/>
              <a:gd name="connsiteX2" fmla="*/ 2108719 w 2108719"/>
              <a:gd name="connsiteY2" fmla="*/ 2108719 h 2108719"/>
              <a:gd name="connsiteX3" fmla="*/ 0 w 2108719"/>
              <a:gd name="connsiteY3" fmla="*/ 2108719 h 2108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719" h="2108719">
                <a:moveTo>
                  <a:pt x="0" y="0"/>
                </a:moveTo>
                <a:lnTo>
                  <a:pt x="2108719" y="0"/>
                </a:lnTo>
                <a:lnTo>
                  <a:pt x="2108719" y="2108719"/>
                </a:lnTo>
                <a:lnTo>
                  <a:pt x="0" y="2108719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185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457AE70-DBC6-4E4C-B87E-0C2124DD44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2943594" cy="2001520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3FEAB41-7C50-AC4F-905F-B867616343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43594" y="0"/>
            <a:ext cx="2943594" cy="2001520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A15EA44-4F5B-0B43-B3FB-F94B89E885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887188" y="0"/>
            <a:ext cx="2943594" cy="2001520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C11627A-999E-4542-8737-5EE1484D6F3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4856480"/>
            <a:ext cx="2943594" cy="2001520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1CBD0A5-0F80-5247-89DC-EE05D7BA17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43594" y="4856480"/>
            <a:ext cx="2943594" cy="2001520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A7D0D2F-574B-5A47-986F-2103C37AD6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7188" y="4856480"/>
            <a:ext cx="2943594" cy="2001520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2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337468B-5508-6C46-A190-1832833C62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1123" y="1819373"/>
            <a:ext cx="2419647" cy="3226699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6BD7A7-5386-7444-9BF5-B7281E54AA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23068" y="1179163"/>
            <a:ext cx="3392999" cy="4524703"/>
          </a:xfrm>
          <a:custGeom>
            <a:avLst/>
            <a:gdLst>
              <a:gd name="connsiteX0" fmla="*/ 0 w 2943594"/>
              <a:gd name="connsiteY0" fmla="*/ 0 h 2001520"/>
              <a:gd name="connsiteX1" fmla="*/ 2943594 w 2943594"/>
              <a:gd name="connsiteY1" fmla="*/ 0 h 2001520"/>
              <a:gd name="connsiteX2" fmla="*/ 2943594 w 2943594"/>
              <a:gd name="connsiteY2" fmla="*/ 2001520 h 2001520"/>
              <a:gd name="connsiteX3" fmla="*/ 0 w 2943594"/>
              <a:gd name="connsiteY3" fmla="*/ 2001520 h 200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94" h="2001520">
                <a:moveTo>
                  <a:pt x="0" y="0"/>
                </a:moveTo>
                <a:lnTo>
                  <a:pt x="2943594" y="0"/>
                </a:lnTo>
                <a:lnTo>
                  <a:pt x="2943594" y="2001520"/>
                </a:lnTo>
                <a:lnTo>
                  <a:pt x="0" y="200152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000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0B4297F-17E3-584B-8825-00B984A2276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1324" y="741460"/>
            <a:ext cx="2540701" cy="5375078"/>
          </a:xfrm>
          <a:custGeom>
            <a:avLst/>
            <a:gdLst>
              <a:gd name="connsiteX0" fmla="*/ 292711 w 2228850"/>
              <a:gd name="connsiteY0" fmla="*/ 0 h 4715328"/>
              <a:gd name="connsiteX1" fmla="*/ 1936139 w 2228850"/>
              <a:gd name="connsiteY1" fmla="*/ 0 h 4715328"/>
              <a:gd name="connsiteX2" fmla="*/ 2228850 w 2228850"/>
              <a:gd name="connsiteY2" fmla="*/ 292711 h 4715328"/>
              <a:gd name="connsiteX3" fmla="*/ 2228850 w 2228850"/>
              <a:gd name="connsiteY3" fmla="*/ 1312585 h 4715328"/>
              <a:gd name="connsiteX4" fmla="*/ 2228850 w 2228850"/>
              <a:gd name="connsiteY4" fmla="*/ 1463517 h 4715328"/>
              <a:gd name="connsiteX5" fmla="*/ 2228850 w 2228850"/>
              <a:gd name="connsiteY5" fmla="*/ 2373697 h 4715328"/>
              <a:gd name="connsiteX6" fmla="*/ 2228850 w 2228850"/>
              <a:gd name="connsiteY6" fmla="*/ 2483391 h 4715328"/>
              <a:gd name="connsiteX7" fmla="*/ 2228850 w 2228850"/>
              <a:gd name="connsiteY7" fmla="*/ 3251811 h 4715328"/>
              <a:gd name="connsiteX8" fmla="*/ 2228850 w 2228850"/>
              <a:gd name="connsiteY8" fmla="*/ 3544503 h 4715328"/>
              <a:gd name="connsiteX9" fmla="*/ 2228850 w 2228850"/>
              <a:gd name="connsiteY9" fmla="*/ 4422617 h 4715328"/>
              <a:gd name="connsiteX10" fmla="*/ 1936139 w 2228850"/>
              <a:gd name="connsiteY10" fmla="*/ 4715328 h 4715328"/>
              <a:gd name="connsiteX11" fmla="*/ 292711 w 2228850"/>
              <a:gd name="connsiteY11" fmla="*/ 4715328 h 4715328"/>
              <a:gd name="connsiteX12" fmla="*/ 0 w 2228850"/>
              <a:gd name="connsiteY12" fmla="*/ 4422617 h 4715328"/>
              <a:gd name="connsiteX13" fmla="*/ 0 w 2228850"/>
              <a:gd name="connsiteY13" fmla="*/ 3544503 h 4715328"/>
              <a:gd name="connsiteX14" fmla="*/ 0 w 2228850"/>
              <a:gd name="connsiteY14" fmla="*/ 3251811 h 4715328"/>
              <a:gd name="connsiteX15" fmla="*/ 0 w 2228850"/>
              <a:gd name="connsiteY15" fmla="*/ 2483391 h 4715328"/>
              <a:gd name="connsiteX16" fmla="*/ 0 w 2228850"/>
              <a:gd name="connsiteY16" fmla="*/ 2373697 h 4715328"/>
              <a:gd name="connsiteX17" fmla="*/ 0 w 2228850"/>
              <a:gd name="connsiteY17" fmla="*/ 1463517 h 4715328"/>
              <a:gd name="connsiteX18" fmla="*/ 0 w 2228850"/>
              <a:gd name="connsiteY18" fmla="*/ 1312585 h 4715328"/>
              <a:gd name="connsiteX19" fmla="*/ 0 w 2228850"/>
              <a:gd name="connsiteY19" fmla="*/ 292711 h 4715328"/>
              <a:gd name="connsiteX20" fmla="*/ 292711 w 2228850"/>
              <a:gd name="connsiteY20" fmla="*/ 0 h 4715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28850" h="4715328">
                <a:moveTo>
                  <a:pt x="292711" y="0"/>
                </a:moveTo>
                <a:lnTo>
                  <a:pt x="1936139" y="0"/>
                </a:lnTo>
                <a:cubicBezTo>
                  <a:pt x="2097799" y="0"/>
                  <a:pt x="2228850" y="131051"/>
                  <a:pt x="2228850" y="292711"/>
                </a:cubicBezTo>
                <a:lnTo>
                  <a:pt x="2228850" y="1312585"/>
                </a:lnTo>
                <a:lnTo>
                  <a:pt x="2228850" y="1463517"/>
                </a:lnTo>
                <a:lnTo>
                  <a:pt x="2228850" y="2373697"/>
                </a:lnTo>
                <a:lnTo>
                  <a:pt x="2228850" y="2483391"/>
                </a:lnTo>
                <a:lnTo>
                  <a:pt x="2228850" y="3251811"/>
                </a:lnTo>
                <a:lnTo>
                  <a:pt x="2228850" y="3544503"/>
                </a:lnTo>
                <a:lnTo>
                  <a:pt x="2228850" y="4422617"/>
                </a:lnTo>
                <a:cubicBezTo>
                  <a:pt x="2228850" y="4584277"/>
                  <a:pt x="2097799" y="4715328"/>
                  <a:pt x="1936139" y="4715328"/>
                </a:cubicBezTo>
                <a:lnTo>
                  <a:pt x="292711" y="4715328"/>
                </a:lnTo>
                <a:cubicBezTo>
                  <a:pt x="131051" y="4715328"/>
                  <a:pt x="0" y="4584277"/>
                  <a:pt x="0" y="4422617"/>
                </a:cubicBezTo>
                <a:lnTo>
                  <a:pt x="0" y="3544503"/>
                </a:lnTo>
                <a:lnTo>
                  <a:pt x="0" y="3251811"/>
                </a:lnTo>
                <a:lnTo>
                  <a:pt x="0" y="2483391"/>
                </a:lnTo>
                <a:lnTo>
                  <a:pt x="0" y="2373697"/>
                </a:lnTo>
                <a:lnTo>
                  <a:pt x="0" y="1463517"/>
                </a:lnTo>
                <a:lnTo>
                  <a:pt x="0" y="1312585"/>
                </a:lnTo>
                <a:lnTo>
                  <a:pt x="0" y="292711"/>
                </a:lnTo>
                <a:cubicBezTo>
                  <a:pt x="0" y="131051"/>
                  <a:pt x="131051" y="0"/>
                  <a:pt x="292711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1825B4-29DC-354F-BA2F-6621BB7DF4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41779" y="1592941"/>
            <a:ext cx="1735742" cy="3672116"/>
          </a:xfrm>
          <a:custGeom>
            <a:avLst/>
            <a:gdLst>
              <a:gd name="connsiteX0" fmla="*/ 292711 w 2228850"/>
              <a:gd name="connsiteY0" fmla="*/ 0 h 4715328"/>
              <a:gd name="connsiteX1" fmla="*/ 1936139 w 2228850"/>
              <a:gd name="connsiteY1" fmla="*/ 0 h 4715328"/>
              <a:gd name="connsiteX2" fmla="*/ 2228850 w 2228850"/>
              <a:gd name="connsiteY2" fmla="*/ 292711 h 4715328"/>
              <a:gd name="connsiteX3" fmla="*/ 2228850 w 2228850"/>
              <a:gd name="connsiteY3" fmla="*/ 1312585 h 4715328"/>
              <a:gd name="connsiteX4" fmla="*/ 2228850 w 2228850"/>
              <a:gd name="connsiteY4" fmla="*/ 1463517 h 4715328"/>
              <a:gd name="connsiteX5" fmla="*/ 2228850 w 2228850"/>
              <a:gd name="connsiteY5" fmla="*/ 2373697 h 4715328"/>
              <a:gd name="connsiteX6" fmla="*/ 2228850 w 2228850"/>
              <a:gd name="connsiteY6" fmla="*/ 2483391 h 4715328"/>
              <a:gd name="connsiteX7" fmla="*/ 2228850 w 2228850"/>
              <a:gd name="connsiteY7" fmla="*/ 3251811 h 4715328"/>
              <a:gd name="connsiteX8" fmla="*/ 2228850 w 2228850"/>
              <a:gd name="connsiteY8" fmla="*/ 3544503 h 4715328"/>
              <a:gd name="connsiteX9" fmla="*/ 2228850 w 2228850"/>
              <a:gd name="connsiteY9" fmla="*/ 4422617 h 4715328"/>
              <a:gd name="connsiteX10" fmla="*/ 1936139 w 2228850"/>
              <a:gd name="connsiteY10" fmla="*/ 4715328 h 4715328"/>
              <a:gd name="connsiteX11" fmla="*/ 292711 w 2228850"/>
              <a:gd name="connsiteY11" fmla="*/ 4715328 h 4715328"/>
              <a:gd name="connsiteX12" fmla="*/ 0 w 2228850"/>
              <a:gd name="connsiteY12" fmla="*/ 4422617 h 4715328"/>
              <a:gd name="connsiteX13" fmla="*/ 0 w 2228850"/>
              <a:gd name="connsiteY13" fmla="*/ 3544503 h 4715328"/>
              <a:gd name="connsiteX14" fmla="*/ 0 w 2228850"/>
              <a:gd name="connsiteY14" fmla="*/ 3251811 h 4715328"/>
              <a:gd name="connsiteX15" fmla="*/ 0 w 2228850"/>
              <a:gd name="connsiteY15" fmla="*/ 2483391 h 4715328"/>
              <a:gd name="connsiteX16" fmla="*/ 0 w 2228850"/>
              <a:gd name="connsiteY16" fmla="*/ 2373697 h 4715328"/>
              <a:gd name="connsiteX17" fmla="*/ 0 w 2228850"/>
              <a:gd name="connsiteY17" fmla="*/ 1463517 h 4715328"/>
              <a:gd name="connsiteX18" fmla="*/ 0 w 2228850"/>
              <a:gd name="connsiteY18" fmla="*/ 1312585 h 4715328"/>
              <a:gd name="connsiteX19" fmla="*/ 0 w 2228850"/>
              <a:gd name="connsiteY19" fmla="*/ 292711 h 4715328"/>
              <a:gd name="connsiteX20" fmla="*/ 292711 w 2228850"/>
              <a:gd name="connsiteY20" fmla="*/ 0 h 4715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28850" h="4715328">
                <a:moveTo>
                  <a:pt x="292711" y="0"/>
                </a:moveTo>
                <a:lnTo>
                  <a:pt x="1936139" y="0"/>
                </a:lnTo>
                <a:cubicBezTo>
                  <a:pt x="2097799" y="0"/>
                  <a:pt x="2228850" y="131051"/>
                  <a:pt x="2228850" y="292711"/>
                </a:cubicBezTo>
                <a:lnTo>
                  <a:pt x="2228850" y="1312585"/>
                </a:lnTo>
                <a:lnTo>
                  <a:pt x="2228850" y="1463517"/>
                </a:lnTo>
                <a:lnTo>
                  <a:pt x="2228850" y="2373697"/>
                </a:lnTo>
                <a:lnTo>
                  <a:pt x="2228850" y="2483391"/>
                </a:lnTo>
                <a:lnTo>
                  <a:pt x="2228850" y="3251811"/>
                </a:lnTo>
                <a:lnTo>
                  <a:pt x="2228850" y="3544503"/>
                </a:lnTo>
                <a:lnTo>
                  <a:pt x="2228850" y="4422617"/>
                </a:lnTo>
                <a:cubicBezTo>
                  <a:pt x="2228850" y="4584277"/>
                  <a:pt x="2097799" y="4715328"/>
                  <a:pt x="1936139" y="4715328"/>
                </a:cubicBezTo>
                <a:lnTo>
                  <a:pt x="292711" y="4715328"/>
                </a:lnTo>
                <a:cubicBezTo>
                  <a:pt x="131051" y="4715328"/>
                  <a:pt x="0" y="4584277"/>
                  <a:pt x="0" y="4422617"/>
                </a:cubicBezTo>
                <a:lnTo>
                  <a:pt x="0" y="3544503"/>
                </a:lnTo>
                <a:lnTo>
                  <a:pt x="0" y="3251811"/>
                </a:lnTo>
                <a:lnTo>
                  <a:pt x="0" y="2483391"/>
                </a:lnTo>
                <a:lnTo>
                  <a:pt x="0" y="2373697"/>
                </a:lnTo>
                <a:lnTo>
                  <a:pt x="0" y="1463517"/>
                </a:lnTo>
                <a:lnTo>
                  <a:pt x="0" y="1312585"/>
                </a:lnTo>
                <a:lnTo>
                  <a:pt x="0" y="292711"/>
                </a:lnTo>
                <a:cubicBezTo>
                  <a:pt x="0" y="131051"/>
                  <a:pt x="131051" y="0"/>
                  <a:pt x="292711" y="0"/>
                </a:cubicBez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3C8-71D0-F749-BD2D-B097FC94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B671-3610-DB41-9A78-05EB4C84C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44062-5D60-3E4C-A246-5BA67C7AB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03BA3-C8F4-5A41-B0BF-31E1A29C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8AFF-EF50-654E-85DC-05C10805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8F0B-35F6-074D-B4C7-1E13374E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2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66E1-C62C-A940-A039-86AB9BD5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DFCD6-F7A6-704C-AB4C-206D38FF0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5A2D1-F5A0-A745-8426-11F2173A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B05B7-B6C3-AE4C-8E80-603B9D06F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B553ED-4423-6C43-A46B-137205A00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CF3C4-E8D7-4340-9F00-4AF191E7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01077-7B70-464A-83C4-CE3495B1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E9AE7-A29B-E240-8D1B-E9F7E817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59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8334-5DB1-EC46-872E-28E52F9B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4338B-27DB-FB4E-9761-CB3E0563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A25DD-8D80-3D40-B8FD-49F099B0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E4B77-1C3C-2946-B00D-AF812A84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5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BDEEC-BD99-B745-BDE4-CAE31506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43BD7-A568-ED45-B3BA-3C2BB20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381A9-F184-A346-897D-D74B6EF7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2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F6C3-CA3A-144D-8624-5CFC7738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49C7-D6DF-F049-BFFC-81098DC10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0F274-69D0-E649-AEB6-CD04B9C5D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2254A-8245-0043-AA46-9C2394B6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2EE70-5B54-EC42-849B-EF6C6B6F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420F8-29C3-8B46-AEF4-93DDAA78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6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452C-8CCA-A449-9A38-A5CB921B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5B0E2-3A72-7744-9475-717D0712B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9D0E-F88F-E341-8FEB-BC413E985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6BBE5-F548-394A-9DA3-2CBC90BB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4E937-4B4A-2847-8287-13FB5B7C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5D58A-BDBA-E14D-A6C5-B2F01A51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369BB-2127-C446-A733-BEA84C8E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DE70-49C5-D74D-9C48-BCFDA01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92944-35BC-EF42-878D-C7ADD7176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04EE-2232-824E-9AEA-64E98F749C3A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7504-F649-6841-9D1C-91A2049B8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36051-2D0C-C34E-9396-BD231BD50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A455D-CC65-5246-99DA-CAE4635BE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5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762FCA6-A33E-4FCB-87D2-0316B127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9255" y="876842"/>
            <a:ext cx="1267775" cy="305402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069C1DB6-81E2-4197-9BB2-4201F8F3D779}"/>
              </a:ext>
            </a:extLst>
          </p:cNvPr>
          <p:cNvSpPr/>
          <p:nvPr/>
        </p:nvSpPr>
        <p:spPr>
          <a:xfrm rot="5400000">
            <a:off x="-28297" y="5875732"/>
            <a:ext cx="126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34" name="Group 25">
            <a:extLst>
              <a:ext uri="{FF2B5EF4-FFF2-40B4-BE49-F238E27FC236}">
                <a16:creationId xmlns:a16="http://schemas.microsoft.com/office/drawing/2014/main" id="{1C1FCD03-5CDD-42BF-A0EB-93F354EC50F9}"/>
              </a:ext>
            </a:extLst>
          </p:cNvPr>
          <p:cNvGrpSpPr/>
          <p:nvPr/>
        </p:nvGrpSpPr>
        <p:grpSpPr>
          <a:xfrm rot="5400000">
            <a:off x="216973" y="3368040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35" name="Parallelogram 26">
              <a:extLst>
                <a:ext uri="{FF2B5EF4-FFF2-40B4-BE49-F238E27FC236}">
                  <a16:creationId xmlns:a16="http://schemas.microsoft.com/office/drawing/2014/main" id="{3AF83B87-9FC7-46BB-878F-E91E959C476D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27">
              <a:extLst>
                <a:ext uri="{FF2B5EF4-FFF2-40B4-BE49-F238E27FC236}">
                  <a16:creationId xmlns:a16="http://schemas.microsoft.com/office/drawing/2014/main" id="{A41802CF-4D5F-4F8C-8CC6-D11527A5765A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28">
              <a:extLst>
                <a:ext uri="{FF2B5EF4-FFF2-40B4-BE49-F238E27FC236}">
                  <a16:creationId xmlns:a16="http://schemas.microsoft.com/office/drawing/2014/main" id="{34AE7E53-71D6-47EA-B2C8-CAED9C626490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2E9EF0-68D3-4D11-8076-01E0FDFC1F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9832" r="9832"/>
          <a:stretch>
            <a:fillRect/>
          </a:stretch>
        </p:blipFill>
        <p:spPr>
          <a:xfrm>
            <a:off x="1173163" y="0"/>
            <a:ext cx="11018837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6BE97E-2814-6743-8188-8B89659885C3}"/>
              </a:ext>
            </a:extLst>
          </p:cNvPr>
          <p:cNvSpPr/>
          <p:nvPr/>
        </p:nvSpPr>
        <p:spPr>
          <a:xfrm>
            <a:off x="5212080" y="2407920"/>
            <a:ext cx="5836920" cy="1304764"/>
          </a:xfrm>
          <a:prstGeom prst="rect">
            <a:avLst/>
          </a:prstGeom>
          <a:gradFill>
            <a:gsLst>
              <a:gs pos="1000">
                <a:schemeClr val="accent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59466-698B-994C-8550-7BAB5F996086}"/>
              </a:ext>
            </a:extLst>
          </p:cNvPr>
          <p:cNvSpPr txBox="1"/>
          <p:nvPr/>
        </p:nvSpPr>
        <p:spPr>
          <a:xfrm>
            <a:off x="5951198" y="2721559"/>
            <a:ext cx="4358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spc="3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КРИОТЕРМ</a:t>
            </a:r>
            <a:endParaRPr lang="en-US" sz="4400" b="1" spc="300" dirty="0">
              <a:solidFill>
                <a:schemeClr val="bg1"/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4948033E-2F56-41D5-8C9D-26A2F10DB99C}"/>
              </a:ext>
            </a:extLst>
          </p:cNvPr>
          <p:cNvSpPr/>
          <p:nvPr/>
        </p:nvSpPr>
        <p:spPr>
          <a:xfrm>
            <a:off x="6096000" y="3767798"/>
            <a:ext cx="4213884" cy="87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C25F20-DEC4-A948-835E-4ADBD20E345C}"/>
              </a:ext>
            </a:extLst>
          </p:cNvPr>
          <p:cNvSpPr/>
          <p:nvPr/>
        </p:nvSpPr>
        <p:spPr>
          <a:xfrm>
            <a:off x="5951198" y="3726760"/>
            <a:ext cx="4656157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/>
              <a:t>Автоматизация сбора данных МРТ и оповещение персонала о проблемах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4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089B444-FF8D-474D-913E-833FC7F07B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9832" r="9832" b="9383"/>
          <a:stretch/>
        </p:blipFill>
        <p:spPr>
          <a:xfrm>
            <a:off x="0" y="-3"/>
            <a:ext cx="12192000" cy="6876000"/>
          </a:xfrm>
        </p:spPr>
      </p:pic>
      <p:sp>
        <p:nvSpPr>
          <p:cNvPr id="15" name="Rectangle 18">
            <a:extLst>
              <a:ext uri="{FF2B5EF4-FFF2-40B4-BE49-F238E27FC236}">
                <a16:creationId xmlns:a16="http://schemas.microsoft.com/office/drawing/2014/main" id="{ED97F5F1-7959-4BF3-AFB4-FE5F6EA8DD8E}"/>
              </a:ext>
            </a:extLst>
          </p:cNvPr>
          <p:cNvSpPr/>
          <p:nvPr/>
        </p:nvSpPr>
        <p:spPr>
          <a:xfrm rot="16200000">
            <a:off x="-2897329" y="2887246"/>
            <a:ext cx="6858002" cy="1083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id="{A2A0862E-E015-45C6-BE34-A530229AE2F1}"/>
              </a:ext>
            </a:extLst>
          </p:cNvPr>
          <p:cNvSpPr/>
          <p:nvPr/>
        </p:nvSpPr>
        <p:spPr>
          <a:xfrm>
            <a:off x="2275343" y="-18000"/>
            <a:ext cx="9095741" cy="6876000"/>
          </a:xfrm>
          <a:prstGeom prst="parallelogram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0C158-9F03-FC40-BD93-769DE87BCC19}"/>
              </a:ext>
            </a:extLst>
          </p:cNvPr>
          <p:cNvSpPr txBox="1"/>
          <p:nvPr/>
        </p:nvSpPr>
        <p:spPr>
          <a:xfrm>
            <a:off x="3878841" y="1053492"/>
            <a:ext cx="5291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spc="3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БЛАГОДАРЮ</a:t>
            </a:r>
          </a:p>
          <a:p>
            <a:pPr algn="ctr"/>
            <a:r>
              <a:rPr lang="ru-RU" sz="4000" spc="3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ВНИМАНИЕ</a:t>
            </a:r>
            <a:endParaRPr lang="en-US" sz="4000" spc="300" dirty="0">
              <a:solidFill>
                <a:schemeClr val="bg1"/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BE1873-0C27-4740-B408-801DE42C4628}"/>
              </a:ext>
            </a:extLst>
          </p:cNvPr>
          <p:cNvSpPr/>
          <p:nvPr/>
        </p:nvSpPr>
        <p:spPr>
          <a:xfrm>
            <a:off x="4455372" y="3374162"/>
            <a:ext cx="4735681" cy="547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2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Контактная информация: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FD59CC5-610E-43E2-81D9-0ABA8EF86C44}"/>
              </a:ext>
            </a:extLst>
          </p:cNvPr>
          <p:cNvSpPr/>
          <p:nvPr/>
        </p:nvSpPr>
        <p:spPr>
          <a:xfrm>
            <a:off x="4784192" y="2592867"/>
            <a:ext cx="4078042" cy="837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600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КРИОТЕРМ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271FB1F-68DF-4739-8413-2F80950B1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89255" y="876842"/>
            <a:ext cx="1267775" cy="305402"/>
          </a:xfrm>
          <a:prstGeom prst="rect">
            <a:avLst/>
          </a:prstGeom>
        </p:spPr>
      </p:pic>
      <p:sp>
        <p:nvSpPr>
          <p:cNvPr id="21" name="Rectangle 23">
            <a:extLst>
              <a:ext uri="{FF2B5EF4-FFF2-40B4-BE49-F238E27FC236}">
                <a16:creationId xmlns:a16="http://schemas.microsoft.com/office/drawing/2014/main" id="{ED1F5175-86AD-4189-BC67-50078328F3B5}"/>
              </a:ext>
            </a:extLst>
          </p:cNvPr>
          <p:cNvSpPr/>
          <p:nvPr/>
        </p:nvSpPr>
        <p:spPr>
          <a:xfrm rot="5400000">
            <a:off x="-28297" y="5875732"/>
            <a:ext cx="126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23" name="Group 25">
            <a:extLst>
              <a:ext uri="{FF2B5EF4-FFF2-40B4-BE49-F238E27FC236}">
                <a16:creationId xmlns:a16="http://schemas.microsoft.com/office/drawing/2014/main" id="{134F961F-2D8C-401F-BA0F-349F0C75510D}"/>
              </a:ext>
            </a:extLst>
          </p:cNvPr>
          <p:cNvGrpSpPr/>
          <p:nvPr/>
        </p:nvGrpSpPr>
        <p:grpSpPr>
          <a:xfrm rot="5400000">
            <a:off x="216973" y="3368040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24" name="Parallelogram 26">
              <a:extLst>
                <a:ext uri="{FF2B5EF4-FFF2-40B4-BE49-F238E27FC236}">
                  <a16:creationId xmlns:a16="http://schemas.microsoft.com/office/drawing/2014/main" id="{F0006FA6-C1B9-4734-B4C6-70F3123D7B85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7">
              <a:extLst>
                <a:ext uri="{FF2B5EF4-FFF2-40B4-BE49-F238E27FC236}">
                  <a16:creationId xmlns:a16="http://schemas.microsoft.com/office/drawing/2014/main" id="{60D1B999-A2DC-434B-B97E-66D2D95B4220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8">
              <a:extLst>
                <a:ext uri="{FF2B5EF4-FFF2-40B4-BE49-F238E27FC236}">
                  <a16:creationId xmlns:a16="http://schemas.microsoft.com/office/drawing/2014/main" id="{23A1F63C-72C6-47CA-A4FE-F82F30D765F1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DDF7CD1-A915-4198-99DF-B31CD117DDC6}"/>
              </a:ext>
            </a:extLst>
          </p:cNvPr>
          <p:cNvCxnSpPr>
            <a:cxnSpLocks/>
          </p:cNvCxnSpPr>
          <p:nvPr/>
        </p:nvCxnSpPr>
        <p:spPr>
          <a:xfrm>
            <a:off x="5900420" y="2434669"/>
            <a:ext cx="14020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9">
            <a:extLst>
              <a:ext uri="{FF2B5EF4-FFF2-40B4-BE49-F238E27FC236}">
                <a16:creationId xmlns:a16="http://schemas.microsoft.com/office/drawing/2014/main" id="{0533F039-509D-4242-B705-3E152A4B411B}"/>
              </a:ext>
            </a:extLst>
          </p:cNvPr>
          <p:cNvSpPr/>
          <p:nvPr/>
        </p:nvSpPr>
        <p:spPr>
          <a:xfrm>
            <a:off x="6632714" y="4415426"/>
            <a:ext cx="4078042" cy="120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Митяев Александр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mau@itorb.pro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89607835938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2C65FC9-1547-4AD0-932A-DAD04D67E40B}"/>
              </a:ext>
            </a:extLst>
          </p:cNvPr>
          <p:cNvSpPr/>
          <p:nvPr/>
        </p:nvSpPr>
        <p:spPr>
          <a:xfrm>
            <a:off x="2554672" y="4400056"/>
            <a:ext cx="4078042" cy="120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Усов Алексей 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magnetnsk@gmail.com</a:t>
            </a:r>
          </a:p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89851395944</a:t>
            </a:r>
          </a:p>
        </p:txBody>
      </p:sp>
    </p:spTree>
    <p:extLst>
      <p:ext uri="{BB962C8B-B14F-4D97-AF65-F5344CB8AC3E}">
        <p14:creationId xmlns:p14="http://schemas.microsoft.com/office/powerpoint/2010/main" val="390931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338DC6-7739-470F-9E0A-F7DE100D7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7" r="8782"/>
          <a:stretch/>
        </p:blipFill>
        <p:spPr>
          <a:xfrm>
            <a:off x="6810537" y="0"/>
            <a:ext cx="541165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B52DE69-1912-9D46-B010-1DC80FBA53AF}"/>
              </a:ext>
            </a:extLst>
          </p:cNvPr>
          <p:cNvSpPr/>
          <p:nvPr/>
        </p:nvSpPr>
        <p:spPr>
          <a:xfrm>
            <a:off x="-1" y="0"/>
            <a:ext cx="8148321" cy="67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7D7D2-4E24-3548-9D3D-91A750E87974}"/>
              </a:ext>
            </a:extLst>
          </p:cNvPr>
          <p:cNvSpPr/>
          <p:nvPr/>
        </p:nvSpPr>
        <p:spPr>
          <a:xfrm>
            <a:off x="852468" y="1970667"/>
            <a:ext cx="3739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О проекте</a:t>
            </a:r>
            <a:endParaRPr lang="en-US" sz="36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43ABF-188D-204C-9897-B719503D6630}"/>
              </a:ext>
            </a:extLst>
          </p:cNvPr>
          <p:cNvSpPr/>
          <p:nvPr/>
        </p:nvSpPr>
        <p:spPr>
          <a:xfrm>
            <a:off x="852468" y="2829454"/>
            <a:ext cx="56702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ea typeface="Istok Web"/>
                <a:cs typeface="Arial" panose="020B0604020202020204" pitchFamily="34" charset="0"/>
                <a:sym typeface="Istok Web"/>
              </a:rPr>
              <a:t>Проект «КРИОТЕРМ» создает устройство помогающ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Istok Web"/>
                <a:cs typeface="Arial" panose="020B0604020202020204" pitchFamily="34" charset="0"/>
                <a:sym typeface="Istok Web"/>
              </a:rPr>
              <a:t>ее</a:t>
            </a:r>
            <a:r>
              <a:rPr lang="ru-RU" sz="1600" b="1" dirty="0">
                <a:latin typeface="Arial" panose="020B0604020202020204" pitchFamily="34" charset="0"/>
                <a:ea typeface="Istok Web"/>
                <a:cs typeface="Arial" panose="020B0604020202020204" pitchFamily="34" charset="0"/>
                <a:sym typeface="Istok Web"/>
              </a:rPr>
              <a:t> владельцам и обслуживающему персоналу МРТ (и другого мед. оборудования) решать проблему круглосуточного контроля, экономии средств и преждевременного оповещения о проблеме при помощи автоматизированного умного устройства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01D365-FE35-B149-9952-A5F0FF19719B}"/>
              </a:ext>
            </a:extLst>
          </p:cNvPr>
          <p:cNvSpPr/>
          <p:nvPr/>
        </p:nvSpPr>
        <p:spPr>
          <a:xfrm>
            <a:off x="6154663" y="190510"/>
            <a:ext cx="1215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C7779-9835-DF40-9B08-9B79534F2298}"/>
              </a:ext>
            </a:extLst>
          </p:cNvPr>
          <p:cNvGrpSpPr/>
          <p:nvPr/>
        </p:nvGrpSpPr>
        <p:grpSpPr>
          <a:xfrm>
            <a:off x="3687594" y="274316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F7E0AD69-EF9F-BE44-A292-688146CD7D8B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ACCE52B2-6526-2C42-8DB7-7D8C38C7A0AB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771E374-99A8-2F4A-B585-B400AA47A313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">
            <a:extLst>
              <a:ext uri="{FF2B5EF4-FFF2-40B4-BE49-F238E27FC236}">
                <a16:creationId xmlns:a16="http://schemas.microsoft.com/office/drawing/2014/main" id="{5ED33E3B-AA13-480A-B29B-AF6277AADC42}"/>
              </a:ext>
            </a:extLst>
          </p:cNvPr>
          <p:cNvGrpSpPr/>
          <p:nvPr/>
        </p:nvGrpSpPr>
        <p:grpSpPr>
          <a:xfrm>
            <a:off x="914398" y="1561683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35" name="Parallelogram 4">
              <a:extLst>
                <a:ext uri="{FF2B5EF4-FFF2-40B4-BE49-F238E27FC236}">
                  <a16:creationId xmlns:a16="http://schemas.microsoft.com/office/drawing/2014/main" id="{35981084-4362-4C4B-8F1E-DC3989D0E6F8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5">
              <a:extLst>
                <a:ext uri="{FF2B5EF4-FFF2-40B4-BE49-F238E27FC236}">
                  <a16:creationId xmlns:a16="http://schemas.microsoft.com/office/drawing/2014/main" id="{4D25C1DD-7DD8-4981-A5F2-813797AFE24C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6">
              <a:extLst>
                <a:ext uri="{FF2B5EF4-FFF2-40B4-BE49-F238E27FC236}">
                  <a16:creationId xmlns:a16="http://schemas.microsoft.com/office/drawing/2014/main" id="{1E061937-D8EA-4C77-A6DB-4A63F94CB8E4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82A81361-186C-40F9-A244-F461F636C2C8}"/>
              </a:ext>
            </a:extLst>
          </p:cNvPr>
          <p:cNvSpPr/>
          <p:nvPr/>
        </p:nvSpPr>
        <p:spPr>
          <a:xfrm>
            <a:off x="880851" y="4959328"/>
            <a:ext cx="4129300" cy="336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ea typeface="Istok Web"/>
                <a:cs typeface="Arial" panose="020B0604020202020204" pitchFamily="34" charset="0"/>
                <a:sym typeface="Istok Web"/>
              </a:rPr>
              <a:t>Стадия проекта: </a:t>
            </a:r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ea typeface="Istok Web"/>
                <a:cs typeface="Arial" panose="020B0604020202020204" pitchFamily="34" charset="0"/>
                <a:sym typeface="Istok Web"/>
              </a:rPr>
              <a:t>MVP, </a:t>
            </a:r>
            <a:r>
              <a:rPr lang="ru-RU" sz="1600" b="1" dirty="0">
                <a:solidFill>
                  <a:srgbClr val="00B050"/>
                </a:solidFill>
                <a:latin typeface="Arial" panose="020B0604020202020204" pitchFamily="34" charset="0"/>
                <a:ea typeface="Istok Web"/>
                <a:cs typeface="Arial" panose="020B0604020202020204" pitchFamily="34" charset="0"/>
                <a:sym typeface="Istok Web"/>
              </a:rPr>
              <a:t>начало продаж</a:t>
            </a: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0DC89FC-9C26-4955-A2E7-7851AD37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70" y="182575"/>
            <a:ext cx="1267775" cy="3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8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D1A60E-B75C-4AED-B376-BAD1FAD8196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-2884" r="46954"/>
          <a:stretch/>
        </p:blipFill>
        <p:spPr>
          <a:xfrm>
            <a:off x="-292745" y="0"/>
            <a:ext cx="5436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BDB39-3485-374C-A0BD-9F8CB5459051}"/>
              </a:ext>
            </a:extLst>
          </p:cNvPr>
          <p:cNvSpPr txBox="1"/>
          <p:nvPr/>
        </p:nvSpPr>
        <p:spPr>
          <a:xfrm flipH="1">
            <a:off x="5813792" y="1993939"/>
            <a:ext cx="5672192" cy="3077766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У больниц (поликлиник) и медицинских центров существует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проблема</a:t>
            </a: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оповещение о 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проблеме</a:t>
            </a: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и превентивных мер по сокращени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ю</a:t>
            </a: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расходов </a:t>
            </a:r>
          </a:p>
          <a:p>
            <a:endParaRPr lang="ru-RU" sz="1600" dirty="0">
              <a:solidFill>
                <a:srgbClr val="FF0000"/>
              </a:solidFill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Istok Web"/>
              </a:rPr>
              <a:t>Сегодня данная проблема решается следующими способами: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Istok Web"/>
              </a:rPr>
              <a:t>Свой отдел обслуживания МРТ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Istok Web"/>
              </a:rPr>
              <a:t>Внешний подрядчик по обслуживанию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Istok Web"/>
              </a:rPr>
              <a:t>Разовые 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  <a:sym typeface="Istok Web"/>
              </a:rPr>
              <a:t>Закупка запчастей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FF0000"/>
              </a:solidFill>
              <a:latin typeface="Arial Black" panose="020B0A04020102020204" pitchFamily="34" charset="0"/>
              <a:ea typeface="Roboto" pitchFamily="2" charset="0"/>
              <a:cs typeface="Arial" panose="020B0604020202020204" pitchFamily="34" charset="0"/>
              <a:sym typeface="Istok Web"/>
            </a:endParaRPr>
          </a:p>
          <a:p>
            <a:endParaRPr lang="ru-RU" dirty="0">
              <a:solidFill>
                <a:srgbClr val="FF0000"/>
              </a:solidFill>
              <a:latin typeface="Arial Black" panose="020B0A040201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2D70B599-AE19-4E66-8C7F-9E37E9E2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669F05F-878E-4382-BCDA-788EED6F206A}"/>
              </a:ext>
            </a:extLst>
          </p:cNvPr>
          <p:cNvSpPr/>
          <p:nvPr/>
        </p:nvSpPr>
        <p:spPr>
          <a:xfrm>
            <a:off x="5813792" y="783458"/>
            <a:ext cx="4202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rPr>
              <a:t>Проблема</a:t>
            </a:r>
            <a:endParaRPr lang="en-US" sz="3600" b="1" dirty="0">
              <a:latin typeface="Arial Black" panose="020B0A040201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FC659DE-F0D2-4F84-BEE3-4386317F332A}"/>
              </a:ext>
            </a:extLst>
          </p:cNvPr>
          <p:cNvSpPr/>
          <p:nvPr/>
        </p:nvSpPr>
        <p:spPr>
          <a:xfrm>
            <a:off x="45784" y="0"/>
            <a:ext cx="1022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Arial Black" panose="020B0A040201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EA099F65-82B0-4A04-865C-30A5CFEFDC0F}"/>
              </a:ext>
            </a:extLst>
          </p:cNvPr>
          <p:cNvGrpSpPr/>
          <p:nvPr/>
        </p:nvGrpSpPr>
        <p:grpSpPr>
          <a:xfrm>
            <a:off x="5933838" y="438943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0" name="Parallelogram 14">
              <a:extLst>
                <a:ext uri="{FF2B5EF4-FFF2-40B4-BE49-F238E27FC236}">
                  <a16:creationId xmlns:a16="http://schemas.microsoft.com/office/drawing/2014/main" id="{07571C25-794B-442A-B511-2973E343AC51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Parallelogram 15">
              <a:extLst>
                <a:ext uri="{FF2B5EF4-FFF2-40B4-BE49-F238E27FC236}">
                  <a16:creationId xmlns:a16="http://schemas.microsoft.com/office/drawing/2014/main" id="{678288D1-F2C2-4EE6-8E28-0D1EC3587372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Parallelogram 16">
              <a:extLst>
                <a:ext uri="{FF2B5EF4-FFF2-40B4-BE49-F238E27FC236}">
                  <a16:creationId xmlns:a16="http://schemas.microsoft.com/office/drawing/2014/main" id="{2143199D-3F48-4DC3-BB69-66AD693EAAC2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B180AB4-FEBB-435D-8631-7A20329F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89255" y="876842"/>
            <a:ext cx="1267775" cy="305402"/>
          </a:xfrm>
          <a:prstGeom prst="rect">
            <a:avLst/>
          </a:prstGeom>
        </p:spPr>
      </p:pic>
      <p:sp>
        <p:nvSpPr>
          <p:cNvPr id="45" name="Rectangle 23">
            <a:extLst>
              <a:ext uri="{FF2B5EF4-FFF2-40B4-BE49-F238E27FC236}">
                <a16:creationId xmlns:a16="http://schemas.microsoft.com/office/drawing/2014/main" id="{28ED38F0-E5E1-4CE8-822E-9BFCCEEA74F3}"/>
              </a:ext>
            </a:extLst>
          </p:cNvPr>
          <p:cNvSpPr/>
          <p:nvPr/>
        </p:nvSpPr>
        <p:spPr>
          <a:xfrm rot="5400000">
            <a:off x="-28297" y="5875732"/>
            <a:ext cx="126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rPr>
              <a:t>PITCHDECK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73D67023-30C1-4839-A277-F16F0956F4D8}"/>
              </a:ext>
            </a:extLst>
          </p:cNvPr>
          <p:cNvGrpSpPr/>
          <p:nvPr/>
        </p:nvGrpSpPr>
        <p:grpSpPr>
          <a:xfrm rot="5400000">
            <a:off x="216973" y="3368040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ACA6E4C3-620E-421F-8330-786F8F0BAFEF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Parallelogram 27">
              <a:extLst>
                <a:ext uri="{FF2B5EF4-FFF2-40B4-BE49-F238E27FC236}">
                  <a16:creationId xmlns:a16="http://schemas.microsoft.com/office/drawing/2014/main" id="{C0404701-55C1-461E-8621-206628542039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Parallelogram 28">
              <a:extLst>
                <a:ext uri="{FF2B5EF4-FFF2-40B4-BE49-F238E27FC236}">
                  <a16:creationId xmlns:a16="http://schemas.microsoft.com/office/drawing/2014/main" id="{4FF181CD-3AF3-4635-B0DE-B4301B567D64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 Black" panose="020B0A04020102020204" pitchFamily="34" charset="0"/>
                <a:ea typeface="Roboto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212B41-E2E5-4723-9610-1C2B8C17294A}"/>
              </a:ext>
            </a:extLst>
          </p:cNvPr>
          <p:cNvSpPr/>
          <p:nvPr/>
        </p:nvSpPr>
        <p:spPr>
          <a:xfrm>
            <a:off x="5813792" y="6001789"/>
            <a:ext cx="50458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Интервью и опросы для подтверждени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я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проблемы</a:t>
            </a:r>
          </a:p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https://disk.yandex.ru/d/J6iyXN__NhbNDA</a:t>
            </a:r>
            <a:endParaRPr lang="ru-RU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3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F2A3807-3B81-3C4B-96C0-26E812C8AFB9}"/>
              </a:ext>
            </a:extLst>
          </p:cNvPr>
          <p:cNvSpPr/>
          <p:nvPr/>
        </p:nvSpPr>
        <p:spPr>
          <a:xfrm>
            <a:off x="1073427" y="1"/>
            <a:ext cx="11118574" cy="2727638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</a:schemeClr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D359EF-B89D-5B45-9907-A92135B62A3C}"/>
              </a:ext>
            </a:extLst>
          </p:cNvPr>
          <p:cNvGrpSpPr/>
          <p:nvPr/>
        </p:nvGrpSpPr>
        <p:grpSpPr>
          <a:xfrm>
            <a:off x="8416510" y="4550852"/>
            <a:ext cx="2885575" cy="2103201"/>
            <a:chOff x="839928" y="3786187"/>
            <a:chExt cx="2885575" cy="21032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236420-8841-8A4B-883D-830E46D8A133}"/>
                </a:ext>
              </a:extLst>
            </p:cNvPr>
            <p:cNvSpPr/>
            <p:nvPr/>
          </p:nvSpPr>
          <p:spPr>
            <a:xfrm>
              <a:off x="858489" y="4446236"/>
              <a:ext cx="2706570" cy="14431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Стоимость устройства и его обслуживания гораздо меньше, чем обслуживание человеком, работает 24/7, предотвращает дорогостоящий ремонт</a:t>
              </a:r>
              <a:endParaRPr lang="en-U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9C7A37-5115-6145-A696-EB495610D31C}"/>
                </a:ext>
              </a:extLst>
            </p:cNvPr>
            <p:cNvSpPr txBox="1"/>
            <p:nvPr/>
          </p:nvSpPr>
          <p:spPr>
            <a:xfrm flipH="1">
              <a:off x="839928" y="3786187"/>
              <a:ext cx="2885575" cy="584775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  <a:ea typeface="Roboto" panose="02000000000000000000" pitchFamily="2" charset="0"/>
                </a:rPr>
                <a:t>Экономия на обслуживани</a:t>
              </a:r>
              <a:r>
                <a:rPr lang="ru-RU" sz="1600" b="1" dirty="0">
                  <a:solidFill>
                    <a:srgbClr val="FF0000"/>
                  </a:solidFill>
                  <a:latin typeface="Arial Black" panose="020B0A04020102020204" pitchFamily="34" charset="0"/>
                  <a:ea typeface="Roboto" panose="02000000000000000000" pitchFamily="2" charset="0"/>
                </a:rPr>
                <a:t>и</a:t>
              </a:r>
              <a:endParaRPr lang="en-US" sz="1400" b="1" dirty="0">
                <a:solidFill>
                  <a:srgbClr val="FF0000"/>
                </a:solidFill>
                <a:latin typeface="Arial Black" panose="020B0A04020102020204" pitchFamily="34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C00D7C-9378-6B49-A78D-493B3A42C15D}"/>
              </a:ext>
            </a:extLst>
          </p:cNvPr>
          <p:cNvGrpSpPr/>
          <p:nvPr/>
        </p:nvGrpSpPr>
        <p:grpSpPr>
          <a:xfrm>
            <a:off x="5149183" y="4550852"/>
            <a:ext cx="2731073" cy="1826202"/>
            <a:chOff x="1017898" y="3786187"/>
            <a:chExt cx="2731073" cy="18262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0A2CDC-7778-134D-A0D5-4DF2113C4E43}"/>
                </a:ext>
              </a:extLst>
            </p:cNvPr>
            <p:cNvSpPr/>
            <p:nvPr/>
          </p:nvSpPr>
          <p:spPr>
            <a:xfrm>
              <a:off x="1042401" y="4446236"/>
              <a:ext cx="2706570" cy="116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Подключение возможно к любому устройств</a:t>
              </a:r>
              <a:r>
                <a:rPr lang="ru-RU" sz="1200" dirty="0">
                  <a:solidFill>
                    <a:srgbClr val="FF0000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у</a:t>
              </a:r>
              <a:r>
                <a:rPr lang="ru-RU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, интеграция простая, занимает не более нескольких часов</a:t>
              </a:r>
              <a:endParaRPr lang="en-U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4117B0-C7DC-5043-85D7-BE0BCE0D2C72}"/>
                </a:ext>
              </a:extLst>
            </p:cNvPr>
            <p:cNvSpPr txBox="1"/>
            <p:nvPr/>
          </p:nvSpPr>
          <p:spPr>
            <a:xfrm flipH="1">
              <a:off x="1017898" y="3786187"/>
              <a:ext cx="2707605" cy="584775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  <a:ea typeface="Roboto" panose="02000000000000000000" pitchFamily="2" charset="0"/>
                </a:rPr>
                <a:t>Интегрируется в любое МРТ</a:t>
              </a:r>
              <a:endParaRPr lang="en-US" sz="1600" b="1" dirty="0">
                <a:latin typeface="Arial Black" panose="020B0A04020102020204" pitchFamily="34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BBF825-5449-3948-9CFF-E06354CEB526}"/>
              </a:ext>
            </a:extLst>
          </p:cNvPr>
          <p:cNvGrpSpPr/>
          <p:nvPr/>
        </p:nvGrpSpPr>
        <p:grpSpPr>
          <a:xfrm>
            <a:off x="1704920" y="4550852"/>
            <a:ext cx="2759670" cy="1826202"/>
            <a:chOff x="1018932" y="3786187"/>
            <a:chExt cx="2759670" cy="182620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D42CC3D-B9C0-C34E-A325-6ED221D0C2F7}"/>
                </a:ext>
              </a:extLst>
            </p:cNvPr>
            <p:cNvSpPr/>
            <p:nvPr/>
          </p:nvSpPr>
          <p:spPr>
            <a:xfrm>
              <a:off x="1072032" y="4446236"/>
              <a:ext cx="2706570" cy="116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Не требуется специалист для постоянной диагностики, понятные оповещения, проверка проблем по алгоритму</a:t>
              </a:r>
              <a:endParaRPr lang="en-U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97113B-C236-7A4C-9357-80BA56C49287}"/>
                </a:ext>
              </a:extLst>
            </p:cNvPr>
            <p:cNvSpPr txBox="1"/>
            <p:nvPr/>
          </p:nvSpPr>
          <p:spPr>
            <a:xfrm flipH="1">
              <a:off x="1018932" y="3786187"/>
              <a:ext cx="2706571" cy="338554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b="1" dirty="0">
                  <a:latin typeface="Arial Black" panose="020B0A04020102020204" pitchFamily="34" charset="0"/>
                  <a:ea typeface="Roboto" panose="02000000000000000000" pitchFamily="2" charset="0"/>
                </a:rPr>
                <a:t>Автоматизация</a:t>
              </a:r>
              <a:endParaRPr lang="en-US" sz="1600" b="1" dirty="0">
                <a:latin typeface="Arial Black" panose="020B0A04020102020204" pitchFamily="34" charset="0"/>
                <a:ea typeface="Roboto" panose="02000000000000000000" pitchFamily="2" charset="0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0021D86-BE9F-414A-A64D-87CC0F207613}"/>
              </a:ext>
            </a:extLst>
          </p:cNvPr>
          <p:cNvSpPr/>
          <p:nvPr/>
        </p:nvSpPr>
        <p:spPr>
          <a:xfrm>
            <a:off x="5020779" y="810835"/>
            <a:ext cx="2964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none" strike="noStrike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Решение</a:t>
            </a:r>
            <a:endParaRPr lang="en-US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3F91ED-BBEF-B344-B981-BF67F79A779B}"/>
              </a:ext>
            </a:extLst>
          </p:cNvPr>
          <p:cNvGrpSpPr/>
          <p:nvPr/>
        </p:nvGrpSpPr>
        <p:grpSpPr>
          <a:xfrm>
            <a:off x="6114364" y="567094"/>
            <a:ext cx="777240" cy="121920"/>
            <a:chOff x="8442960" y="1844040"/>
            <a:chExt cx="777240" cy="121920"/>
          </a:xfrm>
          <a:solidFill>
            <a:schemeClr val="bg1"/>
          </a:solidFill>
        </p:grpSpPr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E554695A-1780-594A-9219-2A97D0CC2634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0E45DDD9-B051-8F42-A3FA-B6F66AD918E4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3DD2A7AE-1680-BA4A-A386-EC48B82A7092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DF09BCC-278B-5945-8C25-A85A6CFCF723}"/>
              </a:ext>
            </a:extLst>
          </p:cNvPr>
          <p:cNvSpPr/>
          <p:nvPr/>
        </p:nvSpPr>
        <p:spPr>
          <a:xfrm>
            <a:off x="1475441" y="1508554"/>
            <a:ext cx="10004667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Проект «КРИОТЕРМ» является прибором по сбору информации, </a:t>
            </a:r>
          </a:p>
          <a:p>
            <a:pPr algn="ctr">
              <a:lnSpc>
                <a:spcPct val="150000"/>
              </a:lnSpc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её обработке и отправк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е</a:t>
            </a: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 данных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9936A5FA-26B5-4EF7-9E91-2CB9C808DAA5}"/>
              </a:ext>
            </a:extLst>
          </p:cNvPr>
          <p:cNvSpPr/>
          <p:nvPr/>
        </p:nvSpPr>
        <p:spPr>
          <a:xfrm rot="16200000">
            <a:off x="-2897329" y="2887246"/>
            <a:ext cx="6858002" cy="10835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B85D8BEF-C6F6-4BF0-BB37-13883E77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9255" y="876842"/>
            <a:ext cx="1267775" cy="305402"/>
          </a:xfrm>
          <a:prstGeom prst="rect">
            <a:avLst/>
          </a:prstGeom>
        </p:spPr>
      </p:pic>
      <p:sp>
        <p:nvSpPr>
          <p:cNvPr id="52" name="Rectangle 23">
            <a:extLst>
              <a:ext uri="{FF2B5EF4-FFF2-40B4-BE49-F238E27FC236}">
                <a16:creationId xmlns:a16="http://schemas.microsoft.com/office/drawing/2014/main" id="{1E5577FE-CAF6-4ECD-B7D1-081D90A94124}"/>
              </a:ext>
            </a:extLst>
          </p:cNvPr>
          <p:cNvSpPr/>
          <p:nvPr/>
        </p:nvSpPr>
        <p:spPr>
          <a:xfrm rot="5400000">
            <a:off x="-28297" y="5875732"/>
            <a:ext cx="126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53" name="Group 25">
            <a:extLst>
              <a:ext uri="{FF2B5EF4-FFF2-40B4-BE49-F238E27FC236}">
                <a16:creationId xmlns:a16="http://schemas.microsoft.com/office/drawing/2014/main" id="{36BC7C5F-6EF2-4883-9013-976790374748}"/>
              </a:ext>
            </a:extLst>
          </p:cNvPr>
          <p:cNvGrpSpPr/>
          <p:nvPr/>
        </p:nvGrpSpPr>
        <p:grpSpPr>
          <a:xfrm rot="5400000">
            <a:off x="216973" y="3368040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54" name="Parallelogram 26">
              <a:extLst>
                <a:ext uri="{FF2B5EF4-FFF2-40B4-BE49-F238E27FC236}">
                  <a16:creationId xmlns:a16="http://schemas.microsoft.com/office/drawing/2014/main" id="{76397AB0-2A87-4568-B222-CA1E5948062D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27">
              <a:extLst>
                <a:ext uri="{FF2B5EF4-FFF2-40B4-BE49-F238E27FC236}">
                  <a16:creationId xmlns:a16="http://schemas.microsoft.com/office/drawing/2014/main" id="{41FFE418-8DB4-4915-9C72-10A411F5D754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28">
              <a:extLst>
                <a:ext uri="{FF2B5EF4-FFF2-40B4-BE49-F238E27FC236}">
                  <a16:creationId xmlns:a16="http://schemas.microsoft.com/office/drawing/2014/main" id="{B3F765C3-53BD-4F0D-9E70-1EB2E9B56018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5A1B0-B7AC-4C63-9B62-3CE87C17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09" y="3049133"/>
            <a:ext cx="1367791" cy="13677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73A8AB-0401-4790-AFB0-DC45A40BA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388" y="3040380"/>
            <a:ext cx="1367791" cy="13677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80D3D1-2189-49DF-88C3-8C5AC7D0C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401" y="3040379"/>
            <a:ext cx="1367792" cy="136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53663-CF24-074C-97CC-C280CA99A39A}"/>
              </a:ext>
            </a:extLst>
          </p:cNvPr>
          <p:cNvSpPr/>
          <p:nvPr/>
        </p:nvSpPr>
        <p:spPr>
          <a:xfrm>
            <a:off x="-1" y="5981712"/>
            <a:ext cx="12192000" cy="67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81265-870E-8844-AC30-ED45665BE268}"/>
              </a:ext>
            </a:extLst>
          </p:cNvPr>
          <p:cNvSpPr/>
          <p:nvPr/>
        </p:nvSpPr>
        <p:spPr>
          <a:xfrm>
            <a:off x="270696" y="6178490"/>
            <a:ext cx="1215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EF850B-165C-5E47-81F5-5DDE52581209}"/>
              </a:ext>
            </a:extLst>
          </p:cNvPr>
          <p:cNvGrpSpPr/>
          <p:nvPr/>
        </p:nvGrpSpPr>
        <p:grpSpPr>
          <a:xfrm>
            <a:off x="5707380" y="6256028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B04082D-CFEE-9642-8C86-2ACDC3493546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BEE1440-5774-A245-86B1-E86703B3674B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14F56D6A-A16B-D547-8521-A9B71A961B3A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A3FB1-EBA8-7449-973D-20A5ACF631AB}"/>
              </a:ext>
            </a:extLst>
          </p:cNvPr>
          <p:cNvGrpSpPr/>
          <p:nvPr/>
        </p:nvGrpSpPr>
        <p:grpSpPr>
          <a:xfrm>
            <a:off x="891198" y="1832974"/>
            <a:ext cx="6467399" cy="2704306"/>
            <a:chOff x="4571990" y="1525077"/>
            <a:chExt cx="4374139" cy="2704306"/>
          </a:xfrm>
        </p:grpSpPr>
        <p:sp>
          <p:nvSpPr>
            <p:cNvPr id="12" name="Shape 2787">
              <a:extLst>
                <a:ext uri="{FF2B5EF4-FFF2-40B4-BE49-F238E27FC236}">
                  <a16:creationId xmlns:a16="http://schemas.microsoft.com/office/drawing/2014/main" id="{B9ABD9A0-BCC4-7949-A42B-02EBB29DEC3D}"/>
                </a:ext>
              </a:extLst>
            </p:cNvPr>
            <p:cNvSpPr/>
            <p:nvPr/>
          </p:nvSpPr>
          <p:spPr>
            <a:xfrm>
              <a:off x="4571990" y="1621519"/>
              <a:ext cx="252316" cy="36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extrusionOk="0">
                  <a:moveTo>
                    <a:pt x="11502" y="10309"/>
                  </a:moveTo>
                  <a:cubicBezTo>
                    <a:pt x="11767" y="10309"/>
                    <a:pt x="11981" y="10090"/>
                    <a:pt x="11981" y="9818"/>
                  </a:cubicBezTo>
                  <a:cubicBezTo>
                    <a:pt x="11981" y="9547"/>
                    <a:pt x="11767" y="9327"/>
                    <a:pt x="11502" y="9327"/>
                  </a:cubicBezTo>
                  <a:cubicBezTo>
                    <a:pt x="11237" y="9327"/>
                    <a:pt x="11022" y="9547"/>
                    <a:pt x="11022" y="9818"/>
                  </a:cubicBezTo>
                  <a:cubicBezTo>
                    <a:pt x="11022" y="10090"/>
                    <a:pt x="11237" y="10309"/>
                    <a:pt x="11502" y="10309"/>
                  </a:cubicBezTo>
                  <a:moveTo>
                    <a:pt x="15818" y="4909"/>
                  </a:moveTo>
                  <a:cubicBezTo>
                    <a:pt x="16083" y="4909"/>
                    <a:pt x="16297" y="5129"/>
                    <a:pt x="16297" y="5400"/>
                  </a:cubicBezTo>
                  <a:cubicBezTo>
                    <a:pt x="16297" y="5672"/>
                    <a:pt x="16083" y="5891"/>
                    <a:pt x="15818" y="5891"/>
                  </a:cubicBezTo>
                  <a:cubicBezTo>
                    <a:pt x="15553" y="5891"/>
                    <a:pt x="15338" y="5672"/>
                    <a:pt x="15338" y="5400"/>
                  </a:cubicBezTo>
                  <a:cubicBezTo>
                    <a:pt x="15338" y="5129"/>
                    <a:pt x="15553" y="4909"/>
                    <a:pt x="15818" y="4909"/>
                  </a:cubicBezTo>
                  <a:moveTo>
                    <a:pt x="15818" y="6873"/>
                  </a:moveTo>
                  <a:cubicBezTo>
                    <a:pt x="16612" y="6873"/>
                    <a:pt x="17256" y="6213"/>
                    <a:pt x="17256" y="5400"/>
                  </a:cubicBezTo>
                  <a:cubicBezTo>
                    <a:pt x="17256" y="4587"/>
                    <a:pt x="16612" y="3928"/>
                    <a:pt x="15818" y="3928"/>
                  </a:cubicBezTo>
                  <a:cubicBezTo>
                    <a:pt x="15023" y="3928"/>
                    <a:pt x="14379" y="4587"/>
                    <a:pt x="14379" y="5400"/>
                  </a:cubicBezTo>
                  <a:cubicBezTo>
                    <a:pt x="14379" y="6213"/>
                    <a:pt x="15023" y="6873"/>
                    <a:pt x="15818" y="6873"/>
                  </a:cubicBezTo>
                  <a:moveTo>
                    <a:pt x="12941" y="11782"/>
                  </a:moveTo>
                  <a:cubicBezTo>
                    <a:pt x="13206" y="11782"/>
                    <a:pt x="13420" y="11562"/>
                    <a:pt x="13420" y="11291"/>
                  </a:cubicBezTo>
                  <a:cubicBezTo>
                    <a:pt x="13420" y="11020"/>
                    <a:pt x="13206" y="10800"/>
                    <a:pt x="12941" y="10800"/>
                  </a:cubicBezTo>
                  <a:cubicBezTo>
                    <a:pt x="12675" y="10800"/>
                    <a:pt x="12461" y="11020"/>
                    <a:pt x="12461" y="11291"/>
                  </a:cubicBezTo>
                  <a:cubicBezTo>
                    <a:pt x="12461" y="11562"/>
                    <a:pt x="12675" y="11782"/>
                    <a:pt x="12941" y="11782"/>
                  </a:cubicBezTo>
                  <a:moveTo>
                    <a:pt x="10063" y="7855"/>
                  </a:moveTo>
                  <a:cubicBezTo>
                    <a:pt x="9798" y="7855"/>
                    <a:pt x="9584" y="8074"/>
                    <a:pt x="9584" y="8346"/>
                  </a:cubicBezTo>
                  <a:cubicBezTo>
                    <a:pt x="9584" y="8617"/>
                    <a:pt x="9798" y="8836"/>
                    <a:pt x="10063" y="8836"/>
                  </a:cubicBezTo>
                  <a:cubicBezTo>
                    <a:pt x="10328" y="8836"/>
                    <a:pt x="10543" y="8617"/>
                    <a:pt x="10543" y="8346"/>
                  </a:cubicBezTo>
                  <a:cubicBezTo>
                    <a:pt x="10543" y="8074"/>
                    <a:pt x="10328" y="7855"/>
                    <a:pt x="10063" y="7855"/>
                  </a:cubicBezTo>
                  <a:moveTo>
                    <a:pt x="1718" y="19842"/>
                  </a:moveTo>
                  <a:lnTo>
                    <a:pt x="3451" y="15392"/>
                  </a:lnTo>
                  <a:cubicBezTo>
                    <a:pt x="3684" y="15834"/>
                    <a:pt x="3973" y="16253"/>
                    <a:pt x="4312" y="16642"/>
                  </a:cubicBezTo>
                  <a:cubicBezTo>
                    <a:pt x="4824" y="17230"/>
                    <a:pt x="5418" y="17711"/>
                    <a:pt x="6061" y="18068"/>
                  </a:cubicBezTo>
                  <a:cubicBezTo>
                    <a:pt x="6061" y="18068"/>
                    <a:pt x="1718" y="19842"/>
                    <a:pt x="1718" y="19842"/>
                  </a:cubicBezTo>
                  <a:close/>
                  <a:moveTo>
                    <a:pt x="3717" y="12060"/>
                  </a:moveTo>
                  <a:lnTo>
                    <a:pt x="0" y="21600"/>
                  </a:lnTo>
                  <a:lnTo>
                    <a:pt x="9319" y="17795"/>
                  </a:lnTo>
                  <a:cubicBezTo>
                    <a:pt x="9153" y="17815"/>
                    <a:pt x="8987" y="17824"/>
                    <a:pt x="8822" y="17824"/>
                  </a:cubicBezTo>
                  <a:cubicBezTo>
                    <a:pt x="5971" y="17824"/>
                    <a:pt x="3389" y="15002"/>
                    <a:pt x="3717" y="12060"/>
                  </a:cubicBezTo>
                  <a:moveTo>
                    <a:pt x="16115" y="10657"/>
                  </a:moveTo>
                  <a:cubicBezTo>
                    <a:pt x="15925" y="10851"/>
                    <a:pt x="15627" y="11171"/>
                    <a:pt x="15280" y="11542"/>
                  </a:cubicBezTo>
                  <a:cubicBezTo>
                    <a:pt x="14662" y="12204"/>
                    <a:pt x="13712" y="13221"/>
                    <a:pt x="13147" y="13753"/>
                  </a:cubicBezTo>
                  <a:lnTo>
                    <a:pt x="7665" y="8141"/>
                  </a:lnTo>
                  <a:cubicBezTo>
                    <a:pt x="8185" y="7563"/>
                    <a:pt x="9179" y="6590"/>
                    <a:pt x="9825" y="5958"/>
                  </a:cubicBezTo>
                  <a:cubicBezTo>
                    <a:pt x="10188" y="5603"/>
                    <a:pt x="10500" y="5298"/>
                    <a:pt x="10690" y="5103"/>
                  </a:cubicBezTo>
                  <a:cubicBezTo>
                    <a:pt x="13284" y="2447"/>
                    <a:pt x="18271" y="993"/>
                    <a:pt x="20136" y="982"/>
                  </a:cubicBezTo>
                  <a:cubicBezTo>
                    <a:pt x="20132" y="2572"/>
                    <a:pt x="18824" y="7884"/>
                    <a:pt x="16115" y="10657"/>
                  </a:cubicBezTo>
                  <a:moveTo>
                    <a:pt x="12477" y="14563"/>
                  </a:moveTo>
                  <a:cubicBezTo>
                    <a:pt x="12127" y="15873"/>
                    <a:pt x="11665" y="17072"/>
                    <a:pt x="11154" y="18035"/>
                  </a:cubicBezTo>
                  <a:cubicBezTo>
                    <a:pt x="10943" y="17454"/>
                    <a:pt x="10642" y="16798"/>
                    <a:pt x="10214" y="16110"/>
                  </a:cubicBezTo>
                  <a:cubicBezTo>
                    <a:pt x="10035" y="15823"/>
                    <a:pt x="9728" y="15656"/>
                    <a:pt x="9405" y="15656"/>
                  </a:cubicBezTo>
                  <a:cubicBezTo>
                    <a:pt x="9329" y="15656"/>
                    <a:pt x="9252" y="15665"/>
                    <a:pt x="9176" y="15684"/>
                  </a:cubicBezTo>
                  <a:cubicBezTo>
                    <a:pt x="8990" y="15731"/>
                    <a:pt x="8799" y="15755"/>
                    <a:pt x="8610" y="15755"/>
                  </a:cubicBezTo>
                  <a:cubicBezTo>
                    <a:pt x="7905" y="15755"/>
                    <a:pt x="7217" y="15432"/>
                    <a:pt x="6621" y="14822"/>
                  </a:cubicBezTo>
                  <a:cubicBezTo>
                    <a:pt x="5861" y="14044"/>
                    <a:pt x="5561" y="13114"/>
                    <a:pt x="5779" y="12206"/>
                  </a:cubicBezTo>
                  <a:cubicBezTo>
                    <a:pt x="5877" y="11797"/>
                    <a:pt x="5709" y="11370"/>
                    <a:pt x="5363" y="11144"/>
                  </a:cubicBezTo>
                  <a:cubicBezTo>
                    <a:pt x="4690" y="10706"/>
                    <a:pt x="4050" y="10398"/>
                    <a:pt x="3482" y="10183"/>
                  </a:cubicBezTo>
                  <a:cubicBezTo>
                    <a:pt x="4423" y="9658"/>
                    <a:pt x="5594" y="9186"/>
                    <a:pt x="6874" y="8827"/>
                  </a:cubicBezTo>
                  <a:cubicBezTo>
                    <a:pt x="6900" y="8820"/>
                    <a:pt x="6921" y="8803"/>
                    <a:pt x="6946" y="8793"/>
                  </a:cubicBezTo>
                  <a:lnTo>
                    <a:pt x="12510" y="14490"/>
                  </a:lnTo>
                  <a:cubicBezTo>
                    <a:pt x="12501" y="14515"/>
                    <a:pt x="12484" y="14536"/>
                    <a:pt x="12477" y="14563"/>
                  </a:cubicBezTo>
                  <a:moveTo>
                    <a:pt x="20922" y="167"/>
                  </a:moveTo>
                  <a:cubicBezTo>
                    <a:pt x="20813" y="55"/>
                    <a:pt x="20545" y="0"/>
                    <a:pt x="20157" y="0"/>
                  </a:cubicBezTo>
                  <a:cubicBezTo>
                    <a:pt x="18131" y="0"/>
                    <a:pt x="12842" y="1511"/>
                    <a:pt x="10012" y="4409"/>
                  </a:cubicBezTo>
                  <a:cubicBezTo>
                    <a:pt x="9345" y="5092"/>
                    <a:pt x="7134" y="7175"/>
                    <a:pt x="6621" y="7880"/>
                  </a:cubicBezTo>
                  <a:cubicBezTo>
                    <a:pt x="4961" y="8346"/>
                    <a:pt x="2544" y="9277"/>
                    <a:pt x="1196" y="10657"/>
                  </a:cubicBezTo>
                  <a:cubicBezTo>
                    <a:pt x="1196" y="10657"/>
                    <a:pt x="2841" y="10663"/>
                    <a:pt x="4848" y="11972"/>
                  </a:cubicBezTo>
                  <a:cubicBezTo>
                    <a:pt x="4556" y="13190"/>
                    <a:pt x="4926" y="14475"/>
                    <a:pt x="5943" y="15516"/>
                  </a:cubicBezTo>
                  <a:cubicBezTo>
                    <a:pt x="6735" y="16327"/>
                    <a:pt x="7672" y="16737"/>
                    <a:pt x="8610" y="16737"/>
                  </a:cubicBezTo>
                  <a:cubicBezTo>
                    <a:pt x="8876" y="16737"/>
                    <a:pt x="9142" y="16704"/>
                    <a:pt x="9405" y="16637"/>
                  </a:cubicBezTo>
                  <a:cubicBezTo>
                    <a:pt x="10683" y="18692"/>
                    <a:pt x="10690" y="20376"/>
                    <a:pt x="10690" y="20376"/>
                  </a:cubicBezTo>
                  <a:cubicBezTo>
                    <a:pt x="12038" y="18996"/>
                    <a:pt x="12948" y="16521"/>
                    <a:pt x="13402" y="14822"/>
                  </a:cubicBezTo>
                  <a:cubicBezTo>
                    <a:pt x="14091" y="14297"/>
                    <a:pt x="16126" y="12034"/>
                    <a:pt x="16793" y="11351"/>
                  </a:cubicBezTo>
                  <a:cubicBezTo>
                    <a:pt x="20164" y="7900"/>
                    <a:pt x="21600" y="861"/>
                    <a:pt x="20922" y="167"/>
                  </a:cubicBezTo>
                </a:path>
              </a:pathLst>
            </a:custGeom>
            <a:gradFill>
              <a:gsLst>
                <a:gs pos="1000">
                  <a:schemeClr val="accent1"/>
                </a:gs>
                <a:gs pos="100000">
                  <a:schemeClr val="accent6"/>
                </a:gs>
              </a:gsLst>
              <a:lin ang="2700000" scaled="1"/>
            </a:gra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F5DA63-58F9-3D47-9542-3DCE3F4E0E11}"/>
                </a:ext>
              </a:extLst>
            </p:cNvPr>
            <p:cNvGrpSpPr/>
            <p:nvPr/>
          </p:nvGrpSpPr>
          <p:grpSpPr>
            <a:xfrm>
              <a:off x="5020361" y="1525077"/>
              <a:ext cx="3925768" cy="2704306"/>
              <a:chOff x="473807" y="3771391"/>
              <a:chExt cx="3925768" cy="270430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E953F8B-5357-364F-BE7C-45B8A408A917}"/>
                  </a:ext>
                </a:extLst>
              </p:cNvPr>
              <p:cNvSpPr/>
              <p:nvPr/>
            </p:nvSpPr>
            <p:spPr>
              <a:xfrm>
                <a:off x="473807" y="4213026"/>
                <a:ext cx="3925768" cy="22626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Объем рынка в мире составляет 50 000 активны</a:t>
                </a:r>
                <a:r>
                  <a:rPr lang="ru-RU" sz="16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х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устройств, в СНГ – около 3 000 в сегменте </a:t>
                </a: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B2B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и </a:t>
                </a: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B2G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Каждый год рынок оборудования растёт на 3-5%: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Развитие здравоохранения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COVID-19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ru-RU" sz="1600" b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Развитие платной медицины</a:t>
                </a:r>
                <a:endParaRPr lang="en-US" sz="1600" b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7FC345-F8B3-5248-902C-7B99483A7355}"/>
                  </a:ext>
                </a:extLst>
              </p:cNvPr>
              <p:cNvSpPr txBox="1"/>
              <p:nvPr/>
            </p:nvSpPr>
            <p:spPr>
              <a:xfrm flipH="1">
                <a:off x="473807" y="3771391"/>
                <a:ext cx="3098501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 Black" panose="020B0A04020102020204" pitchFamily="34" charset="0"/>
                    <a:ea typeface="Roboto" panose="02000000000000000000" pitchFamily="2" charset="0"/>
                  </a:rPr>
                  <a:t>Информация о рынке</a:t>
                </a:r>
                <a:endPara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Roboto" panose="02000000000000000000" pitchFamily="2" charset="0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33B9597-A522-7746-A7D4-8F46372D78CF}"/>
              </a:ext>
            </a:extLst>
          </p:cNvPr>
          <p:cNvSpPr/>
          <p:nvPr/>
        </p:nvSpPr>
        <p:spPr>
          <a:xfrm>
            <a:off x="806532" y="957930"/>
            <a:ext cx="3443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none" strike="noStrike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Рынок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ED4958-CA1E-3947-86B2-14BDF0553A3E}"/>
              </a:ext>
            </a:extLst>
          </p:cNvPr>
          <p:cNvGrpSpPr/>
          <p:nvPr/>
        </p:nvGrpSpPr>
        <p:grpSpPr>
          <a:xfrm>
            <a:off x="891198" y="681408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38C3875D-3B4A-414B-A544-68813CAB8977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D685E357-C7CE-3645-858F-7ADD370FC4AF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B2CF5737-C5D7-7645-96AB-06AC1F8D8677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Овал 2">
            <a:extLst>
              <a:ext uri="{FF2B5EF4-FFF2-40B4-BE49-F238E27FC236}">
                <a16:creationId xmlns:a16="http://schemas.microsoft.com/office/drawing/2014/main" id="{F3320FFE-19A6-49DD-9C70-9CEB31885A9B}"/>
              </a:ext>
            </a:extLst>
          </p:cNvPr>
          <p:cNvSpPr/>
          <p:nvPr/>
        </p:nvSpPr>
        <p:spPr>
          <a:xfrm>
            <a:off x="7210704" y="2377130"/>
            <a:ext cx="2289307" cy="228930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50 000 устройств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0294029-E876-4188-B804-9632F7BB1134}"/>
              </a:ext>
            </a:extLst>
          </p:cNvPr>
          <p:cNvSpPr/>
          <p:nvPr/>
        </p:nvSpPr>
        <p:spPr>
          <a:xfrm>
            <a:off x="8838436" y="1314450"/>
            <a:ext cx="3353564" cy="33535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65 000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устройств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D9F054-58BA-4AB0-90DC-7942292FF4F1}"/>
              </a:ext>
            </a:extLst>
          </p:cNvPr>
          <p:cNvSpPr txBox="1"/>
          <p:nvPr/>
        </p:nvSpPr>
        <p:spPr>
          <a:xfrm>
            <a:off x="7819793" y="50023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Black" panose="020B0A04020102020204" pitchFamily="34" charset="0"/>
              </a:rPr>
              <a:t>202</a:t>
            </a:r>
            <a:r>
              <a:rPr lang="ru-RU" b="1" dirty="0">
                <a:solidFill>
                  <a:srgbClr val="00B050"/>
                </a:solidFill>
                <a:latin typeface="Arial Black" panose="020B0A04020102020204" pitchFamily="34" charset="0"/>
              </a:rPr>
              <a:t>1 г.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0696-FED4-479D-B0AE-0CD73A340B11}"/>
              </a:ext>
            </a:extLst>
          </p:cNvPr>
          <p:cNvSpPr txBox="1"/>
          <p:nvPr/>
        </p:nvSpPr>
        <p:spPr>
          <a:xfrm>
            <a:off x="9979654" y="502672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 Black" panose="020B0A04020102020204" pitchFamily="34" charset="0"/>
              </a:rPr>
              <a:t>202</a:t>
            </a:r>
            <a:r>
              <a:rPr lang="ru-RU" dirty="0">
                <a:solidFill>
                  <a:srgbClr val="00B050"/>
                </a:solidFill>
                <a:latin typeface="Arial Black" panose="020B0A04020102020204" pitchFamily="34" charset="0"/>
              </a:rPr>
              <a:t>5 г.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C837253-9092-4C2A-9D1F-90DA430A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784" y="6178195"/>
            <a:ext cx="1267775" cy="3054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485B99-DFE5-47EF-8062-DE9CC6EBEA75}"/>
              </a:ext>
            </a:extLst>
          </p:cNvPr>
          <p:cNvSpPr txBox="1"/>
          <p:nvPr/>
        </p:nvSpPr>
        <p:spPr>
          <a:xfrm>
            <a:off x="1554139" y="5332228"/>
            <a:ext cx="8913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https://www.statista.com/statistics/1155650/magnetic-resonance-imaging-scanners-in-russia/, </a:t>
            </a:r>
            <a:r>
              <a:rPr lang="en-US" sz="1600" dirty="0"/>
              <a:t>https://www.magnetic-resonance.org/ch/21-01.html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4333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DFE7C1-FE86-E846-A480-DA65CE2DA722}"/>
              </a:ext>
            </a:extLst>
          </p:cNvPr>
          <p:cNvSpPr/>
          <p:nvPr/>
        </p:nvSpPr>
        <p:spPr>
          <a:xfrm>
            <a:off x="2" y="5794513"/>
            <a:ext cx="12191999" cy="1063487"/>
          </a:xfrm>
          <a:prstGeom prst="rect">
            <a:avLst/>
          </a:prstGeom>
          <a:gradFill>
            <a:gsLst>
              <a:gs pos="1000">
                <a:schemeClr val="accent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074E8-0E1B-1849-AE50-0028DE56B620}"/>
              </a:ext>
            </a:extLst>
          </p:cNvPr>
          <p:cNvSpPr/>
          <p:nvPr/>
        </p:nvSpPr>
        <p:spPr>
          <a:xfrm>
            <a:off x="4023139" y="627549"/>
            <a:ext cx="4145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u="none" strike="noStrike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Конкуренты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5CCFAA-D525-8149-B38D-E066D9CBFDF0}"/>
              </a:ext>
            </a:extLst>
          </p:cNvPr>
          <p:cNvGrpSpPr/>
          <p:nvPr/>
        </p:nvGrpSpPr>
        <p:grpSpPr>
          <a:xfrm>
            <a:off x="5707379" y="383808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9906CBC2-D7F2-414C-91A1-A6E8BDAFEAB7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5AD82AF9-F5F4-5A43-B06C-F8059E9FA685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0FDBFEA7-8FE2-B540-B543-EFBA3BFE31EB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 Black" panose="020B0A04020102020204" pitchFamily="34" charset="0"/>
              </a:endParaRPr>
            </a:p>
          </p:txBody>
        </p: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584CE4-87C5-44CC-8C14-E6C8C024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01" y="3634727"/>
            <a:ext cx="2031746" cy="81269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CD18C8-5A86-404F-9721-0973446B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2158980"/>
            <a:ext cx="4762500" cy="9620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0F704B-86BB-42A7-9878-A06D03C8B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37" y="3485400"/>
            <a:ext cx="2109284" cy="9620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C851A90-13AA-4327-90FC-8CA150DD0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0422" y="2273279"/>
            <a:ext cx="2809875" cy="7334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31D64DB-CED7-4DDC-93F6-F8E830926C88}"/>
              </a:ext>
            </a:extLst>
          </p:cNvPr>
          <p:cNvSpPr txBox="1"/>
          <p:nvPr/>
        </p:nvSpPr>
        <p:spPr>
          <a:xfrm flipH="1">
            <a:off x="7564981" y="3856410"/>
            <a:ext cx="2809874" cy="36933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</a:rPr>
              <a:t>И другие компании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3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BDB39-3485-374C-A0BD-9F8CB5459051}"/>
              </a:ext>
            </a:extLst>
          </p:cNvPr>
          <p:cNvSpPr txBox="1"/>
          <p:nvPr/>
        </p:nvSpPr>
        <p:spPr>
          <a:xfrm flipH="1">
            <a:off x="1640857" y="1937480"/>
            <a:ext cx="7552839" cy="329320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СЛАЙД ДЛЯ ФИНАЛЬНОЙ ПРЕЗЕНТАЦИИ 28.10.21!!</a:t>
            </a:r>
          </a:p>
          <a:p>
            <a:r>
              <a:rPr lang="ru-RU" sz="1600" i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Если есть, что показать сейчас – оставляйте, если нечего – уместно его убрать и проговорить, что бизнес-модель будет проработана на 2-м </a:t>
            </a:r>
            <a:r>
              <a:rPr lang="ru-RU" sz="1600" i="1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интенсиве</a:t>
            </a:r>
            <a:r>
              <a:rPr lang="ru-RU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Проект будет зарабатывать по модели:</a:t>
            </a:r>
          </a:p>
          <a:p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подключение к обслуживанию под ключ, продажа оборудовани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я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и его установка с ежемесячной оплатой за использование</a:t>
            </a:r>
            <a:endParaRPr lang="en-US" sz="16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Средняя цена, которую тратит пользователь на решение проблемы </a:t>
            </a:r>
          </a:p>
          <a:p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не менее 20 000 в месяц</a:t>
            </a:r>
          </a:p>
          <a:p>
            <a:endParaRPr lang="ru-RU" sz="1600" dirty="0">
              <a:solidFill>
                <a:srgbClr val="FF0000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sz="1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Наше решение будет стоить: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(цена) </a:t>
            </a:r>
            <a:r>
              <a:rPr lang="ru-RU" sz="16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(обоснование цены)</a:t>
            </a:r>
            <a:endParaRPr lang="ru-RU" sz="1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2D70B599-AE19-4E66-8C7F-9E37E9E2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669F05F-878E-4382-BCDA-788EED6F206A}"/>
              </a:ext>
            </a:extLst>
          </p:cNvPr>
          <p:cNvSpPr/>
          <p:nvPr/>
        </p:nvSpPr>
        <p:spPr>
          <a:xfrm>
            <a:off x="1611337" y="783458"/>
            <a:ext cx="4202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212529"/>
                </a:solidFill>
                <a:latin typeface="Arial Black" panose="020B0A04020102020204" pitchFamily="34" charset="0"/>
              </a:rPr>
              <a:t>Бизнес-модель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EA099F65-82B0-4A04-865C-30A5CFEFDC0F}"/>
              </a:ext>
            </a:extLst>
          </p:cNvPr>
          <p:cNvGrpSpPr/>
          <p:nvPr/>
        </p:nvGrpSpPr>
        <p:grpSpPr>
          <a:xfrm>
            <a:off x="1640857" y="438943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0" name="Parallelogram 14">
              <a:extLst>
                <a:ext uri="{FF2B5EF4-FFF2-40B4-BE49-F238E27FC236}">
                  <a16:creationId xmlns:a16="http://schemas.microsoft.com/office/drawing/2014/main" id="{07571C25-794B-442A-B511-2973E343AC51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15">
              <a:extLst>
                <a:ext uri="{FF2B5EF4-FFF2-40B4-BE49-F238E27FC236}">
                  <a16:creationId xmlns:a16="http://schemas.microsoft.com/office/drawing/2014/main" id="{678288D1-F2C2-4EE6-8E28-0D1EC3587372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16">
              <a:extLst>
                <a:ext uri="{FF2B5EF4-FFF2-40B4-BE49-F238E27FC236}">
                  <a16:creationId xmlns:a16="http://schemas.microsoft.com/office/drawing/2014/main" id="{2143199D-3F48-4DC3-BB69-66AD693EAAC2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B180AB4-FEBB-435D-8631-7A20329F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9255" y="876842"/>
            <a:ext cx="1267775" cy="305402"/>
          </a:xfrm>
          <a:prstGeom prst="rect">
            <a:avLst/>
          </a:prstGeom>
        </p:spPr>
      </p:pic>
      <p:sp>
        <p:nvSpPr>
          <p:cNvPr id="45" name="Rectangle 23">
            <a:extLst>
              <a:ext uri="{FF2B5EF4-FFF2-40B4-BE49-F238E27FC236}">
                <a16:creationId xmlns:a16="http://schemas.microsoft.com/office/drawing/2014/main" id="{28ED38F0-E5E1-4CE8-822E-9BFCCEEA74F3}"/>
              </a:ext>
            </a:extLst>
          </p:cNvPr>
          <p:cNvSpPr/>
          <p:nvPr/>
        </p:nvSpPr>
        <p:spPr>
          <a:xfrm rot="5400000">
            <a:off x="-28297" y="5875732"/>
            <a:ext cx="126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73D67023-30C1-4839-A277-F16F0956F4D8}"/>
              </a:ext>
            </a:extLst>
          </p:cNvPr>
          <p:cNvGrpSpPr/>
          <p:nvPr/>
        </p:nvGrpSpPr>
        <p:grpSpPr>
          <a:xfrm rot="5400000">
            <a:off x="216973" y="3368040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ACA6E4C3-620E-421F-8330-786F8F0BAFEF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Parallelogram 27">
              <a:extLst>
                <a:ext uri="{FF2B5EF4-FFF2-40B4-BE49-F238E27FC236}">
                  <a16:creationId xmlns:a16="http://schemas.microsoft.com/office/drawing/2014/main" id="{C0404701-55C1-461E-8621-206628542039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Parallelogram 28">
              <a:extLst>
                <a:ext uri="{FF2B5EF4-FFF2-40B4-BE49-F238E27FC236}">
                  <a16:creationId xmlns:a16="http://schemas.microsoft.com/office/drawing/2014/main" id="{4FF181CD-3AF3-4635-B0DE-B4301B567D64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646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AED150-41A4-D241-A7EF-6E4C05C3FDA4}"/>
              </a:ext>
            </a:extLst>
          </p:cNvPr>
          <p:cNvSpPr/>
          <p:nvPr/>
        </p:nvSpPr>
        <p:spPr>
          <a:xfrm>
            <a:off x="2146696" y="3614252"/>
            <a:ext cx="3217333" cy="2616199"/>
          </a:xfrm>
          <a:prstGeom prst="rect">
            <a:avLst/>
          </a:prstGeom>
          <a:gradFill>
            <a:gsLst>
              <a:gs pos="1000">
                <a:schemeClr val="accent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27C9F2-70FE-F24A-9135-519DB80C343C}"/>
              </a:ext>
            </a:extLst>
          </p:cNvPr>
          <p:cNvGrpSpPr/>
          <p:nvPr/>
        </p:nvGrpSpPr>
        <p:grpSpPr>
          <a:xfrm>
            <a:off x="2676257" y="4580606"/>
            <a:ext cx="2158208" cy="1507898"/>
            <a:chOff x="1156094" y="3577464"/>
            <a:chExt cx="2158208" cy="15078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D939A3-68E5-8843-9D9A-808023158B3D}"/>
                </a:ext>
              </a:extLst>
            </p:cNvPr>
            <p:cNvSpPr/>
            <p:nvPr/>
          </p:nvSpPr>
          <p:spPr>
            <a:xfrm>
              <a:off x="1156094" y="3919209"/>
              <a:ext cx="2158208" cy="116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Руководитель</a:t>
              </a:r>
            </a:p>
            <a:p>
              <a:pPr algn="ctr">
                <a:lnSpc>
                  <a:spcPct val="15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Специалист по работе с МРТ, владелец действующего бизнеса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53C4CD-794B-3F4F-9653-84BF4789E64D}"/>
                </a:ext>
              </a:extLst>
            </p:cNvPr>
            <p:cNvSpPr txBox="1"/>
            <p:nvPr/>
          </p:nvSpPr>
          <p:spPr>
            <a:xfrm flipH="1">
              <a:off x="1344882" y="3577464"/>
              <a:ext cx="1780644" cy="307777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bg1"/>
                  </a:solidFill>
                  <a:latin typeface="Arial Black" panose="020B0A04020102020204" pitchFamily="34" charset="0"/>
                  <a:ea typeface="Roboto" panose="02000000000000000000" pitchFamily="2" charset="0"/>
                </a:rPr>
                <a:t>Усов Алексей </a:t>
              </a:r>
              <a:endPara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236AA50-C592-A64E-B459-B5B87F661B66}"/>
              </a:ext>
            </a:extLst>
          </p:cNvPr>
          <p:cNvSpPr/>
          <p:nvPr/>
        </p:nvSpPr>
        <p:spPr>
          <a:xfrm>
            <a:off x="6826910" y="3614252"/>
            <a:ext cx="3217333" cy="2616199"/>
          </a:xfrm>
          <a:prstGeom prst="rect">
            <a:avLst/>
          </a:prstGeom>
          <a:gradFill>
            <a:gsLst>
              <a:gs pos="1000">
                <a:schemeClr val="accent1"/>
              </a:gs>
              <a:gs pos="100000">
                <a:srgbClr val="00B050"/>
              </a:gs>
            </a:gsLst>
            <a:lin ang="27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7C2B68-2085-CC4E-8737-35865B866C9B}"/>
              </a:ext>
            </a:extLst>
          </p:cNvPr>
          <p:cNvGrpSpPr/>
          <p:nvPr/>
        </p:nvGrpSpPr>
        <p:grpSpPr>
          <a:xfrm>
            <a:off x="7356471" y="4575891"/>
            <a:ext cx="2158208" cy="1512613"/>
            <a:chOff x="1156094" y="3572749"/>
            <a:chExt cx="2158208" cy="151261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8C0CCD-FFD1-7F45-99B0-0DE4AEE06757}"/>
                </a:ext>
              </a:extLst>
            </p:cNvPr>
            <p:cNvSpPr/>
            <p:nvPr/>
          </p:nvSpPr>
          <p:spPr>
            <a:xfrm>
              <a:off x="1156094" y="3919209"/>
              <a:ext cx="2158208" cy="11661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Маркетолог</a:t>
              </a:r>
            </a:p>
            <a:p>
              <a:pPr algn="ctr">
                <a:lnSpc>
                  <a:spcPct val="150000"/>
                </a:lnSpc>
              </a:pPr>
              <a:r>
                <a:rPr lang="ru-RU" sz="1200" dirty="0">
                  <a:solidFill>
                    <a:schemeClr val="bg1"/>
                  </a:solidFill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rPr>
                <a:t>Подготовка продукта и исследования, опыт более 7 лет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343AE-DEB6-BA47-BAE8-3A68C956ADB9}"/>
                </a:ext>
              </a:extLst>
            </p:cNvPr>
            <p:cNvSpPr txBox="1"/>
            <p:nvPr/>
          </p:nvSpPr>
          <p:spPr>
            <a:xfrm flipH="1">
              <a:off x="1156094" y="3572749"/>
              <a:ext cx="2158208" cy="307777"/>
            </a:xfrm>
            <a:prstGeom prst="rect">
              <a:avLst/>
            </a:prstGeom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bg1"/>
                  </a:solidFill>
                  <a:latin typeface="Arial Black" panose="020B0A04020102020204" pitchFamily="34" charset="0"/>
                  <a:ea typeface="Roboto" panose="02000000000000000000" pitchFamily="2" charset="0"/>
                </a:rPr>
                <a:t>Митяев Александр</a:t>
              </a:r>
              <a:endParaRPr lang="en-US" sz="1400" b="1" dirty="0">
                <a:solidFill>
                  <a:schemeClr val="bg1"/>
                </a:solidFill>
                <a:latin typeface="Arial Black" panose="020B0A04020102020204" pitchFamily="34" charset="0"/>
                <a:ea typeface="Roboto" panose="02000000000000000000" pitchFamily="2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39F7B-FDC2-BE4B-B7B0-4DB7553B7161}"/>
              </a:ext>
            </a:extLst>
          </p:cNvPr>
          <p:cNvSpPr/>
          <p:nvPr/>
        </p:nvSpPr>
        <p:spPr>
          <a:xfrm>
            <a:off x="3778635" y="944875"/>
            <a:ext cx="431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212529"/>
                </a:solidFill>
                <a:latin typeface="Arial Black" panose="020B0A04020102020204" pitchFamily="34" charset="0"/>
              </a:rPr>
              <a:t>Наша к</a:t>
            </a:r>
            <a:r>
              <a:rPr lang="ru-RU" sz="3600" b="1" u="none" strike="noStrike" dirty="0">
                <a:solidFill>
                  <a:srgbClr val="212529"/>
                </a:solidFill>
                <a:effectLst/>
                <a:latin typeface="Arial Black" panose="020B0A04020102020204" pitchFamily="34" charset="0"/>
              </a:rPr>
              <a:t>оманда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6EFAB12-FCB1-4EF2-9BC9-01DAD7E2EB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6650" r="16650"/>
          <a:stretch>
            <a:fillRect/>
          </a:stretch>
        </p:blipFill>
        <p:spPr>
          <a:xfrm>
            <a:off x="2495948" y="1952625"/>
            <a:ext cx="2519363" cy="2519363"/>
          </a:xfr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95772CC-B750-4142-B013-898F7E6301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629" r="16629"/>
          <a:stretch>
            <a:fillRect/>
          </a:stretch>
        </p:blipFill>
        <p:spPr>
          <a:xfrm>
            <a:off x="7175102" y="1952625"/>
            <a:ext cx="2520950" cy="2519363"/>
          </a:xfrm>
        </p:spPr>
      </p:pic>
      <p:sp>
        <p:nvSpPr>
          <p:cNvPr id="42" name="Rectangle 18">
            <a:extLst>
              <a:ext uri="{FF2B5EF4-FFF2-40B4-BE49-F238E27FC236}">
                <a16:creationId xmlns:a16="http://schemas.microsoft.com/office/drawing/2014/main" id="{91032D63-C090-41AF-9555-9F2E2BB25BB6}"/>
              </a:ext>
            </a:extLst>
          </p:cNvPr>
          <p:cNvSpPr/>
          <p:nvPr/>
        </p:nvSpPr>
        <p:spPr>
          <a:xfrm>
            <a:off x="13545" y="-4"/>
            <a:ext cx="8148321" cy="670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850BA02F-020A-4013-9247-2443E12045F2}"/>
              </a:ext>
            </a:extLst>
          </p:cNvPr>
          <p:cNvSpPr/>
          <p:nvPr/>
        </p:nvSpPr>
        <p:spPr>
          <a:xfrm>
            <a:off x="6149146" y="196778"/>
            <a:ext cx="12150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44" name="Group 13">
            <a:extLst>
              <a:ext uri="{FF2B5EF4-FFF2-40B4-BE49-F238E27FC236}">
                <a16:creationId xmlns:a16="http://schemas.microsoft.com/office/drawing/2014/main" id="{08CDD7BB-BF63-486D-8702-583C53AE2EB3}"/>
              </a:ext>
            </a:extLst>
          </p:cNvPr>
          <p:cNvGrpSpPr/>
          <p:nvPr/>
        </p:nvGrpSpPr>
        <p:grpSpPr>
          <a:xfrm>
            <a:off x="3687594" y="274316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5" name="Parallelogram 14">
              <a:extLst>
                <a:ext uri="{FF2B5EF4-FFF2-40B4-BE49-F238E27FC236}">
                  <a16:creationId xmlns:a16="http://schemas.microsoft.com/office/drawing/2014/main" id="{21CC4BE3-B9CA-4871-A410-600F88274604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15">
              <a:extLst>
                <a:ext uri="{FF2B5EF4-FFF2-40B4-BE49-F238E27FC236}">
                  <a16:creationId xmlns:a16="http://schemas.microsoft.com/office/drawing/2014/main" id="{B411B6A8-0929-4058-9FB4-BE38CB08A404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Parallelogram 16">
              <a:extLst>
                <a:ext uri="{FF2B5EF4-FFF2-40B4-BE49-F238E27FC236}">
                  <a16:creationId xmlns:a16="http://schemas.microsoft.com/office/drawing/2014/main" id="{9FC4C635-D57B-4219-B4EF-F397530E0B77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C39F140-6498-4AD5-8C06-605251159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70" y="182575"/>
            <a:ext cx="1267775" cy="30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1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47BDB39-3485-374C-A0BD-9F8CB5459051}"/>
              </a:ext>
            </a:extLst>
          </p:cNvPr>
          <p:cNvSpPr txBox="1"/>
          <p:nvPr/>
        </p:nvSpPr>
        <p:spPr>
          <a:xfrm flipH="1">
            <a:off x="1640857" y="1937480"/>
            <a:ext cx="7552839" cy="1815882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За период прохождения А:СТАРТ было сделано:</a:t>
            </a:r>
          </a:p>
          <a:p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Провели </a:t>
            </a:r>
            <a:r>
              <a:rPr lang="en-US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~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 интервью, провели анализ конкурентов, подтвердили наличие проблемы в обслуживани</a:t>
            </a:r>
            <a:r>
              <a:rPr lang="ru-RU" sz="1600" b="1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и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МРТ и необходимости автоматизированного сервиса, провели анализ рынка и его возможный рост, наличие </a:t>
            </a:r>
            <a:r>
              <a:rPr lang="en-US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MVP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донабрали</a:t>
            </a:r>
            <a:r>
              <a:rPr lang="ru-RU" sz="1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команду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численные метрики (трафик), наличие продаж, </a:t>
            </a:r>
            <a:r>
              <a:rPr lang="ru-RU" sz="1600" dirty="0" err="1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предпродаж</a:t>
            </a:r>
            <a:r>
              <a:rPr lang="ru-RU" sz="1600" dirty="0">
                <a:solidFill>
                  <a:srgbClr val="FF0000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– в работе 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2D70B599-AE19-4E66-8C7F-9E37E9E2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669F05F-878E-4382-BCDA-788EED6F206A}"/>
              </a:ext>
            </a:extLst>
          </p:cNvPr>
          <p:cNvSpPr/>
          <p:nvPr/>
        </p:nvSpPr>
        <p:spPr>
          <a:xfrm>
            <a:off x="1611337" y="783458"/>
            <a:ext cx="4202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>
                <a:solidFill>
                  <a:srgbClr val="212529"/>
                </a:solidFill>
                <a:latin typeface="Arial Black" panose="020B0A04020102020204" pitchFamily="34" charset="0"/>
              </a:rPr>
              <a:t>Трекшн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grpSp>
        <p:nvGrpSpPr>
          <p:cNvPr id="39" name="Group 13">
            <a:extLst>
              <a:ext uri="{FF2B5EF4-FFF2-40B4-BE49-F238E27FC236}">
                <a16:creationId xmlns:a16="http://schemas.microsoft.com/office/drawing/2014/main" id="{EA099F65-82B0-4A04-865C-30A5CFEFDC0F}"/>
              </a:ext>
            </a:extLst>
          </p:cNvPr>
          <p:cNvGrpSpPr/>
          <p:nvPr/>
        </p:nvGrpSpPr>
        <p:grpSpPr>
          <a:xfrm>
            <a:off x="1640857" y="438943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0" name="Parallelogram 14">
              <a:extLst>
                <a:ext uri="{FF2B5EF4-FFF2-40B4-BE49-F238E27FC236}">
                  <a16:creationId xmlns:a16="http://schemas.microsoft.com/office/drawing/2014/main" id="{07571C25-794B-442A-B511-2973E343AC51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15">
              <a:extLst>
                <a:ext uri="{FF2B5EF4-FFF2-40B4-BE49-F238E27FC236}">
                  <a16:creationId xmlns:a16="http://schemas.microsoft.com/office/drawing/2014/main" id="{678288D1-F2C2-4EE6-8E28-0D1EC3587372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16">
              <a:extLst>
                <a:ext uri="{FF2B5EF4-FFF2-40B4-BE49-F238E27FC236}">
                  <a16:creationId xmlns:a16="http://schemas.microsoft.com/office/drawing/2014/main" id="{2143199D-3F48-4DC3-BB69-66AD693EAAC2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B180AB4-FEBB-435D-8631-7A20329F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89255" y="876842"/>
            <a:ext cx="1267775" cy="305402"/>
          </a:xfrm>
          <a:prstGeom prst="rect">
            <a:avLst/>
          </a:prstGeom>
        </p:spPr>
      </p:pic>
      <p:sp>
        <p:nvSpPr>
          <p:cNvPr id="45" name="Rectangle 23">
            <a:extLst>
              <a:ext uri="{FF2B5EF4-FFF2-40B4-BE49-F238E27FC236}">
                <a16:creationId xmlns:a16="http://schemas.microsoft.com/office/drawing/2014/main" id="{28ED38F0-E5E1-4CE8-822E-9BFCCEEA74F3}"/>
              </a:ext>
            </a:extLst>
          </p:cNvPr>
          <p:cNvSpPr/>
          <p:nvPr/>
        </p:nvSpPr>
        <p:spPr>
          <a:xfrm rot="5400000">
            <a:off x="-28297" y="5875732"/>
            <a:ext cx="12677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Roboto" panose="02000000000000000000" pitchFamily="2" charset="0"/>
                <a:cs typeface="Open Sans" panose="020B0606030504020204" pitchFamily="34" charset="0"/>
              </a:rPr>
              <a:t>PITCHDECK</a:t>
            </a:r>
          </a:p>
        </p:txBody>
      </p:sp>
      <p:grpSp>
        <p:nvGrpSpPr>
          <p:cNvPr id="46" name="Group 25">
            <a:extLst>
              <a:ext uri="{FF2B5EF4-FFF2-40B4-BE49-F238E27FC236}">
                <a16:creationId xmlns:a16="http://schemas.microsoft.com/office/drawing/2014/main" id="{73D67023-30C1-4839-A277-F16F0956F4D8}"/>
              </a:ext>
            </a:extLst>
          </p:cNvPr>
          <p:cNvGrpSpPr/>
          <p:nvPr/>
        </p:nvGrpSpPr>
        <p:grpSpPr>
          <a:xfrm rot="5400000">
            <a:off x="216973" y="3368040"/>
            <a:ext cx="777240" cy="121920"/>
            <a:chOff x="8442960" y="1844040"/>
            <a:chExt cx="777240" cy="121920"/>
          </a:xfrm>
          <a:gradFill>
            <a:gsLst>
              <a:gs pos="1000">
                <a:schemeClr val="accent1"/>
              </a:gs>
              <a:gs pos="100000">
                <a:schemeClr val="accent6"/>
              </a:gs>
            </a:gsLst>
            <a:lin ang="2700000" scaled="1"/>
          </a:gradFill>
        </p:grpSpPr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ACA6E4C3-620E-421F-8330-786F8F0BAFEF}"/>
                </a:ext>
              </a:extLst>
            </p:cNvPr>
            <p:cNvSpPr/>
            <p:nvPr/>
          </p:nvSpPr>
          <p:spPr>
            <a:xfrm>
              <a:off x="844296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Parallelogram 27">
              <a:extLst>
                <a:ext uri="{FF2B5EF4-FFF2-40B4-BE49-F238E27FC236}">
                  <a16:creationId xmlns:a16="http://schemas.microsoft.com/office/drawing/2014/main" id="{C0404701-55C1-461E-8621-206628542039}"/>
                </a:ext>
              </a:extLst>
            </p:cNvPr>
            <p:cNvSpPr/>
            <p:nvPr/>
          </p:nvSpPr>
          <p:spPr>
            <a:xfrm>
              <a:off x="871728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Parallelogram 28">
              <a:extLst>
                <a:ext uri="{FF2B5EF4-FFF2-40B4-BE49-F238E27FC236}">
                  <a16:creationId xmlns:a16="http://schemas.microsoft.com/office/drawing/2014/main" id="{4FF181CD-3AF3-4635-B0DE-B4301B567D64}"/>
                </a:ext>
              </a:extLst>
            </p:cNvPr>
            <p:cNvSpPr/>
            <p:nvPr/>
          </p:nvSpPr>
          <p:spPr>
            <a:xfrm>
              <a:off x="8991600" y="1844040"/>
              <a:ext cx="228600" cy="121920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39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rez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0CAF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712E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467</Words>
  <Application>Microsoft Office PowerPoint</Application>
  <PresentationFormat>Широкоэкранный</PresentationFormat>
  <Paragraphs>81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Gill Sans</vt:lpstr>
      <vt:lpstr>Montserrat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Владислав Владимирович Базин</cp:lastModifiedBy>
  <cp:revision>106</cp:revision>
  <dcterms:created xsi:type="dcterms:W3CDTF">2019-09-24T03:23:00Z</dcterms:created>
  <dcterms:modified xsi:type="dcterms:W3CDTF">2021-10-06T09:52:35Z</dcterms:modified>
</cp:coreProperties>
</file>