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</p:sldMasterIdLst>
  <p:notesMasterIdLst>
    <p:notesMasterId r:id="rId20"/>
  </p:notesMasterIdLst>
  <p:sldIdLst>
    <p:sldId id="256" r:id="rId8"/>
    <p:sldId id="257" r:id="rId9"/>
    <p:sldId id="258" r:id="rId10"/>
    <p:sldId id="265" r:id="rId11"/>
    <p:sldId id="259" r:id="rId12"/>
    <p:sldId id="266" r:id="rId13"/>
    <p:sldId id="260" r:id="rId14"/>
    <p:sldId id="267" r:id="rId15"/>
    <p:sldId id="261" r:id="rId16"/>
    <p:sldId id="262" r:id="rId17"/>
    <p:sldId id="263" r:id="rId18"/>
    <p:sldId id="26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onstantin Dugar" initials="K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976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8-17T11:22:54.395" idx="1">
    <p:pos x="6838" y="360"/>
    <p:text>При наличии вставьте логотип вашей компании или удалите кастомный логотип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перемещения страницы щёлкните мышью</a:t>
            </a: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26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&lt;верхний колонтитул&gt;</a:t>
            </a:r>
          </a:p>
        </p:txBody>
      </p:sp>
      <p:sp>
        <p:nvSpPr>
          <p:cNvPr id="26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27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27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60362FA6-194A-42EE-A1CB-989CF9A648A7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41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00C9726-AE41-494F-B0AC-641EB90FAD8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42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DC590FB-DEEE-44CD-A65E-EBF6FDAA2C9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6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E69AE9-FC65-4A41-8B9B-9C7DA5C6E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405" y="-7729"/>
            <a:ext cx="10298595" cy="6865729"/>
          </a:xfrm>
          <a:prstGeom prst="rect">
            <a:avLst/>
          </a:prstGeom>
        </p:spPr>
      </p:pic>
      <p:sp>
        <p:nvSpPr>
          <p:cNvPr id="14" name="CustomShape 1">
            <a:extLst>
              <a:ext uri="{FF2B5EF4-FFF2-40B4-BE49-F238E27FC236}">
                <a16:creationId xmlns:a16="http://schemas.microsoft.com/office/drawing/2014/main" id="{7B19F4DD-1C89-4DEA-AF02-D9C9AFC08933}"/>
              </a:ext>
            </a:extLst>
          </p:cNvPr>
          <p:cNvSpPr/>
          <p:nvPr/>
        </p:nvSpPr>
        <p:spPr>
          <a:xfrm>
            <a:off x="2186609" y="4220726"/>
            <a:ext cx="9750287" cy="2287174"/>
          </a:xfrm>
          <a:prstGeom prst="rect">
            <a:avLst/>
          </a:prstGeom>
          <a:solidFill>
            <a:srgbClr val="000000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 dirty="0"/>
          </a:p>
        </p:txBody>
      </p:sp>
      <p:sp>
        <p:nvSpPr>
          <p:cNvPr id="272" name="CustomShape 1"/>
          <p:cNvSpPr/>
          <p:nvPr/>
        </p:nvSpPr>
        <p:spPr>
          <a:xfrm>
            <a:off x="2186609" y="350100"/>
            <a:ext cx="9750287" cy="1106100"/>
          </a:xfrm>
          <a:prstGeom prst="rect">
            <a:avLst/>
          </a:prstGeom>
          <a:solidFill>
            <a:srgbClr val="000000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 dirty="0"/>
          </a:p>
        </p:txBody>
      </p:sp>
      <p:sp>
        <p:nvSpPr>
          <p:cNvPr id="273" name="CustomShape 2"/>
          <p:cNvSpPr/>
          <p:nvPr/>
        </p:nvSpPr>
        <p:spPr>
          <a:xfrm>
            <a:off x="4670604" y="519660"/>
            <a:ext cx="521964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296" dirty="0">
                <a:solidFill>
                  <a:srgbClr val="FFFFFF"/>
                </a:solidFill>
                <a:latin typeface="Arial Black"/>
                <a:ea typeface="Open Sans"/>
              </a:rPr>
              <a:t>«КРИОТЕРМ»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2561752" y="4537824"/>
            <a:ext cx="9000000" cy="168439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strike="noStrike" spc="-1">
                <a:solidFill>
                  <a:schemeClr val="bg1"/>
                </a:solidFill>
                <a:latin typeface="Arial"/>
                <a:ea typeface="Open Sans"/>
              </a:rPr>
              <a:t>Аппаратно</a:t>
            </a:r>
            <a:r>
              <a:rPr lang="ru-RU" sz="2400" b="1" spc="-1">
                <a:solidFill>
                  <a:schemeClr val="bg1"/>
                </a:solidFill>
                <a:latin typeface="Arial"/>
                <a:ea typeface="Open Sans"/>
              </a:rPr>
              <a:t>-программный </a:t>
            </a:r>
            <a:r>
              <a:rPr lang="ru-RU" sz="2400" b="1" strike="noStrike" spc="-1">
                <a:solidFill>
                  <a:schemeClr val="bg1"/>
                </a:solidFill>
                <a:latin typeface="Arial"/>
                <a:ea typeface="Open Sans"/>
              </a:rPr>
              <a:t>комплекс </a:t>
            </a:r>
            <a:r>
              <a:rPr lang="ru-RU" sz="2400" b="1" strike="noStrike" spc="-1" dirty="0">
                <a:solidFill>
                  <a:schemeClr val="bg1"/>
                </a:solidFill>
                <a:latin typeface="Arial"/>
                <a:ea typeface="Open Sans"/>
              </a:rPr>
              <a:t>для круглосуточного наблюдения за критически важными параметрами работы магнитно-резонансного томографа</a:t>
            </a:r>
            <a:endParaRPr lang="ru-RU" sz="2400" b="1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276" name="Рисунок 31"/>
          <p:cNvPicPr/>
          <p:nvPr/>
        </p:nvPicPr>
        <p:blipFill>
          <a:blip r:embed="rId3"/>
          <a:stretch/>
        </p:blipFill>
        <p:spPr>
          <a:xfrm rot="5400000">
            <a:off x="-88560" y="876960"/>
            <a:ext cx="1267200" cy="304560"/>
          </a:xfrm>
          <a:prstGeom prst="rect">
            <a:avLst/>
          </a:prstGeom>
          <a:ln w="0">
            <a:noFill/>
          </a:ln>
        </p:spPr>
      </p:pic>
      <p:sp>
        <p:nvSpPr>
          <p:cNvPr id="277" name="CustomShape 4"/>
          <p:cNvSpPr/>
          <p:nvPr/>
        </p:nvSpPr>
        <p:spPr>
          <a:xfrm rot="5400000">
            <a:off x="-25200" y="5877360"/>
            <a:ext cx="126720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262626"/>
                </a:solidFill>
                <a:latin typeface="Arial Black"/>
                <a:ea typeface="Roboto"/>
              </a:rPr>
              <a:t>PITCHDECK</a:t>
            </a:r>
            <a:endParaRPr lang="ru-RU" sz="1200" b="0" strike="noStrike" spc="-1">
              <a:latin typeface="Arial"/>
            </a:endParaRPr>
          </a:p>
        </p:txBody>
      </p:sp>
      <p:grpSp>
        <p:nvGrpSpPr>
          <p:cNvPr id="278" name="Group 5"/>
          <p:cNvGrpSpPr/>
          <p:nvPr/>
        </p:nvGrpSpPr>
        <p:grpSpPr>
          <a:xfrm>
            <a:off x="545400" y="3040560"/>
            <a:ext cx="121320" cy="776520"/>
            <a:chOff x="545400" y="3040560"/>
            <a:chExt cx="121320" cy="776520"/>
          </a:xfrm>
        </p:grpSpPr>
        <p:sp>
          <p:nvSpPr>
            <p:cNvPr id="279" name="CustomShape 6"/>
            <p:cNvSpPr/>
            <p:nvPr/>
          </p:nvSpPr>
          <p:spPr>
            <a:xfrm rot="5400000">
              <a:off x="492120" y="3093840"/>
              <a:ext cx="227880" cy="121320"/>
            </a:xfrm>
            <a:prstGeom prst="parallelogram">
              <a:avLst>
                <a:gd name="adj" fmla="val 25000"/>
              </a:avLst>
            </a:prstGeom>
            <a:gradFill rotWithShape="0">
              <a:gsLst>
                <a:gs pos="1000">
                  <a:srgbClr val="20CAFF"/>
                </a:gs>
                <a:gs pos="100000">
                  <a:srgbClr val="0712ED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" name="CustomShape 7"/>
            <p:cNvSpPr/>
            <p:nvPr/>
          </p:nvSpPr>
          <p:spPr>
            <a:xfrm rot="5400000">
              <a:off x="492120" y="3368160"/>
              <a:ext cx="227880" cy="121320"/>
            </a:xfrm>
            <a:prstGeom prst="parallelogram">
              <a:avLst>
                <a:gd name="adj" fmla="val 25000"/>
              </a:avLst>
            </a:prstGeom>
            <a:gradFill rotWithShape="0">
              <a:gsLst>
                <a:gs pos="1000">
                  <a:srgbClr val="20CAFF"/>
                </a:gs>
                <a:gs pos="100000">
                  <a:srgbClr val="0712ED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1" name="CustomShape 8"/>
            <p:cNvSpPr/>
            <p:nvPr/>
          </p:nvSpPr>
          <p:spPr>
            <a:xfrm rot="5400000">
              <a:off x="492120" y="3642480"/>
              <a:ext cx="227880" cy="121320"/>
            </a:xfrm>
            <a:prstGeom prst="parallelogram">
              <a:avLst>
                <a:gd name="adj" fmla="val 25000"/>
              </a:avLst>
            </a:prstGeom>
            <a:gradFill rotWithShape="0">
              <a:gsLst>
                <a:gs pos="1000">
                  <a:srgbClr val="20CAFF"/>
                </a:gs>
                <a:gs pos="100000">
                  <a:srgbClr val="0712ED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317CE93-BAE5-47CD-BDC7-FF8E83DA2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68" y="0"/>
            <a:ext cx="11316832" cy="6858000"/>
          </a:xfrm>
          <a:prstGeom prst="rect">
            <a:avLst/>
          </a:prstGeom>
        </p:spPr>
      </p:pic>
      <p:sp>
        <p:nvSpPr>
          <p:cNvPr id="369" name="CustomShape 2"/>
          <p:cNvSpPr/>
          <p:nvPr/>
        </p:nvSpPr>
        <p:spPr>
          <a:xfrm>
            <a:off x="0" y="102960"/>
            <a:ext cx="360" cy="25056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CustomShape 3"/>
          <p:cNvSpPr/>
          <p:nvPr/>
        </p:nvSpPr>
        <p:spPr>
          <a:xfrm>
            <a:off x="1392699" y="679680"/>
            <a:ext cx="4201560" cy="63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b="1" strike="noStrike" spc="-1" dirty="0">
                <a:solidFill>
                  <a:schemeClr val="bg1"/>
                </a:solidFill>
                <a:latin typeface="Arial Black"/>
                <a:ea typeface="DejaVu Sans"/>
              </a:rPr>
              <a:t>Бизнес-модель</a:t>
            </a:r>
            <a:endParaRPr lang="ru-RU" sz="3600" b="0" strike="noStrike" spc="-1" dirty="0">
              <a:solidFill>
                <a:schemeClr val="bg1"/>
              </a:solidFill>
              <a:latin typeface="Arial"/>
            </a:endParaRPr>
          </a:p>
        </p:txBody>
      </p:sp>
      <p:grpSp>
        <p:nvGrpSpPr>
          <p:cNvPr id="371" name="Group 4"/>
          <p:cNvGrpSpPr/>
          <p:nvPr/>
        </p:nvGrpSpPr>
        <p:grpSpPr>
          <a:xfrm>
            <a:off x="7294054" y="1029239"/>
            <a:ext cx="776520" cy="121320"/>
            <a:chOff x="1640880" y="438840"/>
            <a:chExt cx="776520" cy="121320"/>
          </a:xfrm>
        </p:grpSpPr>
        <p:sp>
          <p:nvSpPr>
            <p:cNvPr id="372" name="CustomShape 5"/>
            <p:cNvSpPr/>
            <p:nvPr/>
          </p:nvSpPr>
          <p:spPr>
            <a:xfrm>
              <a:off x="1640880" y="438840"/>
              <a:ext cx="227880" cy="121320"/>
            </a:xfrm>
            <a:prstGeom prst="parallelogram">
              <a:avLst>
                <a:gd name="adj" fmla="val 25000"/>
              </a:avLst>
            </a:prstGeom>
            <a:gradFill rotWithShape="0">
              <a:gsLst>
                <a:gs pos="1000">
                  <a:srgbClr val="20CAFF"/>
                </a:gs>
                <a:gs pos="100000">
                  <a:srgbClr val="0712ED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3" name="CustomShape 6"/>
            <p:cNvSpPr/>
            <p:nvPr/>
          </p:nvSpPr>
          <p:spPr>
            <a:xfrm>
              <a:off x="1915200" y="438840"/>
              <a:ext cx="227880" cy="121320"/>
            </a:xfrm>
            <a:prstGeom prst="parallelogram">
              <a:avLst>
                <a:gd name="adj" fmla="val 25000"/>
              </a:avLst>
            </a:prstGeom>
            <a:gradFill rotWithShape="0">
              <a:gsLst>
                <a:gs pos="1000">
                  <a:srgbClr val="20CAFF"/>
                </a:gs>
                <a:gs pos="100000">
                  <a:srgbClr val="0712ED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4" name="CustomShape 7"/>
            <p:cNvSpPr/>
            <p:nvPr/>
          </p:nvSpPr>
          <p:spPr>
            <a:xfrm>
              <a:off x="2189520" y="438840"/>
              <a:ext cx="227880" cy="121320"/>
            </a:xfrm>
            <a:prstGeom prst="parallelogram">
              <a:avLst>
                <a:gd name="adj" fmla="val 25000"/>
              </a:avLst>
            </a:prstGeom>
            <a:gradFill rotWithShape="0">
              <a:gsLst>
                <a:gs pos="1000">
                  <a:srgbClr val="20CAFF"/>
                </a:gs>
                <a:gs pos="100000">
                  <a:srgbClr val="0712ED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375" name="Рисунок 43"/>
          <p:cNvPicPr/>
          <p:nvPr/>
        </p:nvPicPr>
        <p:blipFill>
          <a:blip r:embed="rId3"/>
          <a:stretch/>
        </p:blipFill>
        <p:spPr>
          <a:xfrm rot="5400000">
            <a:off x="-88560" y="876960"/>
            <a:ext cx="1267200" cy="304560"/>
          </a:xfrm>
          <a:prstGeom prst="rect">
            <a:avLst/>
          </a:prstGeom>
          <a:ln w="0">
            <a:noFill/>
          </a:ln>
        </p:spPr>
      </p:pic>
      <p:sp>
        <p:nvSpPr>
          <p:cNvPr id="376" name="CustomShape 8"/>
          <p:cNvSpPr/>
          <p:nvPr/>
        </p:nvSpPr>
        <p:spPr>
          <a:xfrm rot="5400000">
            <a:off x="-25200" y="5877360"/>
            <a:ext cx="126720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262626"/>
                </a:solidFill>
                <a:latin typeface="Arial Black"/>
                <a:ea typeface="Roboto"/>
              </a:rPr>
              <a:t>PITCHDECK</a:t>
            </a:r>
            <a:endParaRPr lang="ru-RU" sz="1200" b="0" strike="noStrike" spc="-1">
              <a:latin typeface="Arial"/>
            </a:endParaRPr>
          </a:p>
        </p:txBody>
      </p:sp>
      <p:grpSp>
        <p:nvGrpSpPr>
          <p:cNvPr id="377" name="Group 9"/>
          <p:cNvGrpSpPr/>
          <p:nvPr/>
        </p:nvGrpSpPr>
        <p:grpSpPr>
          <a:xfrm>
            <a:off x="545400" y="3040560"/>
            <a:ext cx="121320" cy="776520"/>
            <a:chOff x="545400" y="3040560"/>
            <a:chExt cx="121320" cy="776520"/>
          </a:xfrm>
        </p:grpSpPr>
        <p:sp>
          <p:nvSpPr>
            <p:cNvPr id="378" name="CustomShape 10"/>
            <p:cNvSpPr/>
            <p:nvPr/>
          </p:nvSpPr>
          <p:spPr>
            <a:xfrm rot="5400000">
              <a:off x="492120" y="3093840"/>
              <a:ext cx="227880" cy="121320"/>
            </a:xfrm>
            <a:prstGeom prst="parallelogram">
              <a:avLst>
                <a:gd name="adj" fmla="val 25000"/>
              </a:avLst>
            </a:prstGeom>
            <a:gradFill rotWithShape="0">
              <a:gsLst>
                <a:gs pos="1000">
                  <a:srgbClr val="20CAFF"/>
                </a:gs>
                <a:gs pos="100000">
                  <a:srgbClr val="0712ED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9" name="CustomShape 11"/>
            <p:cNvSpPr/>
            <p:nvPr/>
          </p:nvSpPr>
          <p:spPr>
            <a:xfrm rot="5400000">
              <a:off x="492120" y="3368160"/>
              <a:ext cx="227880" cy="121320"/>
            </a:xfrm>
            <a:prstGeom prst="parallelogram">
              <a:avLst>
                <a:gd name="adj" fmla="val 25000"/>
              </a:avLst>
            </a:prstGeom>
            <a:gradFill rotWithShape="0">
              <a:gsLst>
                <a:gs pos="1000">
                  <a:srgbClr val="20CAFF"/>
                </a:gs>
                <a:gs pos="100000">
                  <a:srgbClr val="0712ED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0" name="CustomShape 12"/>
            <p:cNvSpPr/>
            <p:nvPr/>
          </p:nvSpPr>
          <p:spPr>
            <a:xfrm rot="5400000">
              <a:off x="492120" y="3642480"/>
              <a:ext cx="227880" cy="121320"/>
            </a:xfrm>
            <a:prstGeom prst="parallelogram">
              <a:avLst>
                <a:gd name="adj" fmla="val 25000"/>
              </a:avLst>
            </a:prstGeom>
            <a:gradFill rotWithShape="0">
              <a:gsLst>
                <a:gs pos="1000">
                  <a:srgbClr val="20CAFF"/>
                </a:gs>
                <a:gs pos="100000">
                  <a:srgbClr val="0712ED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67A0BCC-3534-4DDA-8038-BB1B88329D5E}"/>
              </a:ext>
            </a:extLst>
          </p:cNvPr>
          <p:cNvSpPr/>
          <p:nvPr/>
        </p:nvSpPr>
        <p:spPr>
          <a:xfrm>
            <a:off x="1392699" y="1318321"/>
            <a:ext cx="6677875" cy="4694854"/>
          </a:xfrm>
          <a:prstGeom prst="rect">
            <a:avLst/>
          </a:prstGeom>
          <a:solidFill>
            <a:srgbClr val="030976">
              <a:alpha val="76863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8" name="CustomShape 1"/>
          <p:cNvSpPr/>
          <p:nvPr/>
        </p:nvSpPr>
        <p:spPr>
          <a:xfrm flipH="1">
            <a:off x="1591834" y="1486082"/>
            <a:ext cx="5952576" cy="403041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1600" b="0" strike="noStrike" spc="-1" dirty="0">
                <a:solidFill>
                  <a:schemeClr val="bg1"/>
                </a:solidFill>
                <a:latin typeface="Arial"/>
                <a:ea typeface="Roboto"/>
              </a:rPr>
              <a:t>	Проект «</a:t>
            </a:r>
            <a:r>
              <a:rPr lang="ru-RU" sz="1600" b="0" strike="noStrike" spc="-1" dirty="0" err="1">
                <a:solidFill>
                  <a:schemeClr val="bg1"/>
                </a:solidFill>
                <a:latin typeface="Arial"/>
                <a:ea typeface="Roboto"/>
              </a:rPr>
              <a:t>Криотерм</a:t>
            </a:r>
            <a:r>
              <a:rPr lang="ru-RU" sz="1600" b="0" strike="noStrike" spc="-1" dirty="0">
                <a:solidFill>
                  <a:schemeClr val="bg1"/>
                </a:solidFill>
                <a:latin typeface="Arial"/>
                <a:ea typeface="Roboto"/>
              </a:rPr>
              <a:t>» будет зарабатывать по совмещённой модели подписки на облачный сервис (программное обеспечение как услуга) с элементами продажи оконечного абонентского оборудования способного работать автономно, но с ограниченными возможностями, которые могут </a:t>
            </a:r>
            <a:r>
              <a:rPr lang="ru-RU" sz="1600" spc="-1" dirty="0">
                <a:solidFill>
                  <a:schemeClr val="bg1"/>
                </a:solidFill>
                <a:latin typeface="Arial"/>
                <a:ea typeface="Roboto"/>
              </a:rPr>
              <a:t>быть значительно </a:t>
            </a:r>
            <a:r>
              <a:rPr lang="ru-RU" sz="1600" b="0" strike="noStrike" spc="-1" dirty="0">
                <a:solidFill>
                  <a:schemeClr val="bg1"/>
                </a:solidFill>
                <a:latin typeface="Arial"/>
                <a:ea typeface="Roboto"/>
              </a:rPr>
              <a:t>расширены путём платной  подписки на облачный сервис.</a:t>
            </a:r>
            <a:endParaRPr lang="ru-RU" sz="16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 dirty="0">
              <a:solidFill>
                <a:schemeClr val="bg1"/>
              </a:solidFill>
              <a:latin typeface="Arial"/>
              <a:ea typeface="Roboto"/>
            </a:endParaRPr>
          </a:p>
          <a:p>
            <a:pPr algn="just">
              <a:lnSpc>
                <a:spcPct val="100000"/>
              </a:lnSpc>
            </a:pPr>
            <a:r>
              <a:rPr lang="ru-RU" sz="1600" b="0" strike="noStrike" spc="-1" dirty="0">
                <a:solidFill>
                  <a:schemeClr val="bg1"/>
                </a:solidFill>
                <a:latin typeface="Arial"/>
                <a:ea typeface="Roboto"/>
              </a:rPr>
              <a:t>	Средняя цена, которую тратит пользователь на решение сходных задач составляет примерно 20 000 рублей ежемесячно.</a:t>
            </a:r>
          </a:p>
          <a:p>
            <a:pPr algn="just">
              <a:lnSpc>
                <a:spcPct val="100000"/>
              </a:lnSpc>
            </a:pPr>
            <a:endParaRPr lang="ru-RU" sz="1600" b="0" strike="noStrike" spc="-1" dirty="0">
              <a:solidFill>
                <a:schemeClr val="bg1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600" b="0" strike="noStrike" spc="-1" dirty="0">
                <a:solidFill>
                  <a:schemeClr val="bg1"/>
                </a:solidFill>
                <a:latin typeface="Arial"/>
                <a:ea typeface="Roboto"/>
              </a:rPr>
              <a:t>	Наше решение, в зависимости от полноты нашего участия в сервисном обслуживании аппарата, может стоить соизмеримые суммы, либо незначительно их </a:t>
            </a:r>
            <a:r>
              <a:rPr lang="ru-RU" sz="1600" spc="-1" dirty="0">
                <a:solidFill>
                  <a:schemeClr val="bg1"/>
                </a:solidFill>
                <a:latin typeface="Arial"/>
                <a:ea typeface="Roboto"/>
              </a:rPr>
              <a:t>превосходить, но со значительным расширением возможностей.</a:t>
            </a:r>
            <a:endParaRPr lang="ru-RU" sz="16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stomShape 1">
            <a:extLst>
              <a:ext uri="{FF2B5EF4-FFF2-40B4-BE49-F238E27FC236}">
                <a16:creationId xmlns:a16="http://schemas.microsoft.com/office/drawing/2014/main" id="{BEFBC1D4-6B14-4DBB-8E9D-0FA012D8DC07}"/>
              </a:ext>
            </a:extLst>
          </p:cNvPr>
          <p:cNvSpPr/>
          <p:nvPr/>
        </p:nvSpPr>
        <p:spPr>
          <a:xfrm>
            <a:off x="6279362" y="2104920"/>
            <a:ext cx="4524433" cy="4124880"/>
          </a:xfrm>
          <a:prstGeom prst="rect">
            <a:avLst/>
          </a:prstGeom>
          <a:gradFill rotWithShape="0">
            <a:gsLst>
              <a:gs pos="1000">
                <a:srgbClr val="20CAFF"/>
              </a:gs>
              <a:gs pos="100000">
                <a:srgbClr val="0712ED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1"/>
          <p:cNvSpPr/>
          <p:nvPr/>
        </p:nvSpPr>
        <p:spPr>
          <a:xfrm>
            <a:off x="812880" y="2104920"/>
            <a:ext cx="4524433" cy="4124880"/>
          </a:xfrm>
          <a:prstGeom prst="rect">
            <a:avLst/>
          </a:prstGeom>
          <a:gradFill rotWithShape="0">
            <a:gsLst>
              <a:gs pos="1000">
                <a:srgbClr val="20CAFF"/>
              </a:gs>
              <a:gs pos="100000">
                <a:srgbClr val="0712ED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2" name="Group 2"/>
          <p:cNvGrpSpPr/>
          <p:nvPr/>
        </p:nvGrpSpPr>
        <p:grpSpPr>
          <a:xfrm>
            <a:off x="965639" y="4879314"/>
            <a:ext cx="2157480" cy="952341"/>
            <a:chOff x="1342440" y="4833720"/>
            <a:chExt cx="2157480" cy="952341"/>
          </a:xfrm>
        </p:grpSpPr>
        <p:sp>
          <p:nvSpPr>
            <p:cNvPr id="383" name="CustomShape 3"/>
            <p:cNvSpPr/>
            <p:nvPr/>
          </p:nvSpPr>
          <p:spPr>
            <a:xfrm>
              <a:off x="1342440" y="5175360"/>
              <a:ext cx="2157480" cy="610701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ru-RU" sz="1200" b="0" strike="noStrike" spc="-1" dirty="0">
                  <a:solidFill>
                    <a:srgbClr val="FFFFFF"/>
                  </a:solidFill>
                  <a:latin typeface="Arial"/>
                  <a:ea typeface="Open Sans"/>
                </a:rPr>
                <a:t>Руководитель проекта</a:t>
              </a:r>
            </a:p>
            <a:p>
              <a:pPr algn="ctr">
                <a:lnSpc>
                  <a:spcPct val="150000"/>
                </a:lnSpc>
              </a:pPr>
              <a:r>
                <a:rPr lang="ru-RU" sz="1200" b="0" strike="noStrike" spc="-1" dirty="0">
                  <a:solidFill>
                    <a:srgbClr val="FFFFFF"/>
                  </a:solidFill>
                  <a:latin typeface="Arial"/>
                  <a:ea typeface="Open Sans"/>
                </a:rPr>
                <a:t>( </a:t>
              </a:r>
              <a:r>
                <a:rPr lang="en-US" sz="1200" b="0" strike="noStrike" spc="-1" dirty="0">
                  <a:solidFill>
                    <a:srgbClr val="FFFFFF"/>
                  </a:solidFill>
                  <a:latin typeface="Arial"/>
                  <a:ea typeface="Open Sans"/>
                </a:rPr>
                <a:t>CEO</a:t>
              </a:r>
              <a:r>
                <a:rPr lang="ru-RU" sz="1200" b="0" strike="noStrike" spc="-1" dirty="0">
                  <a:solidFill>
                    <a:srgbClr val="FFFFFF"/>
                  </a:solidFill>
                  <a:latin typeface="Arial"/>
                  <a:ea typeface="Open Sans"/>
                </a:rPr>
                <a:t> )</a:t>
              </a:r>
              <a:endParaRPr lang="ru-RU" sz="1200" b="0" strike="noStrike" spc="-1" dirty="0">
                <a:latin typeface="Arial"/>
              </a:endParaRPr>
            </a:p>
          </p:txBody>
        </p:sp>
        <p:sp>
          <p:nvSpPr>
            <p:cNvPr id="384" name="CustomShape 4"/>
            <p:cNvSpPr/>
            <p:nvPr/>
          </p:nvSpPr>
          <p:spPr>
            <a:xfrm flipH="1">
              <a:off x="1530360" y="4833720"/>
              <a:ext cx="177984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400" b="1" spc="-1" dirty="0">
                  <a:solidFill>
                    <a:srgbClr val="FFFFFF"/>
                  </a:solidFill>
                  <a:latin typeface="Arial Black"/>
                  <a:ea typeface="Roboto"/>
                </a:rPr>
                <a:t>Усов Алексей</a:t>
              </a:r>
              <a:endParaRPr lang="ru-RU" sz="1400" b="0" strike="noStrike" spc="-1" dirty="0">
                <a:latin typeface="Arial"/>
              </a:endParaRPr>
            </a:p>
          </p:txBody>
        </p:sp>
      </p:grpSp>
      <p:grpSp>
        <p:nvGrpSpPr>
          <p:cNvPr id="386" name="Group 6"/>
          <p:cNvGrpSpPr/>
          <p:nvPr/>
        </p:nvGrpSpPr>
        <p:grpSpPr>
          <a:xfrm>
            <a:off x="6529522" y="4833719"/>
            <a:ext cx="2157480" cy="871532"/>
            <a:chOff x="5043875" y="4833720"/>
            <a:chExt cx="2157480" cy="871532"/>
          </a:xfrm>
        </p:grpSpPr>
        <p:sp>
          <p:nvSpPr>
            <p:cNvPr id="387" name="CustomShape 7"/>
            <p:cNvSpPr/>
            <p:nvPr/>
          </p:nvSpPr>
          <p:spPr>
            <a:xfrm>
              <a:off x="5043875" y="5341292"/>
              <a:ext cx="21574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ru-RU" sz="1200" b="0" strike="noStrike" spc="-1" dirty="0">
                  <a:solidFill>
                    <a:srgbClr val="FFFFFF"/>
                  </a:solidFill>
                  <a:latin typeface="Arial"/>
                  <a:ea typeface="Open Sans"/>
                </a:rPr>
                <a:t>Маркетолог</a:t>
              </a:r>
              <a:endParaRPr lang="ru-RU" sz="1200" b="0" strike="noStrike" spc="-1" dirty="0">
                <a:latin typeface="Arial"/>
              </a:endParaRPr>
            </a:p>
          </p:txBody>
        </p:sp>
        <p:sp>
          <p:nvSpPr>
            <p:cNvPr id="388" name="CustomShape 8"/>
            <p:cNvSpPr/>
            <p:nvPr/>
          </p:nvSpPr>
          <p:spPr>
            <a:xfrm flipH="1">
              <a:off x="5204880" y="4833720"/>
              <a:ext cx="1779840" cy="52176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400" b="1" strike="noStrike" spc="-1" dirty="0">
                  <a:solidFill>
                    <a:srgbClr val="FFFFFF"/>
                  </a:solidFill>
                  <a:latin typeface="Arial Black"/>
                  <a:ea typeface="Roboto"/>
                </a:rPr>
                <a:t>Митяев Александр</a:t>
              </a:r>
              <a:endParaRPr lang="ru-RU" sz="1400" b="0" strike="noStrike" spc="-1" dirty="0">
                <a:latin typeface="Arial"/>
              </a:endParaRPr>
            </a:p>
          </p:txBody>
        </p:sp>
      </p:grpSp>
      <p:sp>
        <p:nvSpPr>
          <p:cNvPr id="393" name="CustomShape 13"/>
          <p:cNvSpPr/>
          <p:nvPr/>
        </p:nvSpPr>
        <p:spPr>
          <a:xfrm>
            <a:off x="3778560" y="945000"/>
            <a:ext cx="4313880" cy="63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3600" b="1" strike="noStrike" spc="-1">
                <a:solidFill>
                  <a:srgbClr val="212529"/>
                </a:solidFill>
                <a:latin typeface="Arial Black"/>
                <a:ea typeface="DejaVu Sans"/>
              </a:rPr>
              <a:t>Наша команда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397" name="CustomShape 14"/>
          <p:cNvSpPr/>
          <p:nvPr/>
        </p:nvSpPr>
        <p:spPr>
          <a:xfrm>
            <a:off x="13680" y="0"/>
            <a:ext cx="8147520" cy="66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CustomShape 15"/>
          <p:cNvSpPr/>
          <p:nvPr/>
        </p:nvSpPr>
        <p:spPr>
          <a:xfrm>
            <a:off x="6149160" y="196920"/>
            <a:ext cx="121428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262626"/>
                </a:solidFill>
                <a:latin typeface="Arial Black"/>
                <a:ea typeface="Roboto"/>
              </a:rPr>
              <a:t>PITCHDECK</a:t>
            </a:r>
            <a:endParaRPr lang="ru-RU" sz="1200" b="0" strike="noStrike" spc="-1">
              <a:latin typeface="Arial"/>
            </a:endParaRPr>
          </a:p>
        </p:txBody>
      </p:sp>
      <p:grpSp>
        <p:nvGrpSpPr>
          <p:cNvPr id="399" name="Group 16"/>
          <p:cNvGrpSpPr/>
          <p:nvPr/>
        </p:nvGrpSpPr>
        <p:grpSpPr>
          <a:xfrm>
            <a:off x="3687480" y="274320"/>
            <a:ext cx="776520" cy="121320"/>
            <a:chOff x="3687480" y="274320"/>
            <a:chExt cx="776520" cy="121320"/>
          </a:xfrm>
        </p:grpSpPr>
        <p:sp>
          <p:nvSpPr>
            <p:cNvPr id="400" name="CustomShape 17"/>
            <p:cNvSpPr/>
            <p:nvPr/>
          </p:nvSpPr>
          <p:spPr>
            <a:xfrm>
              <a:off x="3687480" y="274320"/>
              <a:ext cx="227880" cy="121320"/>
            </a:xfrm>
            <a:prstGeom prst="parallelogram">
              <a:avLst>
                <a:gd name="adj" fmla="val 25000"/>
              </a:avLst>
            </a:prstGeom>
            <a:gradFill rotWithShape="0">
              <a:gsLst>
                <a:gs pos="1000">
                  <a:srgbClr val="20CAFF"/>
                </a:gs>
                <a:gs pos="100000">
                  <a:srgbClr val="0712ED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1" name="CustomShape 18"/>
            <p:cNvSpPr/>
            <p:nvPr/>
          </p:nvSpPr>
          <p:spPr>
            <a:xfrm>
              <a:off x="3961800" y="274320"/>
              <a:ext cx="227880" cy="121320"/>
            </a:xfrm>
            <a:prstGeom prst="parallelogram">
              <a:avLst>
                <a:gd name="adj" fmla="val 25000"/>
              </a:avLst>
            </a:prstGeom>
            <a:gradFill rotWithShape="0">
              <a:gsLst>
                <a:gs pos="1000">
                  <a:srgbClr val="20CAFF"/>
                </a:gs>
                <a:gs pos="100000">
                  <a:srgbClr val="0712ED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2" name="CustomShape 19"/>
            <p:cNvSpPr/>
            <p:nvPr/>
          </p:nvSpPr>
          <p:spPr>
            <a:xfrm>
              <a:off x="4236120" y="274320"/>
              <a:ext cx="227880" cy="121320"/>
            </a:xfrm>
            <a:prstGeom prst="parallelogram">
              <a:avLst>
                <a:gd name="adj" fmla="val 25000"/>
              </a:avLst>
            </a:prstGeom>
            <a:gradFill rotWithShape="0">
              <a:gsLst>
                <a:gs pos="1000">
                  <a:srgbClr val="20CAFF"/>
                </a:gs>
                <a:gs pos="100000">
                  <a:srgbClr val="0712ED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403" name="Рисунок 47"/>
          <p:cNvPicPr/>
          <p:nvPr/>
        </p:nvPicPr>
        <p:blipFill>
          <a:blip r:embed="rId2"/>
          <a:stretch/>
        </p:blipFill>
        <p:spPr>
          <a:xfrm>
            <a:off x="387360" y="182520"/>
            <a:ext cx="1267200" cy="304560"/>
          </a:xfrm>
          <a:prstGeom prst="rect">
            <a:avLst/>
          </a:prstGeom>
          <a:ln w="0">
            <a:noFill/>
          </a:ln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2BE5A225-3780-4EB6-8385-9F84355519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650" r="16650"/>
          <a:stretch>
            <a:fillRect/>
          </a:stretch>
        </p:blipFill>
        <p:spPr>
          <a:xfrm>
            <a:off x="1020960" y="1815481"/>
            <a:ext cx="2757600" cy="2757600"/>
          </a:xfrm>
          <a:custGeom>
            <a:avLst/>
            <a:gdLst>
              <a:gd name="connsiteX0" fmla="*/ 0 w 2310207"/>
              <a:gd name="connsiteY0" fmla="*/ 0 h 1678874"/>
              <a:gd name="connsiteX1" fmla="*/ 2310207 w 2310207"/>
              <a:gd name="connsiteY1" fmla="*/ 0 h 1678874"/>
              <a:gd name="connsiteX2" fmla="*/ 2310207 w 2310207"/>
              <a:gd name="connsiteY2" fmla="*/ 1678874 h 1678874"/>
              <a:gd name="connsiteX3" fmla="*/ 0 w 2310207"/>
              <a:gd name="connsiteY3" fmla="*/ 1678874 h 167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0207" h="1678874">
                <a:moveTo>
                  <a:pt x="0" y="0"/>
                </a:moveTo>
                <a:lnTo>
                  <a:pt x="2310207" y="0"/>
                </a:lnTo>
                <a:lnTo>
                  <a:pt x="2310207" y="1678874"/>
                </a:lnTo>
                <a:lnTo>
                  <a:pt x="0" y="1678874"/>
                </a:lnTo>
                <a:close/>
              </a:path>
            </a:pathLst>
          </a:cu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DDF5D6-B6FB-4CB0-A5FD-7609A56D75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84" y="4081511"/>
            <a:ext cx="1965974" cy="1965974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0B2B22A5-F21B-44AE-BD09-8E253DDC58B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6629" r="16629"/>
          <a:stretch>
            <a:fillRect/>
          </a:stretch>
        </p:blipFill>
        <p:spPr>
          <a:xfrm>
            <a:off x="6445235" y="1855609"/>
            <a:ext cx="2736005" cy="2734283"/>
          </a:xfrm>
          <a:custGeom>
            <a:avLst/>
            <a:gdLst>
              <a:gd name="connsiteX0" fmla="*/ 0 w 2310207"/>
              <a:gd name="connsiteY0" fmla="*/ 0 h 1678874"/>
              <a:gd name="connsiteX1" fmla="*/ 2310207 w 2310207"/>
              <a:gd name="connsiteY1" fmla="*/ 0 h 1678874"/>
              <a:gd name="connsiteX2" fmla="*/ 2310207 w 2310207"/>
              <a:gd name="connsiteY2" fmla="*/ 1678874 h 1678874"/>
              <a:gd name="connsiteX3" fmla="*/ 0 w 2310207"/>
              <a:gd name="connsiteY3" fmla="*/ 1678874 h 167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0207" h="1678874">
                <a:moveTo>
                  <a:pt x="0" y="0"/>
                </a:moveTo>
                <a:lnTo>
                  <a:pt x="2310207" y="0"/>
                </a:lnTo>
                <a:lnTo>
                  <a:pt x="2310207" y="1678874"/>
                </a:lnTo>
                <a:lnTo>
                  <a:pt x="0" y="1678874"/>
                </a:lnTo>
                <a:close/>
              </a:path>
            </a:pathLst>
          </a:cu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FB727B-B2B0-46E5-AF5B-BCDC4C26ED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72" y="4050866"/>
            <a:ext cx="1965973" cy="196597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CustomShape 2"/>
          <p:cNvSpPr/>
          <p:nvPr/>
        </p:nvSpPr>
        <p:spPr>
          <a:xfrm rot="16200000">
            <a:off x="-2896560" y="2887920"/>
            <a:ext cx="6857280" cy="1082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CustomShape 3"/>
          <p:cNvSpPr/>
          <p:nvPr/>
        </p:nvSpPr>
        <p:spPr>
          <a:xfrm>
            <a:off x="3879000" y="549360"/>
            <a:ext cx="5290920" cy="130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4000" b="0" strike="noStrike" spc="296">
                <a:solidFill>
                  <a:srgbClr val="FFFFFF"/>
                </a:solidFill>
                <a:latin typeface="Arial Black"/>
                <a:ea typeface="Open Sans"/>
              </a:rPr>
              <a:t>БЛАГОДАРЮ</a:t>
            </a:r>
            <a:endParaRPr lang="ru-RU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4000" b="0" strike="noStrike" spc="296">
                <a:solidFill>
                  <a:srgbClr val="FFFFFF"/>
                </a:solidFill>
                <a:latin typeface="Arial Black"/>
                <a:ea typeface="Open Sans"/>
              </a:rPr>
              <a:t>ЗА ВНИМАНИЕ</a:t>
            </a:r>
            <a:endParaRPr lang="ru-RU" sz="4000" b="0" strike="noStrike" spc="-1">
              <a:latin typeface="Arial"/>
            </a:endParaRPr>
          </a:p>
        </p:txBody>
      </p:sp>
      <p:sp>
        <p:nvSpPr>
          <p:cNvPr id="407" name="CustomShape 4"/>
          <p:cNvSpPr/>
          <p:nvPr/>
        </p:nvSpPr>
        <p:spPr>
          <a:xfrm>
            <a:off x="1821600" y="2114640"/>
            <a:ext cx="4735080" cy="68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600" b="0" strike="noStrike" spc="-1">
                <a:solidFill>
                  <a:srgbClr val="FFFFFF"/>
                </a:solidFill>
                <a:latin typeface="Arial"/>
                <a:ea typeface="Open Sans"/>
              </a:rPr>
              <a:t>Контактная информация:</a:t>
            </a:r>
            <a:endParaRPr lang="ru-RU" sz="2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8" name="CustomShape 5"/>
          <p:cNvSpPr/>
          <p:nvPr/>
        </p:nvSpPr>
        <p:spPr>
          <a:xfrm>
            <a:off x="2103104" y="2847162"/>
            <a:ext cx="4077360" cy="296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200" b="0" strike="noStrike" spc="-1" dirty="0">
                <a:solidFill>
                  <a:srgbClr val="FFFFFF"/>
                </a:solidFill>
                <a:latin typeface="Arial"/>
                <a:ea typeface="Open Sans"/>
              </a:rPr>
              <a:t>АПК «</a:t>
            </a:r>
            <a:r>
              <a:rPr lang="ru-RU" sz="2200" b="0" strike="noStrike" spc="-1" dirty="0" err="1">
                <a:solidFill>
                  <a:srgbClr val="FFFFFF"/>
                </a:solidFill>
                <a:latin typeface="Arial"/>
                <a:ea typeface="Open Sans"/>
              </a:rPr>
              <a:t>Криотерм</a:t>
            </a:r>
            <a:r>
              <a:rPr lang="ru-RU" sz="2200" b="0" strike="noStrike" spc="-1" dirty="0">
                <a:solidFill>
                  <a:srgbClr val="FFFFFF"/>
                </a:solidFill>
                <a:latin typeface="Arial"/>
                <a:ea typeface="Open Sans"/>
              </a:rPr>
              <a:t>»</a:t>
            </a:r>
            <a:endParaRPr lang="ru-RU" sz="22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ru-RU" sz="2200" b="1" strike="noStrike" spc="-1" dirty="0">
                <a:solidFill>
                  <a:srgbClr val="FFFFFF"/>
                </a:solidFill>
                <a:latin typeface="Arial"/>
                <a:ea typeface="Open Sans"/>
              </a:rPr>
              <a:t>Руководитель проекта</a:t>
            </a:r>
            <a:endParaRPr lang="ru-RU" sz="22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ru-RU" sz="2200" b="1" strike="noStrike" spc="-1" dirty="0">
                <a:solidFill>
                  <a:srgbClr val="FFFFFF"/>
                </a:solidFill>
                <a:latin typeface="Arial"/>
                <a:ea typeface="Open Sans"/>
              </a:rPr>
              <a:t>Усов Алексей Иванович</a:t>
            </a:r>
            <a:endParaRPr lang="ru-RU" sz="22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</a:pPr>
            <a:endParaRPr lang="ru-RU" sz="22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  <a:ea typeface="Open Sans"/>
              </a:rPr>
              <a:t>E-mail: mrtMasterPro@gmail.com</a:t>
            </a:r>
            <a:endParaRPr lang="ru-RU" sz="20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ru-RU" sz="2000" b="0" strike="noStrike" spc="-1" dirty="0">
                <a:solidFill>
                  <a:srgbClr val="FFFFFF"/>
                </a:solidFill>
                <a:latin typeface="Arial"/>
                <a:ea typeface="Open Sans"/>
              </a:rPr>
              <a:t>+7 (985) 139-59-44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409" name="Рисунок 19"/>
          <p:cNvPicPr/>
          <p:nvPr/>
        </p:nvPicPr>
        <p:blipFill>
          <a:blip r:embed="rId3"/>
          <a:stretch/>
        </p:blipFill>
        <p:spPr>
          <a:xfrm rot="5400000">
            <a:off x="-88560" y="876960"/>
            <a:ext cx="1267200" cy="304560"/>
          </a:xfrm>
          <a:prstGeom prst="rect">
            <a:avLst/>
          </a:prstGeom>
          <a:ln w="0">
            <a:noFill/>
          </a:ln>
        </p:spPr>
      </p:pic>
      <p:sp>
        <p:nvSpPr>
          <p:cNvPr id="410" name="CustomShape 6"/>
          <p:cNvSpPr/>
          <p:nvPr/>
        </p:nvSpPr>
        <p:spPr>
          <a:xfrm rot="5400000">
            <a:off x="-25200" y="5877360"/>
            <a:ext cx="126720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262626"/>
                </a:solidFill>
                <a:latin typeface="Arial Black"/>
                <a:ea typeface="Roboto"/>
              </a:rPr>
              <a:t>PITCHDECK</a:t>
            </a:r>
            <a:endParaRPr lang="ru-RU" sz="1200" b="0" strike="noStrike" spc="-1">
              <a:latin typeface="Arial"/>
            </a:endParaRPr>
          </a:p>
        </p:txBody>
      </p:sp>
      <p:grpSp>
        <p:nvGrpSpPr>
          <p:cNvPr id="411" name="Group 7"/>
          <p:cNvGrpSpPr/>
          <p:nvPr/>
        </p:nvGrpSpPr>
        <p:grpSpPr>
          <a:xfrm>
            <a:off x="545400" y="3040560"/>
            <a:ext cx="121320" cy="776520"/>
            <a:chOff x="545400" y="3040560"/>
            <a:chExt cx="121320" cy="776520"/>
          </a:xfrm>
        </p:grpSpPr>
        <p:sp>
          <p:nvSpPr>
            <p:cNvPr id="412" name="CustomShape 8"/>
            <p:cNvSpPr/>
            <p:nvPr/>
          </p:nvSpPr>
          <p:spPr>
            <a:xfrm rot="5400000">
              <a:off x="492120" y="3093840"/>
              <a:ext cx="227880" cy="121320"/>
            </a:xfrm>
            <a:prstGeom prst="parallelogram">
              <a:avLst>
                <a:gd name="adj" fmla="val 25000"/>
              </a:avLst>
            </a:prstGeom>
            <a:gradFill rotWithShape="0">
              <a:gsLst>
                <a:gs pos="1000">
                  <a:srgbClr val="20CAFF"/>
                </a:gs>
                <a:gs pos="100000">
                  <a:srgbClr val="0712ED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3" name="CustomShape 9"/>
            <p:cNvSpPr/>
            <p:nvPr/>
          </p:nvSpPr>
          <p:spPr>
            <a:xfrm rot="5400000">
              <a:off x="492120" y="3368160"/>
              <a:ext cx="227880" cy="121320"/>
            </a:xfrm>
            <a:prstGeom prst="parallelogram">
              <a:avLst>
                <a:gd name="adj" fmla="val 25000"/>
              </a:avLst>
            </a:prstGeom>
            <a:gradFill rotWithShape="0">
              <a:gsLst>
                <a:gs pos="1000">
                  <a:srgbClr val="20CAFF"/>
                </a:gs>
                <a:gs pos="100000">
                  <a:srgbClr val="0712ED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4" name="CustomShape 10"/>
            <p:cNvSpPr/>
            <p:nvPr/>
          </p:nvSpPr>
          <p:spPr>
            <a:xfrm rot="5400000">
              <a:off x="492120" y="3642480"/>
              <a:ext cx="227880" cy="121320"/>
            </a:xfrm>
            <a:prstGeom prst="parallelogram">
              <a:avLst>
                <a:gd name="adj" fmla="val 25000"/>
              </a:avLst>
            </a:prstGeom>
            <a:gradFill rotWithShape="0">
              <a:gsLst>
                <a:gs pos="1000">
                  <a:srgbClr val="20CAFF"/>
                </a:gs>
                <a:gs pos="100000">
                  <a:srgbClr val="0712ED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15" name="Line 11"/>
          <p:cNvSpPr/>
          <p:nvPr/>
        </p:nvSpPr>
        <p:spPr>
          <a:xfrm>
            <a:off x="2160000" y="1980000"/>
            <a:ext cx="882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6" name="Рисунок 415"/>
          <p:cNvPicPr/>
          <p:nvPr/>
        </p:nvPicPr>
        <p:blipFill>
          <a:blip r:embed="rId4"/>
          <a:stretch/>
        </p:blipFill>
        <p:spPr>
          <a:xfrm>
            <a:off x="7304759" y="2549503"/>
            <a:ext cx="2982241" cy="2982241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8811E1-7009-487F-B132-48FE5E73735D}"/>
              </a:ext>
            </a:extLst>
          </p:cNvPr>
          <p:cNvSpPr txBox="1"/>
          <p:nvPr/>
        </p:nvSpPr>
        <p:spPr>
          <a:xfrm>
            <a:off x="6907413" y="5661723"/>
            <a:ext cx="377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 ЛЮБОВЬЮ К ВАШИМ ГАЙКАМ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2"/>
          <p:cNvSpPr/>
          <p:nvPr/>
        </p:nvSpPr>
        <p:spPr>
          <a:xfrm>
            <a:off x="401040" y="376920"/>
            <a:ext cx="3738600" cy="63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b="1" strike="noStrike" spc="-1" dirty="0">
                <a:solidFill>
                  <a:srgbClr val="212529"/>
                </a:solidFill>
                <a:latin typeface="Arial Black"/>
                <a:ea typeface="DejaVu Sans"/>
              </a:rPr>
              <a:t>О проекте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401040" y="1054988"/>
            <a:ext cx="8382600" cy="27993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1600" b="0" strike="noStrike" spc="-1" dirty="0">
                <a:solidFill>
                  <a:srgbClr val="000000"/>
                </a:solidFill>
                <a:latin typeface="Arial"/>
                <a:ea typeface="Istok Web"/>
              </a:rPr>
              <a:t>	Команда проекта «</a:t>
            </a:r>
            <a:r>
              <a:rPr lang="ru-RU" sz="1600" b="0" strike="noStrike" spc="-1" dirty="0" err="1">
                <a:solidFill>
                  <a:srgbClr val="000000"/>
                </a:solidFill>
                <a:latin typeface="Arial"/>
                <a:ea typeface="Istok Web"/>
              </a:rPr>
              <a:t>Криотерм</a:t>
            </a:r>
            <a:r>
              <a:rPr lang="ru-RU" sz="1600" b="0" strike="noStrike" spc="-1" dirty="0">
                <a:solidFill>
                  <a:srgbClr val="000000"/>
                </a:solidFill>
                <a:latin typeface="Arial"/>
                <a:ea typeface="Istok Web"/>
              </a:rPr>
              <a:t>»</a:t>
            </a:r>
            <a:r>
              <a:rPr lang="ru-RU" sz="1600" b="0" strike="noStrike" spc="-1" dirty="0">
                <a:solidFill>
                  <a:srgbClr val="FF0000"/>
                </a:solidFill>
                <a:latin typeface="Arial"/>
                <a:ea typeface="Istok Web"/>
              </a:rPr>
              <a:t> </a:t>
            </a:r>
            <a:r>
              <a:rPr lang="ru-RU" sz="1600" b="0" strike="noStrike" spc="-1" dirty="0">
                <a:solidFill>
                  <a:srgbClr val="000000"/>
                </a:solidFill>
                <a:latin typeface="Arial"/>
                <a:ea typeface="Istok Web"/>
              </a:rPr>
              <a:t>создает программно-аппаратный комплекс</a:t>
            </a:r>
            <a:r>
              <a:rPr lang="ru-RU" sz="1600" b="0" strike="noStrike" spc="-1" dirty="0">
                <a:solidFill>
                  <a:srgbClr val="FF0000"/>
                </a:solidFill>
                <a:latin typeface="Arial"/>
                <a:ea typeface="Istok Web"/>
              </a:rPr>
              <a:t> </a:t>
            </a:r>
            <a:r>
              <a:rPr lang="ru-RU" sz="1600" b="0" strike="noStrike" spc="-1" dirty="0">
                <a:solidFill>
                  <a:srgbClr val="000000"/>
                </a:solidFill>
                <a:latin typeface="Arial"/>
                <a:ea typeface="Istok Web"/>
              </a:rPr>
              <a:t>помогающий сервисным инженерам, обслуживающим аппараты магнитно-резонансной томографии, непрерывно и круглосуточно, в автоматическом режиме, наблюдать динамику их критически важных параметров. Это позволяет вовремя заметить тенденции к возникновению аварийных ситуаций и, совершив внеплановые мероприятия, предотвратить их.  Система «</a:t>
            </a:r>
            <a:r>
              <a:rPr lang="ru-RU" sz="1600" b="0" strike="noStrike" spc="-1" dirty="0" err="1">
                <a:solidFill>
                  <a:srgbClr val="000000"/>
                </a:solidFill>
                <a:latin typeface="Arial"/>
                <a:ea typeface="Istok Web"/>
              </a:rPr>
              <a:t>Криотерм</a:t>
            </a:r>
            <a:r>
              <a:rPr lang="ru-RU" sz="1600" b="0" strike="noStrike" spc="-1" dirty="0">
                <a:solidFill>
                  <a:srgbClr val="000000"/>
                </a:solidFill>
                <a:latin typeface="Arial"/>
                <a:ea typeface="Istok Web"/>
              </a:rPr>
              <a:t>» автономна и представляет собой микро-компьютерное устройство, которое, посредством совокупности датчиков, собирает сведения о текущем состоянии томографа и через доступные каналы связи отсылает собранную и обработанную информацию на централизованный сервер. В случае экстренной необходимости система сигнализирует о скором наступлении аварийной ситуации непосредственно.</a:t>
            </a:r>
            <a:endParaRPr lang="ru-RU" sz="1600" b="0" strike="noStrike" spc="-1" dirty="0">
              <a:latin typeface="Arial"/>
            </a:endParaRPr>
          </a:p>
        </p:txBody>
      </p:sp>
      <p:sp>
        <p:nvSpPr>
          <p:cNvPr id="294" name="CustomShape 13"/>
          <p:cNvSpPr/>
          <p:nvPr/>
        </p:nvSpPr>
        <p:spPr>
          <a:xfrm>
            <a:off x="1153486" y="4089780"/>
            <a:ext cx="6134070" cy="23068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b="1" strike="noStrike" spc="-1" dirty="0">
                <a:solidFill>
                  <a:srgbClr val="000000"/>
                </a:solidFill>
                <a:latin typeface="Arial"/>
                <a:ea typeface="Istok Web"/>
              </a:rPr>
              <a:t>В настоящий момент проект находится в стадии проверяемой на пригодность и полезность идеи с одновременной доработкой микро-компьютерного аппаратно-программного комплекса. </a:t>
            </a:r>
            <a:endParaRPr lang="en-US" b="1" strike="noStrike" spc="-1" dirty="0">
              <a:solidFill>
                <a:srgbClr val="000000"/>
              </a:solidFill>
              <a:latin typeface="Arial"/>
              <a:ea typeface="Istok Web"/>
            </a:endParaRPr>
          </a:p>
          <a:p>
            <a:pPr algn="just">
              <a:lnSpc>
                <a:spcPct val="100000"/>
              </a:lnSpc>
            </a:pPr>
            <a:endParaRPr lang="en-US" b="1" strike="noStrike" spc="-1" dirty="0">
              <a:solidFill>
                <a:srgbClr val="000000"/>
              </a:solidFill>
              <a:latin typeface="Arial"/>
              <a:ea typeface="Istok Web"/>
            </a:endParaRPr>
          </a:p>
          <a:p>
            <a:pPr algn="just">
              <a:lnSpc>
                <a:spcPct val="100000"/>
              </a:lnSpc>
            </a:pPr>
            <a:r>
              <a:rPr lang="ru-RU" b="1" strike="noStrike" spc="-1" dirty="0">
                <a:solidFill>
                  <a:srgbClr val="000000"/>
                </a:solidFill>
                <a:latin typeface="Arial"/>
                <a:ea typeface="Istok Web"/>
              </a:rPr>
              <a:t>Получаемые в ходе углублённого исследования проблемы сведения ложатся в основу разработки минимально жизнеспособного продукта</a:t>
            </a:r>
            <a:r>
              <a:rPr lang="en-US" b="1" strike="noStrike" spc="-1" dirty="0">
                <a:solidFill>
                  <a:srgbClr val="000000"/>
                </a:solidFill>
                <a:latin typeface="Arial"/>
                <a:ea typeface="Istok Web"/>
              </a:rPr>
              <a:t> (MVP)</a:t>
            </a:r>
            <a:r>
              <a:rPr lang="ru-RU" b="1" strike="noStrike" spc="-1" dirty="0">
                <a:solidFill>
                  <a:srgbClr val="000000"/>
                </a:solidFill>
                <a:latin typeface="Arial"/>
                <a:ea typeface="Istok Web"/>
              </a:rPr>
              <a:t>.</a:t>
            </a:r>
            <a:endParaRPr lang="ru-RU" b="1" strike="noStrike" spc="-1" dirty="0">
              <a:latin typeface="Arial"/>
            </a:endParaRPr>
          </a:p>
        </p:txBody>
      </p:sp>
      <p:pic>
        <p:nvPicPr>
          <p:cNvPr id="295" name="Рисунок 38"/>
          <p:cNvPicPr/>
          <p:nvPr/>
        </p:nvPicPr>
        <p:blipFill>
          <a:blip r:embed="rId3"/>
          <a:stretch/>
        </p:blipFill>
        <p:spPr>
          <a:xfrm>
            <a:off x="10614725" y="313705"/>
            <a:ext cx="1267200" cy="304560"/>
          </a:xfrm>
          <a:prstGeom prst="rect">
            <a:avLst/>
          </a:prstGeom>
          <a:ln w="0">
            <a:noFill/>
          </a:ln>
        </p:spPr>
      </p:pic>
      <p:pic>
        <p:nvPicPr>
          <p:cNvPr id="296" name="Рисунок 295"/>
          <p:cNvPicPr/>
          <p:nvPr/>
        </p:nvPicPr>
        <p:blipFill>
          <a:blip r:embed="rId4"/>
          <a:stretch/>
        </p:blipFill>
        <p:spPr>
          <a:xfrm>
            <a:off x="7971480" y="1339560"/>
            <a:ext cx="3710520" cy="5500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Рисунок 309"/>
          <p:cNvPicPr/>
          <p:nvPr/>
        </p:nvPicPr>
        <p:blipFill>
          <a:blip r:embed="rId2"/>
          <a:stretch/>
        </p:blipFill>
        <p:spPr>
          <a:xfrm>
            <a:off x="114480" y="162720"/>
            <a:ext cx="4853880" cy="6857640"/>
          </a:xfrm>
          <a:prstGeom prst="rect">
            <a:avLst/>
          </a:prstGeom>
          <a:ln w="0">
            <a:noFill/>
          </a:ln>
        </p:spPr>
      </p:pic>
      <p:sp>
        <p:nvSpPr>
          <p:cNvPr id="297" name="CustomShape 1"/>
          <p:cNvSpPr/>
          <p:nvPr/>
        </p:nvSpPr>
        <p:spPr>
          <a:xfrm flipH="1">
            <a:off x="4601815" y="1187534"/>
            <a:ext cx="6897758" cy="550774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1600" b="0" strike="noStrike" spc="-1" dirty="0">
                <a:solidFill>
                  <a:srgbClr val="262626"/>
                </a:solidFill>
                <a:latin typeface="Arial"/>
                <a:ea typeface="Roboto"/>
              </a:rPr>
              <a:t>	У технических (сервисных) специалистов, проводящих плановое  обслуживание аппаратов для магнитно-резонансной томографии, существует проблема своевременного проведения профилактических работ для содержания томографа в рабочем состоянии.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600" b="0" strike="noStrike" spc="-1" dirty="0">
                <a:solidFill>
                  <a:srgbClr val="262626"/>
                </a:solidFill>
                <a:latin typeface="Arial"/>
                <a:ea typeface="Roboto"/>
              </a:rPr>
              <a:t>	Одним из критических параметров, влияющих на работоспособность томографа, является объём содержания хладогена, который поддерживает предельно низкую температуру кольцевого магнита для обеспечения в нём режима сверхпроводимости.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600" b="0" strike="noStrike" spc="-1" dirty="0">
                <a:solidFill>
                  <a:srgbClr val="000000"/>
                </a:solidFill>
                <a:latin typeface="Arial"/>
                <a:ea typeface="Istok Web"/>
              </a:rPr>
              <a:t>	Сегодня данная проблема решается довольно расточительным способом, путём полной замены хладогена, который, либо </a:t>
            </a:r>
            <a:r>
              <a:rPr lang="ru-RU" sz="1600" b="0" strike="noStrike" spc="-1" dirty="0" err="1">
                <a:solidFill>
                  <a:srgbClr val="000000"/>
                </a:solidFill>
                <a:latin typeface="Arial"/>
                <a:ea typeface="Istok Web"/>
              </a:rPr>
              <a:t>планово</a:t>
            </a:r>
            <a:r>
              <a:rPr lang="ru-RU" sz="1600" b="0" strike="noStrike" spc="-1" dirty="0">
                <a:solidFill>
                  <a:srgbClr val="000000"/>
                </a:solidFill>
                <a:latin typeface="Arial"/>
                <a:ea typeface="Istok Web"/>
              </a:rPr>
              <a:t> высвобождается, либо его объём понижается в результате незапланированных утечек или в результате аварийной ситуации — называемой </a:t>
            </a:r>
            <a:r>
              <a:rPr lang="ru-RU" sz="1600" b="0" strike="noStrike" spc="-1" dirty="0" err="1">
                <a:solidFill>
                  <a:srgbClr val="000000"/>
                </a:solidFill>
                <a:latin typeface="Arial"/>
                <a:ea typeface="Istok Web"/>
              </a:rPr>
              <a:t>квенчем</a:t>
            </a:r>
            <a:r>
              <a:rPr lang="ru-RU" sz="1600" b="0" strike="noStrike" spc="-1" dirty="0">
                <a:solidFill>
                  <a:srgbClr val="000000"/>
                </a:solidFill>
                <a:latin typeface="Arial"/>
                <a:ea typeface="Istok Web"/>
              </a:rPr>
              <a:t> (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  <a:ea typeface="Istok Web"/>
              </a:rPr>
              <a:t>quenche</a:t>
            </a:r>
            <a:r>
              <a:rPr lang="ru-RU" sz="1600" b="0" strike="noStrike" spc="-1" dirty="0">
                <a:solidFill>
                  <a:srgbClr val="000000"/>
                </a:solidFill>
                <a:latin typeface="Arial"/>
                <a:ea typeface="Istok Web"/>
              </a:rPr>
              <a:t>).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600" b="0" strike="noStrike" spc="-1" dirty="0">
                <a:solidFill>
                  <a:srgbClr val="000000"/>
                </a:solidFill>
                <a:latin typeface="Arial"/>
                <a:ea typeface="Istok Web"/>
              </a:rPr>
              <a:t>	При этом денежные затраты на полную перезаправку хладогена имеют для медицинских учреждений существенное значение.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0" y="102960"/>
            <a:ext cx="360" cy="25056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CustomShape 3"/>
          <p:cNvSpPr/>
          <p:nvPr/>
        </p:nvSpPr>
        <p:spPr>
          <a:xfrm>
            <a:off x="4390309" y="526343"/>
            <a:ext cx="5515560" cy="63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b="1" strike="noStrike" spc="-1" dirty="0">
                <a:solidFill>
                  <a:srgbClr val="212529"/>
                </a:solidFill>
                <a:latin typeface="Arial Black"/>
                <a:ea typeface="DejaVu Sans"/>
              </a:rPr>
              <a:t>Проблема</a:t>
            </a:r>
            <a:endParaRPr lang="ru-RU" sz="3600" b="0" strike="noStrike" spc="-1" dirty="0">
              <a:latin typeface="Arial"/>
            </a:endParaRPr>
          </a:p>
        </p:txBody>
      </p:sp>
      <p:pic>
        <p:nvPicPr>
          <p:cNvPr id="304" name="Рисунок 43"/>
          <p:cNvPicPr/>
          <p:nvPr/>
        </p:nvPicPr>
        <p:blipFill>
          <a:blip r:embed="rId3"/>
          <a:stretch/>
        </p:blipFill>
        <p:spPr>
          <a:xfrm>
            <a:off x="10588476" y="313403"/>
            <a:ext cx="1267200" cy="304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stomShape 1">
            <a:extLst>
              <a:ext uri="{FF2B5EF4-FFF2-40B4-BE49-F238E27FC236}">
                <a16:creationId xmlns:a16="http://schemas.microsoft.com/office/drawing/2014/main" id="{A1401474-CF6E-4BBB-B7E4-39510F338C27}"/>
              </a:ext>
            </a:extLst>
          </p:cNvPr>
          <p:cNvSpPr/>
          <p:nvPr/>
        </p:nvSpPr>
        <p:spPr>
          <a:xfrm>
            <a:off x="960632" y="-10390"/>
            <a:ext cx="11335782" cy="6857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 dirty="0"/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32833553-BF9A-4F6E-A77F-B0C3E8F64A41}"/>
              </a:ext>
            </a:extLst>
          </p:cNvPr>
          <p:cNvSpPr/>
          <p:nvPr/>
        </p:nvSpPr>
        <p:spPr>
          <a:xfrm>
            <a:off x="8739360" y="5049720"/>
            <a:ext cx="2705760" cy="106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57FE5C52-1157-4782-837D-A90D5F2BF492}"/>
              </a:ext>
            </a:extLst>
          </p:cNvPr>
          <p:cNvGrpSpPr/>
          <p:nvPr/>
        </p:nvGrpSpPr>
        <p:grpSpPr>
          <a:xfrm>
            <a:off x="2729160" y="3544200"/>
            <a:ext cx="657360" cy="657360"/>
            <a:chOff x="2729160" y="3544200"/>
            <a:chExt cx="657360" cy="657360"/>
          </a:xfrm>
        </p:grpSpPr>
        <p:sp>
          <p:nvSpPr>
            <p:cNvPr id="8" name="CustomShape 6">
              <a:extLst>
                <a:ext uri="{FF2B5EF4-FFF2-40B4-BE49-F238E27FC236}">
                  <a16:creationId xmlns:a16="http://schemas.microsoft.com/office/drawing/2014/main" id="{29BB338C-7126-4E74-BBF0-F45A9BC888FF}"/>
                </a:ext>
              </a:extLst>
            </p:cNvPr>
            <p:cNvSpPr/>
            <p:nvPr/>
          </p:nvSpPr>
          <p:spPr>
            <a:xfrm>
              <a:off x="2898000" y="3716280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21086" h="21600">
                  <a:moveTo>
                    <a:pt x="11502" y="10309"/>
                  </a:moveTo>
                  <a:cubicBezTo>
                    <a:pt x="11767" y="10309"/>
                    <a:pt x="11981" y="10090"/>
                    <a:pt x="11981" y="9818"/>
                  </a:cubicBezTo>
                  <a:cubicBezTo>
                    <a:pt x="11981" y="9547"/>
                    <a:pt x="11767" y="9327"/>
                    <a:pt x="11502" y="9327"/>
                  </a:cubicBezTo>
                  <a:cubicBezTo>
                    <a:pt x="11237" y="9327"/>
                    <a:pt x="11022" y="9547"/>
                    <a:pt x="11022" y="9818"/>
                  </a:cubicBezTo>
                  <a:cubicBezTo>
                    <a:pt x="11022" y="10090"/>
                    <a:pt x="11237" y="10309"/>
                    <a:pt x="11502" y="10309"/>
                  </a:cubicBezTo>
                  <a:moveTo>
                    <a:pt x="15818" y="4909"/>
                  </a:moveTo>
                  <a:cubicBezTo>
                    <a:pt x="16083" y="4909"/>
                    <a:pt x="16297" y="5129"/>
                    <a:pt x="16297" y="5400"/>
                  </a:cubicBezTo>
                  <a:cubicBezTo>
                    <a:pt x="16297" y="5672"/>
                    <a:pt x="16083" y="5891"/>
                    <a:pt x="15818" y="5891"/>
                  </a:cubicBezTo>
                  <a:cubicBezTo>
                    <a:pt x="15553" y="5891"/>
                    <a:pt x="15338" y="5672"/>
                    <a:pt x="15338" y="5400"/>
                  </a:cubicBezTo>
                  <a:cubicBezTo>
                    <a:pt x="15338" y="5129"/>
                    <a:pt x="15553" y="4909"/>
                    <a:pt x="15818" y="4909"/>
                  </a:cubicBezTo>
                  <a:moveTo>
                    <a:pt x="15818" y="6873"/>
                  </a:moveTo>
                  <a:cubicBezTo>
                    <a:pt x="16612" y="6873"/>
                    <a:pt x="17256" y="6213"/>
                    <a:pt x="17256" y="5400"/>
                  </a:cubicBezTo>
                  <a:cubicBezTo>
                    <a:pt x="17256" y="4587"/>
                    <a:pt x="16612" y="3928"/>
                    <a:pt x="15818" y="3928"/>
                  </a:cubicBezTo>
                  <a:cubicBezTo>
                    <a:pt x="15023" y="3928"/>
                    <a:pt x="14379" y="4587"/>
                    <a:pt x="14379" y="5400"/>
                  </a:cubicBezTo>
                  <a:cubicBezTo>
                    <a:pt x="14379" y="6213"/>
                    <a:pt x="15023" y="6873"/>
                    <a:pt x="15818" y="6873"/>
                  </a:cubicBezTo>
                  <a:moveTo>
                    <a:pt x="12941" y="11782"/>
                  </a:moveTo>
                  <a:cubicBezTo>
                    <a:pt x="13206" y="11782"/>
                    <a:pt x="13420" y="11562"/>
                    <a:pt x="13420" y="11291"/>
                  </a:cubicBezTo>
                  <a:cubicBezTo>
                    <a:pt x="13420" y="11020"/>
                    <a:pt x="13206" y="10800"/>
                    <a:pt x="12941" y="10800"/>
                  </a:cubicBezTo>
                  <a:cubicBezTo>
                    <a:pt x="12675" y="10800"/>
                    <a:pt x="12461" y="11020"/>
                    <a:pt x="12461" y="11291"/>
                  </a:cubicBezTo>
                  <a:cubicBezTo>
                    <a:pt x="12461" y="11562"/>
                    <a:pt x="12675" y="11782"/>
                    <a:pt x="12941" y="11782"/>
                  </a:cubicBezTo>
                  <a:moveTo>
                    <a:pt x="10063" y="7855"/>
                  </a:moveTo>
                  <a:cubicBezTo>
                    <a:pt x="9798" y="7855"/>
                    <a:pt x="9584" y="8074"/>
                    <a:pt x="9584" y="8346"/>
                  </a:cubicBezTo>
                  <a:cubicBezTo>
                    <a:pt x="9584" y="8617"/>
                    <a:pt x="9798" y="8836"/>
                    <a:pt x="10063" y="8836"/>
                  </a:cubicBezTo>
                  <a:cubicBezTo>
                    <a:pt x="10328" y="8836"/>
                    <a:pt x="10543" y="8617"/>
                    <a:pt x="10543" y="8346"/>
                  </a:cubicBezTo>
                  <a:cubicBezTo>
                    <a:pt x="10543" y="8074"/>
                    <a:pt x="10328" y="7855"/>
                    <a:pt x="10063" y="7855"/>
                  </a:cubicBezTo>
                  <a:moveTo>
                    <a:pt x="1718" y="19842"/>
                  </a:moveTo>
                  <a:lnTo>
                    <a:pt x="3451" y="15392"/>
                  </a:lnTo>
                  <a:cubicBezTo>
                    <a:pt x="3684" y="15834"/>
                    <a:pt x="3973" y="16253"/>
                    <a:pt x="4312" y="16642"/>
                  </a:cubicBezTo>
                  <a:cubicBezTo>
                    <a:pt x="4824" y="17230"/>
                    <a:pt x="5418" y="17711"/>
                    <a:pt x="6061" y="18068"/>
                  </a:cubicBezTo>
                  <a:cubicBezTo>
                    <a:pt x="6061" y="18068"/>
                    <a:pt x="1718" y="19842"/>
                    <a:pt x="1718" y="19842"/>
                  </a:cubicBezTo>
                  <a:close/>
                  <a:moveTo>
                    <a:pt x="3717" y="12060"/>
                  </a:moveTo>
                  <a:lnTo>
                    <a:pt x="0" y="21600"/>
                  </a:lnTo>
                  <a:lnTo>
                    <a:pt x="9319" y="17795"/>
                  </a:lnTo>
                  <a:cubicBezTo>
                    <a:pt x="9153" y="17815"/>
                    <a:pt x="8987" y="17824"/>
                    <a:pt x="8822" y="17824"/>
                  </a:cubicBezTo>
                  <a:cubicBezTo>
                    <a:pt x="5971" y="17824"/>
                    <a:pt x="3389" y="15002"/>
                    <a:pt x="3717" y="12060"/>
                  </a:cubicBezTo>
                  <a:moveTo>
                    <a:pt x="16115" y="10657"/>
                  </a:moveTo>
                  <a:cubicBezTo>
                    <a:pt x="15925" y="10851"/>
                    <a:pt x="15627" y="11171"/>
                    <a:pt x="15280" y="11542"/>
                  </a:cubicBezTo>
                  <a:cubicBezTo>
                    <a:pt x="14662" y="12204"/>
                    <a:pt x="13712" y="13221"/>
                    <a:pt x="13147" y="13753"/>
                  </a:cubicBezTo>
                  <a:lnTo>
                    <a:pt x="7665" y="8141"/>
                  </a:lnTo>
                  <a:cubicBezTo>
                    <a:pt x="8185" y="7563"/>
                    <a:pt x="9179" y="6590"/>
                    <a:pt x="9825" y="5958"/>
                  </a:cubicBezTo>
                  <a:cubicBezTo>
                    <a:pt x="10188" y="5603"/>
                    <a:pt x="10500" y="5298"/>
                    <a:pt x="10690" y="5103"/>
                  </a:cubicBezTo>
                  <a:cubicBezTo>
                    <a:pt x="13284" y="2447"/>
                    <a:pt x="18271" y="993"/>
                    <a:pt x="20136" y="982"/>
                  </a:cubicBezTo>
                  <a:cubicBezTo>
                    <a:pt x="20132" y="2572"/>
                    <a:pt x="18824" y="7884"/>
                    <a:pt x="16115" y="10657"/>
                  </a:cubicBezTo>
                  <a:moveTo>
                    <a:pt x="12477" y="14563"/>
                  </a:moveTo>
                  <a:cubicBezTo>
                    <a:pt x="12127" y="15873"/>
                    <a:pt x="11665" y="17072"/>
                    <a:pt x="11154" y="18035"/>
                  </a:cubicBezTo>
                  <a:cubicBezTo>
                    <a:pt x="10943" y="17454"/>
                    <a:pt x="10642" y="16798"/>
                    <a:pt x="10214" y="16110"/>
                  </a:cubicBezTo>
                  <a:cubicBezTo>
                    <a:pt x="10035" y="15823"/>
                    <a:pt x="9728" y="15656"/>
                    <a:pt x="9405" y="15656"/>
                  </a:cubicBezTo>
                  <a:cubicBezTo>
                    <a:pt x="9329" y="15656"/>
                    <a:pt x="9252" y="15665"/>
                    <a:pt x="9176" y="15684"/>
                  </a:cubicBezTo>
                  <a:cubicBezTo>
                    <a:pt x="8990" y="15731"/>
                    <a:pt x="8799" y="15755"/>
                    <a:pt x="8610" y="15755"/>
                  </a:cubicBezTo>
                  <a:cubicBezTo>
                    <a:pt x="7905" y="15755"/>
                    <a:pt x="7217" y="15432"/>
                    <a:pt x="6621" y="14822"/>
                  </a:cubicBezTo>
                  <a:cubicBezTo>
                    <a:pt x="5861" y="14044"/>
                    <a:pt x="5561" y="13114"/>
                    <a:pt x="5779" y="12206"/>
                  </a:cubicBezTo>
                  <a:cubicBezTo>
                    <a:pt x="5877" y="11797"/>
                    <a:pt x="5709" y="11370"/>
                    <a:pt x="5363" y="11144"/>
                  </a:cubicBezTo>
                  <a:cubicBezTo>
                    <a:pt x="4690" y="10706"/>
                    <a:pt x="4050" y="10398"/>
                    <a:pt x="3482" y="10183"/>
                  </a:cubicBezTo>
                  <a:cubicBezTo>
                    <a:pt x="4423" y="9658"/>
                    <a:pt x="5594" y="9186"/>
                    <a:pt x="6874" y="8827"/>
                  </a:cubicBezTo>
                  <a:cubicBezTo>
                    <a:pt x="6900" y="8820"/>
                    <a:pt x="6921" y="8803"/>
                    <a:pt x="6946" y="8793"/>
                  </a:cubicBezTo>
                  <a:lnTo>
                    <a:pt x="12510" y="14490"/>
                  </a:lnTo>
                  <a:cubicBezTo>
                    <a:pt x="12501" y="14515"/>
                    <a:pt x="12484" y="14536"/>
                    <a:pt x="12477" y="14563"/>
                  </a:cubicBezTo>
                  <a:moveTo>
                    <a:pt x="20922" y="167"/>
                  </a:moveTo>
                  <a:cubicBezTo>
                    <a:pt x="20813" y="55"/>
                    <a:pt x="20545" y="0"/>
                    <a:pt x="20157" y="0"/>
                  </a:cubicBezTo>
                  <a:cubicBezTo>
                    <a:pt x="18131" y="0"/>
                    <a:pt x="12842" y="1511"/>
                    <a:pt x="10012" y="4409"/>
                  </a:cubicBezTo>
                  <a:cubicBezTo>
                    <a:pt x="9345" y="5092"/>
                    <a:pt x="7134" y="7175"/>
                    <a:pt x="6621" y="7880"/>
                  </a:cubicBezTo>
                  <a:cubicBezTo>
                    <a:pt x="4961" y="8346"/>
                    <a:pt x="2544" y="9277"/>
                    <a:pt x="1196" y="10657"/>
                  </a:cubicBezTo>
                  <a:cubicBezTo>
                    <a:pt x="1196" y="10657"/>
                    <a:pt x="2841" y="10663"/>
                    <a:pt x="4848" y="11972"/>
                  </a:cubicBezTo>
                  <a:cubicBezTo>
                    <a:pt x="4556" y="13190"/>
                    <a:pt x="4926" y="14475"/>
                    <a:pt x="5943" y="15516"/>
                  </a:cubicBezTo>
                  <a:cubicBezTo>
                    <a:pt x="6735" y="16327"/>
                    <a:pt x="7672" y="16737"/>
                    <a:pt x="8610" y="16737"/>
                  </a:cubicBezTo>
                  <a:cubicBezTo>
                    <a:pt x="8876" y="16737"/>
                    <a:pt x="9142" y="16704"/>
                    <a:pt x="9405" y="16637"/>
                  </a:cubicBezTo>
                  <a:cubicBezTo>
                    <a:pt x="10683" y="18692"/>
                    <a:pt x="10690" y="20376"/>
                    <a:pt x="10690" y="20376"/>
                  </a:cubicBezTo>
                  <a:cubicBezTo>
                    <a:pt x="12038" y="18996"/>
                    <a:pt x="12948" y="16521"/>
                    <a:pt x="13402" y="14822"/>
                  </a:cubicBezTo>
                  <a:cubicBezTo>
                    <a:pt x="14091" y="14297"/>
                    <a:pt x="16126" y="12034"/>
                    <a:pt x="16793" y="11351"/>
                  </a:cubicBezTo>
                  <a:cubicBezTo>
                    <a:pt x="20164" y="7900"/>
                    <a:pt x="21600" y="861"/>
                    <a:pt x="20922" y="167"/>
                  </a:cubicBezTo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7">
              <a:extLst>
                <a:ext uri="{FF2B5EF4-FFF2-40B4-BE49-F238E27FC236}">
                  <a16:creationId xmlns:a16="http://schemas.microsoft.com/office/drawing/2014/main" id="{9B699034-5C38-4C13-B7DF-CF8E87478F11}"/>
                </a:ext>
              </a:extLst>
            </p:cNvPr>
            <p:cNvSpPr/>
            <p:nvPr/>
          </p:nvSpPr>
          <p:spPr>
            <a:xfrm>
              <a:off x="2729160" y="3544200"/>
              <a:ext cx="657360" cy="657360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id="{7F4556BF-A066-4AE3-B8BB-8CFC3A45ACBF}"/>
              </a:ext>
            </a:extLst>
          </p:cNvPr>
          <p:cNvGrpSpPr/>
          <p:nvPr/>
        </p:nvGrpSpPr>
        <p:grpSpPr>
          <a:xfrm>
            <a:off x="6174360" y="3544200"/>
            <a:ext cx="657360" cy="657360"/>
            <a:chOff x="6174360" y="3544200"/>
            <a:chExt cx="657360" cy="657360"/>
          </a:xfrm>
        </p:grpSpPr>
        <p:sp>
          <p:nvSpPr>
            <p:cNvPr id="11" name="CustomShape 9">
              <a:extLst>
                <a:ext uri="{FF2B5EF4-FFF2-40B4-BE49-F238E27FC236}">
                  <a16:creationId xmlns:a16="http://schemas.microsoft.com/office/drawing/2014/main" id="{41EC63EF-FA78-40BC-9391-60269B9A9CA2}"/>
                </a:ext>
              </a:extLst>
            </p:cNvPr>
            <p:cNvSpPr/>
            <p:nvPr/>
          </p:nvSpPr>
          <p:spPr>
            <a:xfrm>
              <a:off x="6327000" y="3716280"/>
              <a:ext cx="352080" cy="320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16" y="20520"/>
                  </a:moveTo>
                  <a:cubicBezTo>
                    <a:pt x="1258" y="18675"/>
                    <a:pt x="2752" y="17923"/>
                    <a:pt x="4191" y="17361"/>
                  </a:cubicBezTo>
                  <a:cubicBezTo>
                    <a:pt x="5156" y="17087"/>
                    <a:pt x="6884" y="15971"/>
                    <a:pt x="6884" y="13567"/>
                  </a:cubicBezTo>
                  <a:cubicBezTo>
                    <a:pt x="6884" y="11510"/>
                    <a:pt x="6113" y="10507"/>
                    <a:pt x="5698" y="9969"/>
                  </a:cubicBezTo>
                  <a:cubicBezTo>
                    <a:pt x="5646" y="9902"/>
                    <a:pt x="5599" y="9842"/>
                    <a:pt x="5562" y="9786"/>
                  </a:cubicBezTo>
                  <a:cubicBezTo>
                    <a:pt x="5550" y="9769"/>
                    <a:pt x="5538" y="9752"/>
                    <a:pt x="5526" y="9735"/>
                  </a:cubicBezTo>
                  <a:cubicBezTo>
                    <a:pt x="5491" y="9662"/>
                    <a:pt x="5297" y="9177"/>
                    <a:pt x="5553" y="8011"/>
                  </a:cubicBezTo>
                  <a:cubicBezTo>
                    <a:pt x="5604" y="7777"/>
                    <a:pt x="5583" y="7531"/>
                    <a:pt x="5493" y="7312"/>
                  </a:cubicBezTo>
                  <a:cubicBezTo>
                    <a:pt x="5249" y="6721"/>
                    <a:pt x="4603" y="5151"/>
                    <a:pt x="5035" y="3988"/>
                  </a:cubicBezTo>
                  <a:cubicBezTo>
                    <a:pt x="5619" y="2411"/>
                    <a:pt x="6140" y="2099"/>
                    <a:pt x="7085" y="1642"/>
                  </a:cubicBezTo>
                  <a:cubicBezTo>
                    <a:pt x="7132" y="1619"/>
                    <a:pt x="7177" y="1592"/>
                    <a:pt x="7220" y="1562"/>
                  </a:cubicBezTo>
                  <a:cubicBezTo>
                    <a:pt x="7458" y="1393"/>
                    <a:pt x="8233" y="1080"/>
                    <a:pt x="9029" y="1080"/>
                  </a:cubicBezTo>
                  <a:cubicBezTo>
                    <a:pt x="9467" y="1080"/>
                    <a:pt x="9840" y="1172"/>
                    <a:pt x="10137" y="1353"/>
                  </a:cubicBezTo>
                  <a:cubicBezTo>
                    <a:pt x="10491" y="1569"/>
                    <a:pt x="10825" y="1968"/>
                    <a:pt x="11308" y="3213"/>
                  </a:cubicBezTo>
                  <a:cubicBezTo>
                    <a:pt x="11991" y="4974"/>
                    <a:pt x="11820" y="6477"/>
                    <a:pt x="11347" y="7186"/>
                  </a:cubicBezTo>
                  <a:cubicBezTo>
                    <a:pt x="11175" y="7442"/>
                    <a:pt x="11116" y="7769"/>
                    <a:pt x="11184" y="8078"/>
                  </a:cubicBezTo>
                  <a:cubicBezTo>
                    <a:pt x="11422" y="9164"/>
                    <a:pt x="11247" y="9602"/>
                    <a:pt x="11210" y="9679"/>
                  </a:cubicBezTo>
                  <a:cubicBezTo>
                    <a:pt x="11181" y="9712"/>
                    <a:pt x="11153" y="9748"/>
                    <a:pt x="11129" y="9786"/>
                  </a:cubicBezTo>
                  <a:cubicBezTo>
                    <a:pt x="11091" y="9842"/>
                    <a:pt x="11044" y="9902"/>
                    <a:pt x="10992" y="9969"/>
                  </a:cubicBezTo>
                  <a:cubicBezTo>
                    <a:pt x="10578" y="10507"/>
                    <a:pt x="9806" y="11510"/>
                    <a:pt x="9806" y="13567"/>
                  </a:cubicBezTo>
                  <a:cubicBezTo>
                    <a:pt x="9806" y="15972"/>
                    <a:pt x="11535" y="17087"/>
                    <a:pt x="12500" y="17361"/>
                  </a:cubicBezTo>
                  <a:cubicBezTo>
                    <a:pt x="13925" y="17916"/>
                    <a:pt x="15432" y="18665"/>
                    <a:pt x="15675" y="20520"/>
                  </a:cubicBezTo>
                  <a:cubicBezTo>
                    <a:pt x="15675" y="20520"/>
                    <a:pt x="1016" y="20520"/>
                    <a:pt x="1016" y="20520"/>
                  </a:cubicBezTo>
                  <a:close/>
                  <a:moveTo>
                    <a:pt x="12782" y="16326"/>
                  </a:moveTo>
                  <a:cubicBezTo>
                    <a:pt x="12782" y="16326"/>
                    <a:pt x="10788" y="15813"/>
                    <a:pt x="10788" y="13567"/>
                  </a:cubicBezTo>
                  <a:cubicBezTo>
                    <a:pt x="10788" y="11595"/>
                    <a:pt x="11607" y="10900"/>
                    <a:pt x="11923" y="10420"/>
                  </a:cubicBezTo>
                  <a:cubicBezTo>
                    <a:pt x="11923" y="10420"/>
                    <a:pt x="12573" y="9806"/>
                    <a:pt x="12138" y="7825"/>
                  </a:cubicBezTo>
                  <a:cubicBezTo>
                    <a:pt x="12863" y="6740"/>
                    <a:pt x="12999" y="4821"/>
                    <a:pt x="12211" y="2789"/>
                  </a:cubicBezTo>
                  <a:cubicBezTo>
                    <a:pt x="11716" y="1514"/>
                    <a:pt x="11279" y="815"/>
                    <a:pt x="10613" y="409"/>
                  </a:cubicBezTo>
                  <a:cubicBezTo>
                    <a:pt x="10124" y="111"/>
                    <a:pt x="9569" y="0"/>
                    <a:pt x="9029" y="0"/>
                  </a:cubicBezTo>
                  <a:cubicBezTo>
                    <a:pt x="8023" y="0"/>
                    <a:pt x="7070" y="384"/>
                    <a:pt x="6690" y="653"/>
                  </a:cubicBezTo>
                  <a:cubicBezTo>
                    <a:pt x="5576" y="1192"/>
                    <a:pt x="4828" y="1688"/>
                    <a:pt x="4126" y="3579"/>
                  </a:cubicBezTo>
                  <a:cubicBezTo>
                    <a:pt x="3556" y="5114"/>
                    <a:pt x="4241" y="6891"/>
                    <a:pt x="4598" y="7757"/>
                  </a:cubicBezTo>
                  <a:cubicBezTo>
                    <a:pt x="4163" y="9739"/>
                    <a:pt x="4767" y="10420"/>
                    <a:pt x="4767" y="10420"/>
                  </a:cubicBezTo>
                  <a:cubicBezTo>
                    <a:pt x="5083" y="10900"/>
                    <a:pt x="5903" y="11595"/>
                    <a:pt x="5903" y="13567"/>
                  </a:cubicBezTo>
                  <a:cubicBezTo>
                    <a:pt x="5903" y="15813"/>
                    <a:pt x="3909" y="16326"/>
                    <a:pt x="3909" y="16326"/>
                  </a:cubicBezTo>
                  <a:cubicBezTo>
                    <a:pt x="2642" y="16817"/>
                    <a:pt x="0" y="17821"/>
                    <a:pt x="0" y="21060"/>
                  </a:cubicBezTo>
                  <a:cubicBezTo>
                    <a:pt x="0" y="21060"/>
                    <a:pt x="0" y="21600"/>
                    <a:pt x="491" y="21600"/>
                  </a:cubicBezTo>
                  <a:lnTo>
                    <a:pt x="16200" y="21600"/>
                  </a:lnTo>
                  <a:cubicBezTo>
                    <a:pt x="16691" y="21600"/>
                    <a:pt x="16691" y="21060"/>
                    <a:pt x="16691" y="21060"/>
                  </a:cubicBezTo>
                  <a:cubicBezTo>
                    <a:pt x="16691" y="17821"/>
                    <a:pt x="14048" y="16817"/>
                    <a:pt x="12782" y="16326"/>
                  </a:cubicBezTo>
                  <a:moveTo>
                    <a:pt x="18035" y="15774"/>
                  </a:moveTo>
                  <a:cubicBezTo>
                    <a:pt x="18035" y="15774"/>
                    <a:pt x="16217" y="15312"/>
                    <a:pt x="16217" y="13291"/>
                  </a:cubicBezTo>
                  <a:cubicBezTo>
                    <a:pt x="16217" y="11515"/>
                    <a:pt x="17087" y="10890"/>
                    <a:pt x="17376" y="10458"/>
                  </a:cubicBezTo>
                  <a:cubicBezTo>
                    <a:pt x="17376" y="10458"/>
                    <a:pt x="17968" y="9906"/>
                    <a:pt x="17572" y="8122"/>
                  </a:cubicBezTo>
                  <a:cubicBezTo>
                    <a:pt x="18232" y="7146"/>
                    <a:pt x="18387" y="5419"/>
                    <a:pt x="17669" y="3590"/>
                  </a:cubicBezTo>
                  <a:cubicBezTo>
                    <a:pt x="17218" y="2442"/>
                    <a:pt x="16666" y="1814"/>
                    <a:pt x="16059" y="1449"/>
                  </a:cubicBezTo>
                  <a:cubicBezTo>
                    <a:pt x="15612" y="1180"/>
                    <a:pt x="15107" y="1081"/>
                    <a:pt x="14614" y="1081"/>
                  </a:cubicBezTo>
                  <a:cubicBezTo>
                    <a:pt x="13880" y="1081"/>
                    <a:pt x="13182" y="1301"/>
                    <a:pt x="12753" y="1514"/>
                  </a:cubicBezTo>
                  <a:cubicBezTo>
                    <a:pt x="12878" y="1781"/>
                    <a:pt x="12997" y="2064"/>
                    <a:pt x="13115" y="2366"/>
                  </a:cubicBezTo>
                  <a:cubicBezTo>
                    <a:pt x="13131" y="2409"/>
                    <a:pt x="13143" y="2453"/>
                    <a:pt x="13159" y="2496"/>
                  </a:cubicBezTo>
                  <a:cubicBezTo>
                    <a:pt x="13436" y="2360"/>
                    <a:pt x="13994" y="2160"/>
                    <a:pt x="14614" y="2160"/>
                  </a:cubicBezTo>
                  <a:cubicBezTo>
                    <a:pt x="15001" y="2160"/>
                    <a:pt x="15328" y="2239"/>
                    <a:pt x="15588" y="2396"/>
                  </a:cubicBezTo>
                  <a:cubicBezTo>
                    <a:pt x="15893" y="2579"/>
                    <a:pt x="16347" y="2947"/>
                    <a:pt x="16767" y="4019"/>
                  </a:cubicBezTo>
                  <a:cubicBezTo>
                    <a:pt x="17366" y="5541"/>
                    <a:pt x="17207" y="6853"/>
                    <a:pt x="16784" y="7478"/>
                  </a:cubicBezTo>
                  <a:cubicBezTo>
                    <a:pt x="16610" y="7736"/>
                    <a:pt x="16549" y="8067"/>
                    <a:pt x="16618" y="8379"/>
                  </a:cubicBezTo>
                  <a:cubicBezTo>
                    <a:pt x="16817" y="9273"/>
                    <a:pt x="16689" y="9648"/>
                    <a:pt x="16656" y="9723"/>
                  </a:cubicBezTo>
                  <a:cubicBezTo>
                    <a:pt x="16631" y="9754"/>
                    <a:pt x="16607" y="9786"/>
                    <a:pt x="16584" y="9820"/>
                  </a:cubicBezTo>
                  <a:cubicBezTo>
                    <a:pt x="16565" y="9848"/>
                    <a:pt x="16497" y="9929"/>
                    <a:pt x="16447" y="9988"/>
                  </a:cubicBezTo>
                  <a:cubicBezTo>
                    <a:pt x="16023" y="10488"/>
                    <a:pt x="15236" y="11419"/>
                    <a:pt x="15236" y="13291"/>
                  </a:cubicBezTo>
                  <a:cubicBezTo>
                    <a:pt x="15236" y="15520"/>
                    <a:pt x="16851" y="16555"/>
                    <a:pt x="17757" y="16810"/>
                  </a:cubicBezTo>
                  <a:cubicBezTo>
                    <a:pt x="19050" y="17307"/>
                    <a:pt x="20311" y="17926"/>
                    <a:pt x="20570" y="19440"/>
                  </a:cubicBezTo>
                  <a:lnTo>
                    <a:pt x="17464" y="19440"/>
                  </a:lnTo>
                  <a:cubicBezTo>
                    <a:pt x="17553" y="19773"/>
                    <a:pt x="17615" y="20132"/>
                    <a:pt x="17645" y="20520"/>
                  </a:cubicBezTo>
                  <a:lnTo>
                    <a:pt x="21152" y="20520"/>
                  </a:lnTo>
                  <a:cubicBezTo>
                    <a:pt x="21600" y="20520"/>
                    <a:pt x="21600" y="20034"/>
                    <a:pt x="21600" y="20034"/>
                  </a:cubicBezTo>
                  <a:cubicBezTo>
                    <a:pt x="21600" y="17119"/>
                    <a:pt x="19191" y="16215"/>
                    <a:pt x="18035" y="15774"/>
                  </a:cubicBezTo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0">
              <a:extLst>
                <a:ext uri="{FF2B5EF4-FFF2-40B4-BE49-F238E27FC236}">
                  <a16:creationId xmlns:a16="http://schemas.microsoft.com/office/drawing/2014/main" id="{835B4FC2-A29B-4189-B7EB-DA2A7657B900}"/>
                </a:ext>
              </a:extLst>
            </p:cNvPr>
            <p:cNvSpPr/>
            <p:nvPr/>
          </p:nvSpPr>
          <p:spPr>
            <a:xfrm>
              <a:off x="6174360" y="3544200"/>
              <a:ext cx="657360" cy="657360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" name="Group 11">
            <a:extLst>
              <a:ext uri="{FF2B5EF4-FFF2-40B4-BE49-F238E27FC236}">
                <a16:creationId xmlns:a16="http://schemas.microsoft.com/office/drawing/2014/main" id="{8DCEDDB5-62E4-44D1-B0E9-087663D4E30C}"/>
              </a:ext>
            </a:extLst>
          </p:cNvPr>
          <p:cNvGrpSpPr/>
          <p:nvPr/>
        </p:nvGrpSpPr>
        <p:grpSpPr>
          <a:xfrm>
            <a:off x="9619920" y="3544200"/>
            <a:ext cx="657360" cy="657360"/>
            <a:chOff x="9619920" y="3544200"/>
            <a:chExt cx="657360" cy="657360"/>
          </a:xfrm>
        </p:grpSpPr>
        <p:sp>
          <p:nvSpPr>
            <p:cNvPr id="14" name="CustomShape 12">
              <a:extLst>
                <a:ext uri="{FF2B5EF4-FFF2-40B4-BE49-F238E27FC236}">
                  <a16:creationId xmlns:a16="http://schemas.microsoft.com/office/drawing/2014/main" id="{B1122ECF-8252-4793-BE24-C27E5719C769}"/>
                </a:ext>
              </a:extLst>
            </p:cNvPr>
            <p:cNvSpPr/>
            <p:nvPr/>
          </p:nvSpPr>
          <p:spPr>
            <a:xfrm>
              <a:off x="9788400" y="3716280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0"/>
                  </a:lnTo>
                  <a:cubicBezTo>
                    <a:pt x="19655" y="2640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0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5"/>
                    <a:pt x="299" y="8876"/>
                    <a:pt x="297" y="8877"/>
                  </a:cubicBezTo>
                  <a:lnTo>
                    <a:pt x="280" y="8885"/>
                  </a:lnTo>
                  <a:lnTo>
                    <a:pt x="281" y="8887"/>
                  </a:lnTo>
                  <a:cubicBezTo>
                    <a:pt x="116" y="8967"/>
                    <a:pt x="0" y="9132"/>
                    <a:pt x="0" y="9327"/>
                  </a:cubicBezTo>
                  <a:cubicBezTo>
                    <a:pt x="0" y="9550"/>
                    <a:pt x="151" y="9731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699"/>
                  </a:lnTo>
                  <a:cubicBezTo>
                    <a:pt x="21578" y="636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5"/>
                    <a:pt x="7507" y="16344"/>
                  </a:cubicBezTo>
                  <a:lnTo>
                    <a:pt x="6035" y="17817"/>
                  </a:lnTo>
                  <a:cubicBezTo>
                    <a:pt x="5946" y="17905"/>
                    <a:pt x="5891" y="18029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0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1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2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1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9"/>
                    <a:pt x="3927" y="14101"/>
                    <a:pt x="3927" y="14237"/>
                  </a:cubicBezTo>
                  <a:cubicBezTo>
                    <a:pt x="3927" y="14507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3">
              <a:extLst>
                <a:ext uri="{FF2B5EF4-FFF2-40B4-BE49-F238E27FC236}">
                  <a16:creationId xmlns:a16="http://schemas.microsoft.com/office/drawing/2014/main" id="{283207BC-A73F-407B-99C1-41E134E1761E}"/>
                </a:ext>
              </a:extLst>
            </p:cNvPr>
            <p:cNvSpPr/>
            <p:nvPr/>
          </p:nvSpPr>
          <p:spPr>
            <a:xfrm>
              <a:off x="9619920" y="3544200"/>
              <a:ext cx="657360" cy="657360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" name="CustomShape 15">
            <a:extLst>
              <a:ext uri="{FF2B5EF4-FFF2-40B4-BE49-F238E27FC236}">
                <a16:creationId xmlns:a16="http://schemas.microsoft.com/office/drawing/2014/main" id="{7371965C-7584-4387-889F-9D5A5D2F3322}"/>
              </a:ext>
            </a:extLst>
          </p:cNvPr>
          <p:cNvSpPr/>
          <p:nvPr/>
        </p:nvSpPr>
        <p:spPr>
          <a:xfrm>
            <a:off x="5150160" y="5049720"/>
            <a:ext cx="270576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20">
            <a:extLst>
              <a:ext uri="{FF2B5EF4-FFF2-40B4-BE49-F238E27FC236}">
                <a16:creationId xmlns:a16="http://schemas.microsoft.com/office/drawing/2014/main" id="{884B95E4-A153-4895-8A5D-9C7223A37ED4}"/>
              </a:ext>
            </a:extLst>
          </p:cNvPr>
          <p:cNvSpPr/>
          <p:nvPr/>
        </p:nvSpPr>
        <p:spPr>
          <a:xfrm>
            <a:off x="5020920" y="270720"/>
            <a:ext cx="2963520" cy="63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3600" b="1" strike="noStrike" spc="-1" dirty="0">
                <a:latin typeface="Arial Black"/>
                <a:ea typeface="DejaVu Sans"/>
              </a:rPr>
              <a:t>Решение</a:t>
            </a:r>
            <a:endParaRPr lang="ru-RU" sz="3600" b="0" strike="noStrike" spc="-1" dirty="0">
              <a:latin typeface="Arial"/>
            </a:endParaRPr>
          </a:p>
        </p:txBody>
      </p:sp>
      <p:pic>
        <p:nvPicPr>
          <p:cNvPr id="24" name="Рисунок 50">
            <a:extLst>
              <a:ext uri="{FF2B5EF4-FFF2-40B4-BE49-F238E27FC236}">
                <a16:creationId xmlns:a16="http://schemas.microsoft.com/office/drawing/2014/main" id="{3FB7A7B6-ADD8-43E2-8CC8-AB16CE59DC98}"/>
              </a:ext>
            </a:extLst>
          </p:cNvPr>
          <p:cNvPicPr/>
          <p:nvPr/>
        </p:nvPicPr>
        <p:blipFill>
          <a:blip r:embed="rId2"/>
          <a:stretch/>
        </p:blipFill>
        <p:spPr>
          <a:xfrm rot="5400000">
            <a:off x="-138255" y="876960"/>
            <a:ext cx="1267200" cy="304560"/>
          </a:xfrm>
          <a:prstGeom prst="rect">
            <a:avLst/>
          </a:prstGeom>
          <a:ln w="0">
            <a:noFill/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3CA870C-D404-4DB2-8C92-8FD855CAC299}"/>
              </a:ext>
            </a:extLst>
          </p:cNvPr>
          <p:cNvSpPr txBox="1"/>
          <p:nvPr/>
        </p:nvSpPr>
        <p:spPr>
          <a:xfrm>
            <a:off x="1674422" y="1038624"/>
            <a:ext cx="99082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pc="-1" dirty="0">
                <a:latin typeface="Arial"/>
                <a:ea typeface="Istok Web"/>
              </a:rPr>
              <a:t>	</a:t>
            </a:r>
            <a:r>
              <a:rPr lang="ru-RU" sz="1800" b="0" strike="noStrike" spc="-1" dirty="0">
                <a:latin typeface="Arial"/>
                <a:ea typeface="Istok Web"/>
              </a:rPr>
              <a:t>Аппаратно-программный комплекс «</a:t>
            </a:r>
            <a:r>
              <a:rPr lang="ru-RU" sz="1800" b="0" strike="noStrike" spc="-1" dirty="0" err="1">
                <a:latin typeface="Arial"/>
                <a:ea typeface="Istok Web"/>
              </a:rPr>
              <a:t>Криотерм</a:t>
            </a:r>
            <a:r>
              <a:rPr lang="ru-RU" sz="1800" b="0" strike="noStrike" spc="-1" dirty="0">
                <a:latin typeface="Arial"/>
                <a:ea typeface="Istok Web"/>
              </a:rPr>
              <a:t>» построенный на базе микро-компьютера с системой периферийных датчиков различного назначения берёт на </a:t>
            </a:r>
            <a:r>
              <a:rPr lang="ru-RU" spc="-1" dirty="0">
                <a:latin typeface="Arial"/>
                <a:ea typeface="Istok Web"/>
              </a:rPr>
              <a:t>себя круглосуточную и неустанную работу по наблюдению за динамикой критически важных показателей работы магнитно-резонансного томографа.</a:t>
            </a:r>
          </a:p>
          <a:p>
            <a:pPr algn="just">
              <a:lnSpc>
                <a:spcPct val="100000"/>
              </a:lnSpc>
            </a:pPr>
            <a:endParaRPr lang="ru-RU" spc="-1" dirty="0">
              <a:latin typeface="Arial"/>
              <a:ea typeface="Istok Web"/>
            </a:endParaRPr>
          </a:p>
          <a:p>
            <a:pPr algn="just">
              <a:lnSpc>
                <a:spcPct val="100000"/>
              </a:lnSpc>
            </a:pPr>
            <a:r>
              <a:rPr lang="ru-RU" spc="-1" dirty="0">
                <a:latin typeface="Arial"/>
                <a:ea typeface="Istok Web"/>
              </a:rPr>
              <a:t>	Предварительно настроенная система собирает и первично анализирует все сведения об изменении критически важных параметров, по доступному каналу связи направляет их на централизированный сервер для дальнейшей обработки, накопления статистики и направлении сигналов заинтересованным лицам, как о текущем состоянии контролируемого оборудования, так и об его аварийных состояниях.</a:t>
            </a:r>
          </a:p>
          <a:p>
            <a:pPr algn="just">
              <a:lnSpc>
                <a:spcPct val="100000"/>
              </a:lnSpc>
            </a:pPr>
            <a:endParaRPr lang="ru-RU" spc="-1" dirty="0">
              <a:latin typeface="Arial"/>
              <a:ea typeface="Istok Web"/>
            </a:endParaRPr>
          </a:p>
          <a:p>
            <a:pPr algn="just">
              <a:lnSpc>
                <a:spcPct val="100000"/>
              </a:lnSpc>
            </a:pPr>
            <a:r>
              <a:rPr lang="ru-RU" spc="-1" dirty="0">
                <a:latin typeface="Arial"/>
                <a:ea typeface="Istok Web"/>
              </a:rPr>
              <a:t>	Система принятия решений, перечень наблюдаемых параметров, протоколы сообщений о критически важных состояниях наблюдаемой системы гибко настраиваются самим пользователем.</a:t>
            </a:r>
          </a:p>
          <a:p>
            <a:pPr algn="just">
              <a:lnSpc>
                <a:spcPct val="100000"/>
              </a:lnSpc>
            </a:pPr>
            <a:r>
              <a:rPr lang="ru-RU" sz="1800" b="0" strike="noStrike" spc="-1" dirty="0">
                <a:latin typeface="Arial"/>
              </a:rPr>
              <a:t>	Программное обеспечение с элементами искусственного интеллекта путём перекрёстного анализа сведений поступающих с аппаратов расположенных по всему миру, но имеющих сходные условия эксплуатации и динамику изменения критически важных параметров, может иметь предсказательный характер предотвращающий аварийные состояния наблюдаемой техники.</a:t>
            </a:r>
          </a:p>
        </p:txBody>
      </p:sp>
    </p:spTree>
    <p:extLst>
      <p:ext uri="{BB962C8B-B14F-4D97-AF65-F5344CB8AC3E}">
        <p14:creationId xmlns:p14="http://schemas.microsoft.com/office/powerpoint/2010/main" val="177111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2" name="Group 2"/>
          <p:cNvGrpSpPr/>
          <p:nvPr/>
        </p:nvGrpSpPr>
        <p:grpSpPr>
          <a:xfrm>
            <a:off x="8560080" y="4694760"/>
            <a:ext cx="2885040" cy="1417320"/>
            <a:chOff x="8560080" y="4694760"/>
            <a:chExt cx="2885040" cy="1417320"/>
          </a:xfrm>
        </p:grpSpPr>
        <p:sp>
          <p:nvSpPr>
            <p:cNvPr id="313" name="CustomShape 3"/>
            <p:cNvSpPr/>
            <p:nvPr/>
          </p:nvSpPr>
          <p:spPr>
            <a:xfrm>
              <a:off x="8739360" y="5049720"/>
              <a:ext cx="2705760" cy="1062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4" name="CustomShape 4"/>
            <p:cNvSpPr/>
            <p:nvPr/>
          </p:nvSpPr>
          <p:spPr>
            <a:xfrm flipH="1">
              <a:off x="8559720" y="4694760"/>
              <a:ext cx="2884680" cy="1306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600" b="1" strike="noStrike" spc="-1">
                  <a:solidFill>
                    <a:srgbClr val="FFFFFF"/>
                  </a:solidFill>
                  <a:latin typeface="Arial Black"/>
                  <a:ea typeface="Roboto"/>
                </a:rPr>
                <a:t>Полностью автономно и воплощает в себе передовой опыт сервисного обслуживания</a:t>
              </a:r>
              <a:endParaRPr lang="ru-RU" sz="1600" b="0" strike="noStrike" spc="-1">
                <a:latin typeface="Arial"/>
              </a:endParaRPr>
            </a:p>
          </p:txBody>
        </p:sp>
      </p:grpSp>
      <p:grpSp>
        <p:nvGrpSpPr>
          <p:cNvPr id="315" name="Group 5"/>
          <p:cNvGrpSpPr/>
          <p:nvPr/>
        </p:nvGrpSpPr>
        <p:grpSpPr>
          <a:xfrm>
            <a:off x="2729160" y="3544200"/>
            <a:ext cx="657360" cy="657360"/>
            <a:chOff x="2729160" y="3544200"/>
            <a:chExt cx="657360" cy="657360"/>
          </a:xfrm>
        </p:grpSpPr>
        <p:sp>
          <p:nvSpPr>
            <p:cNvPr id="316" name="CustomShape 6"/>
            <p:cNvSpPr/>
            <p:nvPr/>
          </p:nvSpPr>
          <p:spPr>
            <a:xfrm>
              <a:off x="2898000" y="3716280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21086" h="21600">
                  <a:moveTo>
                    <a:pt x="11502" y="10309"/>
                  </a:moveTo>
                  <a:cubicBezTo>
                    <a:pt x="11767" y="10309"/>
                    <a:pt x="11981" y="10090"/>
                    <a:pt x="11981" y="9818"/>
                  </a:cubicBezTo>
                  <a:cubicBezTo>
                    <a:pt x="11981" y="9547"/>
                    <a:pt x="11767" y="9327"/>
                    <a:pt x="11502" y="9327"/>
                  </a:cubicBezTo>
                  <a:cubicBezTo>
                    <a:pt x="11237" y="9327"/>
                    <a:pt x="11022" y="9547"/>
                    <a:pt x="11022" y="9818"/>
                  </a:cubicBezTo>
                  <a:cubicBezTo>
                    <a:pt x="11022" y="10090"/>
                    <a:pt x="11237" y="10309"/>
                    <a:pt x="11502" y="10309"/>
                  </a:cubicBezTo>
                  <a:moveTo>
                    <a:pt x="15818" y="4909"/>
                  </a:moveTo>
                  <a:cubicBezTo>
                    <a:pt x="16083" y="4909"/>
                    <a:pt x="16297" y="5129"/>
                    <a:pt x="16297" y="5400"/>
                  </a:cubicBezTo>
                  <a:cubicBezTo>
                    <a:pt x="16297" y="5672"/>
                    <a:pt x="16083" y="5891"/>
                    <a:pt x="15818" y="5891"/>
                  </a:cubicBezTo>
                  <a:cubicBezTo>
                    <a:pt x="15553" y="5891"/>
                    <a:pt x="15338" y="5672"/>
                    <a:pt x="15338" y="5400"/>
                  </a:cubicBezTo>
                  <a:cubicBezTo>
                    <a:pt x="15338" y="5129"/>
                    <a:pt x="15553" y="4909"/>
                    <a:pt x="15818" y="4909"/>
                  </a:cubicBezTo>
                  <a:moveTo>
                    <a:pt x="15818" y="6873"/>
                  </a:moveTo>
                  <a:cubicBezTo>
                    <a:pt x="16612" y="6873"/>
                    <a:pt x="17256" y="6213"/>
                    <a:pt x="17256" y="5400"/>
                  </a:cubicBezTo>
                  <a:cubicBezTo>
                    <a:pt x="17256" y="4587"/>
                    <a:pt x="16612" y="3928"/>
                    <a:pt x="15818" y="3928"/>
                  </a:cubicBezTo>
                  <a:cubicBezTo>
                    <a:pt x="15023" y="3928"/>
                    <a:pt x="14379" y="4587"/>
                    <a:pt x="14379" y="5400"/>
                  </a:cubicBezTo>
                  <a:cubicBezTo>
                    <a:pt x="14379" y="6213"/>
                    <a:pt x="15023" y="6873"/>
                    <a:pt x="15818" y="6873"/>
                  </a:cubicBezTo>
                  <a:moveTo>
                    <a:pt x="12941" y="11782"/>
                  </a:moveTo>
                  <a:cubicBezTo>
                    <a:pt x="13206" y="11782"/>
                    <a:pt x="13420" y="11562"/>
                    <a:pt x="13420" y="11291"/>
                  </a:cubicBezTo>
                  <a:cubicBezTo>
                    <a:pt x="13420" y="11020"/>
                    <a:pt x="13206" y="10800"/>
                    <a:pt x="12941" y="10800"/>
                  </a:cubicBezTo>
                  <a:cubicBezTo>
                    <a:pt x="12675" y="10800"/>
                    <a:pt x="12461" y="11020"/>
                    <a:pt x="12461" y="11291"/>
                  </a:cubicBezTo>
                  <a:cubicBezTo>
                    <a:pt x="12461" y="11562"/>
                    <a:pt x="12675" y="11782"/>
                    <a:pt x="12941" y="11782"/>
                  </a:cubicBezTo>
                  <a:moveTo>
                    <a:pt x="10063" y="7855"/>
                  </a:moveTo>
                  <a:cubicBezTo>
                    <a:pt x="9798" y="7855"/>
                    <a:pt x="9584" y="8074"/>
                    <a:pt x="9584" y="8346"/>
                  </a:cubicBezTo>
                  <a:cubicBezTo>
                    <a:pt x="9584" y="8617"/>
                    <a:pt x="9798" y="8836"/>
                    <a:pt x="10063" y="8836"/>
                  </a:cubicBezTo>
                  <a:cubicBezTo>
                    <a:pt x="10328" y="8836"/>
                    <a:pt x="10543" y="8617"/>
                    <a:pt x="10543" y="8346"/>
                  </a:cubicBezTo>
                  <a:cubicBezTo>
                    <a:pt x="10543" y="8074"/>
                    <a:pt x="10328" y="7855"/>
                    <a:pt x="10063" y="7855"/>
                  </a:cubicBezTo>
                  <a:moveTo>
                    <a:pt x="1718" y="19842"/>
                  </a:moveTo>
                  <a:lnTo>
                    <a:pt x="3451" y="15392"/>
                  </a:lnTo>
                  <a:cubicBezTo>
                    <a:pt x="3684" y="15834"/>
                    <a:pt x="3973" y="16253"/>
                    <a:pt x="4312" y="16642"/>
                  </a:cubicBezTo>
                  <a:cubicBezTo>
                    <a:pt x="4824" y="17230"/>
                    <a:pt x="5418" y="17711"/>
                    <a:pt x="6061" y="18068"/>
                  </a:cubicBezTo>
                  <a:cubicBezTo>
                    <a:pt x="6061" y="18068"/>
                    <a:pt x="1718" y="19842"/>
                    <a:pt x="1718" y="19842"/>
                  </a:cubicBezTo>
                  <a:close/>
                  <a:moveTo>
                    <a:pt x="3717" y="12060"/>
                  </a:moveTo>
                  <a:lnTo>
                    <a:pt x="0" y="21600"/>
                  </a:lnTo>
                  <a:lnTo>
                    <a:pt x="9319" y="17795"/>
                  </a:lnTo>
                  <a:cubicBezTo>
                    <a:pt x="9153" y="17815"/>
                    <a:pt x="8987" y="17824"/>
                    <a:pt x="8822" y="17824"/>
                  </a:cubicBezTo>
                  <a:cubicBezTo>
                    <a:pt x="5971" y="17824"/>
                    <a:pt x="3389" y="15002"/>
                    <a:pt x="3717" y="12060"/>
                  </a:cubicBezTo>
                  <a:moveTo>
                    <a:pt x="16115" y="10657"/>
                  </a:moveTo>
                  <a:cubicBezTo>
                    <a:pt x="15925" y="10851"/>
                    <a:pt x="15627" y="11171"/>
                    <a:pt x="15280" y="11542"/>
                  </a:cubicBezTo>
                  <a:cubicBezTo>
                    <a:pt x="14662" y="12204"/>
                    <a:pt x="13712" y="13221"/>
                    <a:pt x="13147" y="13753"/>
                  </a:cubicBezTo>
                  <a:lnTo>
                    <a:pt x="7665" y="8141"/>
                  </a:lnTo>
                  <a:cubicBezTo>
                    <a:pt x="8185" y="7563"/>
                    <a:pt x="9179" y="6590"/>
                    <a:pt x="9825" y="5958"/>
                  </a:cubicBezTo>
                  <a:cubicBezTo>
                    <a:pt x="10188" y="5603"/>
                    <a:pt x="10500" y="5298"/>
                    <a:pt x="10690" y="5103"/>
                  </a:cubicBezTo>
                  <a:cubicBezTo>
                    <a:pt x="13284" y="2447"/>
                    <a:pt x="18271" y="993"/>
                    <a:pt x="20136" y="982"/>
                  </a:cubicBezTo>
                  <a:cubicBezTo>
                    <a:pt x="20132" y="2572"/>
                    <a:pt x="18824" y="7884"/>
                    <a:pt x="16115" y="10657"/>
                  </a:cubicBezTo>
                  <a:moveTo>
                    <a:pt x="12477" y="14563"/>
                  </a:moveTo>
                  <a:cubicBezTo>
                    <a:pt x="12127" y="15873"/>
                    <a:pt x="11665" y="17072"/>
                    <a:pt x="11154" y="18035"/>
                  </a:cubicBezTo>
                  <a:cubicBezTo>
                    <a:pt x="10943" y="17454"/>
                    <a:pt x="10642" y="16798"/>
                    <a:pt x="10214" y="16110"/>
                  </a:cubicBezTo>
                  <a:cubicBezTo>
                    <a:pt x="10035" y="15823"/>
                    <a:pt x="9728" y="15656"/>
                    <a:pt x="9405" y="15656"/>
                  </a:cubicBezTo>
                  <a:cubicBezTo>
                    <a:pt x="9329" y="15656"/>
                    <a:pt x="9252" y="15665"/>
                    <a:pt x="9176" y="15684"/>
                  </a:cubicBezTo>
                  <a:cubicBezTo>
                    <a:pt x="8990" y="15731"/>
                    <a:pt x="8799" y="15755"/>
                    <a:pt x="8610" y="15755"/>
                  </a:cubicBezTo>
                  <a:cubicBezTo>
                    <a:pt x="7905" y="15755"/>
                    <a:pt x="7217" y="15432"/>
                    <a:pt x="6621" y="14822"/>
                  </a:cubicBezTo>
                  <a:cubicBezTo>
                    <a:pt x="5861" y="14044"/>
                    <a:pt x="5561" y="13114"/>
                    <a:pt x="5779" y="12206"/>
                  </a:cubicBezTo>
                  <a:cubicBezTo>
                    <a:pt x="5877" y="11797"/>
                    <a:pt x="5709" y="11370"/>
                    <a:pt x="5363" y="11144"/>
                  </a:cubicBezTo>
                  <a:cubicBezTo>
                    <a:pt x="4690" y="10706"/>
                    <a:pt x="4050" y="10398"/>
                    <a:pt x="3482" y="10183"/>
                  </a:cubicBezTo>
                  <a:cubicBezTo>
                    <a:pt x="4423" y="9658"/>
                    <a:pt x="5594" y="9186"/>
                    <a:pt x="6874" y="8827"/>
                  </a:cubicBezTo>
                  <a:cubicBezTo>
                    <a:pt x="6900" y="8820"/>
                    <a:pt x="6921" y="8803"/>
                    <a:pt x="6946" y="8793"/>
                  </a:cubicBezTo>
                  <a:lnTo>
                    <a:pt x="12510" y="14490"/>
                  </a:lnTo>
                  <a:cubicBezTo>
                    <a:pt x="12501" y="14515"/>
                    <a:pt x="12484" y="14536"/>
                    <a:pt x="12477" y="14563"/>
                  </a:cubicBezTo>
                  <a:moveTo>
                    <a:pt x="20922" y="167"/>
                  </a:moveTo>
                  <a:cubicBezTo>
                    <a:pt x="20813" y="55"/>
                    <a:pt x="20545" y="0"/>
                    <a:pt x="20157" y="0"/>
                  </a:cubicBezTo>
                  <a:cubicBezTo>
                    <a:pt x="18131" y="0"/>
                    <a:pt x="12842" y="1511"/>
                    <a:pt x="10012" y="4409"/>
                  </a:cubicBezTo>
                  <a:cubicBezTo>
                    <a:pt x="9345" y="5092"/>
                    <a:pt x="7134" y="7175"/>
                    <a:pt x="6621" y="7880"/>
                  </a:cubicBezTo>
                  <a:cubicBezTo>
                    <a:pt x="4961" y="8346"/>
                    <a:pt x="2544" y="9277"/>
                    <a:pt x="1196" y="10657"/>
                  </a:cubicBezTo>
                  <a:cubicBezTo>
                    <a:pt x="1196" y="10657"/>
                    <a:pt x="2841" y="10663"/>
                    <a:pt x="4848" y="11972"/>
                  </a:cubicBezTo>
                  <a:cubicBezTo>
                    <a:pt x="4556" y="13190"/>
                    <a:pt x="4926" y="14475"/>
                    <a:pt x="5943" y="15516"/>
                  </a:cubicBezTo>
                  <a:cubicBezTo>
                    <a:pt x="6735" y="16327"/>
                    <a:pt x="7672" y="16737"/>
                    <a:pt x="8610" y="16737"/>
                  </a:cubicBezTo>
                  <a:cubicBezTo>
                    <a:pt x="8876" y="16737"/>
                    <a:pt x="9142" y="16704"/>
                    <a:pt x="9405" y="16637"/>
                  </a:cubicBezTo>
                  <a:cubicBezTo>
                    <a:pt x="10683" y="18692"/>
                    <a:pt x="10690" y="20376"/>
                    <a:pt x="10690" y="20376"/>
                  </a:cubicBezTo>
                  <a:cubicBezTo>
                    <a:pt x="12038" y="18996"/>
                    <a:pt x="12948" y="16521"/>
                    <a:pt x="13402" y="14822"/>
                  </a:cubicBezTo>
                  <a:cubicBezTo>
                    <a:pt x="14091" y="14297"/>
                    <a:pt x="16126" y="12034"/>
                    <a:pt x="16793" y="11351"/>
                  </a:cubicBezTo>
                  <a:cubicBezTo>
                    <a:pt x="20164" y="7900"/>
                    <a:pt x="21600" y="861"/>
                    <a:pt x="20922" y="167"/>
                  </a:cubicBezTo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" name="CustomShape 7"/>
            <p:cNvSpPr/>
            <p:nvPr/>
          </p:nvSpPr>
          <p:spPr>
            <a:xfrm>
              <a:off x="2729160" y="3544200"/>
              <a:ext cx="657360" cy="657360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18" name="Group 8"/>
          <p:cNvGrpSpPr/>
          <p:nvPr/>
        </p:nvGrpSpPr>
        <p:grpSpPr>
          <a:xfrm>
            <a:off x="6174360" y="3544200"/>
            <a:ext cx="657360" cy="657360"/>
            <a:chOff x="6174360" y="3544200"/>
            <a:chExt cx="657360" cy="657360"/>
          </a:xfrm>
        </p:grpSpPr>
        <p:sp>
          <p:nvSpPr>
            <p:cNvPr id="319" name="CustomShape 9"/>
            <p:cNvSpPr/>
            <p:nvPr/>
          </p:nvSpPr>
          <p:spPr>
            <a:xfrm>
              <a:off x="6327000" y="3716280"/>
              <a:ext cx="352080" cy="320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16" y="20520"/>
                  </a:moveTo>
                  <a:cubicBezTo>
                    <a:pt x="1258" y="18675"/>
                    <a:pt x="2752" y="17923"/>
                    <a:pt x="4191" y="17361"/>
                  </a:cubicBezTo>
                  <a:cubicBezTo>
                    <a:pt x="5156" y="17087"/>
                    <a:pt x="6884" y="15971"/>
                    <a:pt x="6884" y="13567"/>
                  </a:cubicBezTo>
                  <a:cubicBezTo>
                    <a:pt x="6884" y="11510"/>
                    <a:pt x="6113" y="10507"/>
                    <a:pt x="5698" y="9969"/>
                  </a:cubicBezTo>
                  <a:cubicBezTo>
                    <a:pt x="5646" y="9902"/>
                    <a:pt x="5599" y="9842"/>
                    <a:pt x="5562" y="9786"/>
                  </a:cubicBezTo>
                  <a:cubicBezTo>
                    <a:pt x="5550" y="9769"/>
                    <a:pt x="5538" y="9752"/>
                    <a:pt x="5526" y="9735"/>
                  </a:cubicBezTo>
                  <a:cubicBezTo>
                    <a:pt x="5491" y="9662"/>
                    <a:pt x="5297" y="9177"/>
                    <a:pt x="5553" y="8011"/>
                  </a:cubicBezTo>
                  <a:cubicBezTo>
                    <a:pt x="5604" y="7777"/>
                    <a:pt x="5583" y="7531"/>
                    <a:pt x="5493" y="7312"/>
                  </a:cubicBezTo>
                  <a:cubicBezTo>
                    <a:pt x="5249" y="6721"/>
                    <a:pt x="4603" y="5151"/>
                    <a:pt x="5035" y="3988"/>
                  </a:cubicBezTo>
                  <a:cubicBezTo>
                    <a:pt x="5619" y="2411"/>
                    <a:pt x="6140" y="2099"/>
                    <a:pt x="7085" y="1642"/>
                  </a:cubicBezTo>
                  <a:cubicBezTo>
                    <a:pt x="7132" y="1619"/>
                    <a:pt x="7177" y="1592"/>
                    <a:pt x="7220" y="1562"/>
                  </a:cubicBezTo>
                  <a:cubicBezTo>
                    <a:pt x="7458" y="1393"/>
                    <a:pt x="8233" y="1080"/>
                    <a:pt x="9029" y="1080"/>
                  </a:cubicBezTo>
                  <a:cubicBezTo>
                    <a:pt x="9467" y="1080"/>
                    <a:pt x="9840" y="1172"/>
                    <a:pt x="10137" y="1353"/>
                  </a:cubicBezTo>
                  <a:cubicBezTo>
                    <a:pt x="10491" y="1569"/>
                    <a:pt x="10825" y="1968"/>
                    <a:pt x="11308" y="3213"/>
                  </a:cubicBezTo>
                  <a:cubicBezTo>
                    <a:pt x="11991" y="4974"/>
                    <a:pt x="11820" y="6477"/>
                    <a:pt x="11347" y="7186"/>
                  </a:cubicBezTo>
                  <a:cubicBezTo>
                    <a:pt x="11175" y="7442"/>
                    <a:pt x="11116" y="7769"/>
                    <a:pt x="11184" y="8078"/>
                  </a:cubicBezTo>
                  <a:cubicBezTo>
                    <a:pt x="11422" y="9164"/>
                    <a:pt x="11247" y="9602"/>
                    <a:pt x="11210" y="9679"/>
                  </a:cubicBezTo>
                  <a:cubicBezTo>
                    <a:pt x="11181" y="9712"/>
                    <a:pt x="11153" y="9748"/>
                    <a:pt x="11129" y="9786"/>
                  </a:cubicBezTo>
                  <a:cubicBezTo>
                    <a:pt x="11091" y="9842"/>
                    <a:pt x="11044" y="9902"/>
                    <a:pt x="10992" y="9969"/>
                  </a:cubicBezTo>
                  <a:cubicBezTo>
                    <a:pt x="10578" y="10507"/>
                    <a:pt x="9806" y="11510"/>
                    <a:pt x="9806" y="13567"/>
                  </a:cubicBezTo>
                  <a:cubicBezTo>
                    <a:pt x="9806" y="15972"/>
                    <a:pt x="11535" y="17087"/>
                    <a:pt x="12500" y="17361"/>
                  </a:cubicBezTo>
                  <a:cubicBezTo>
                    <a:pt x="13925" y="17916"/>
                    <a:pt x="15432" y="18665"/>
                    <a:pt x="15675" y="20520"/>
                  </a:cubicBezTo>
                  <a:cubicBezTo>
                    <a:pt x="15675" y="20520"/>
                    <a:pt x="1016" y="20520"/>
                    <a:pt x="1016" y="20520"/>
                  </a:cubicBezTo>
                  <a:close/>
                  <a:moveTo>
                    <a:pt x="12782" y="16326"/>
                  </a:moveTo>
                  <a:cubicBezTo>
                    <a:pt x="12782" y="16326"/>
                    <a:pt x="10788" y="15813"/>
                    <a:pt x="10788" y="13567"/>
                  </a:cubicBezTo>
                  <a:cubicBezTo>
                    <a:pt x="10788" y="11595"/>
                    <a:pt x="11607" y="10900"/>
                    <a:pt x="11923" y="10420"/>
                  </a:cubicBezTo>
                  <a:cubicBezTo>
                    <a:pt x="11923" y="10420"/>
                    <a:pt x="12573" y="9806"/>
                    <a:pt x="12138" y="7825"/>
                  </a:cubicBezTo>
                  <a:cubicBezTo>
                    <a:pt x="12863" y="6740"/>
                    <a:pt x="12999" y="4821"/>
                    <a:pt x="12211" y="2789"/>
                  </a:cubicBezTo>
                  <a:cubicBezTo>
                    <a:pt x="11716" y="1514"/>
                    <a:pt x="11279" y="815"/>
                    <a:pt x="10613" y="409"/>
                  </a:cubicBezTo>
                  <a:cubicBezTo>
                    <a:pt x="10124" y="111"/>
                    <a:pt x="9569" y="0"/>
                    <a:pt x="9029" y="0"/>
                  </a:cubicBezTo>
                  <a:cubicBezTo>
                    <a:pt x="8023" y="0"/>
                    <a:pt x="7070" y="384"/>
                    <a:pt x="6690" y="653"/>
                  </a:cubicBezTo>
                  <a:cubicBezTo>
                    <a:pt x="5576" y="1192"/>
                    <a:pt x="4828" y="1688"/>
                    <a:pt x="4126" y="3579"/>
                  </a:cubicBezTo>
                  <a:cubicBezTo>
                    <a:pt x="3556" y="5114"/>
                    <a:pt x="4241" y="6891"/>
                    <a:pt x="4598" y="7757"/>
                  </a:cubicBezTo>
                  <a:cubicBezTo>
                    <a:pt x="4163" y="9739"/>
                    <a:pt x="4767" y="10420"/>
                    <a:pt x="4767" y="10420"/>
                  </a:cubicBezTo>
                  <a:cubicBezTo>
                    <a:pt x="5083" y="10900"/>
                    <a:pt x="5903" y="11595"/>
                    <a:pt x="5903" y="13567"/>
                  </a:cubicBezTo>
                  <a:cubicBezTo>
                    <a:pt x="5903" y="15813"/>
                    <a:pt x="3909" y="16326"/>
                    <a:pt x="3909" y="16326"/>
                  </a:cubicBezTo>
                  <a:cubicBezTo>
                    <a:pt x="2642" y="16817"/>
                    <a:pt x="0" y="17821"/>
                    <a:pt x="0" y="21060"/>
                  </a:cubicBezTo>
                  <a:cubicBezTo>
                    <a:pt x="0" y="21060"/>
                    <a:pt x="0" y="21600"/>
                    <a:pt x="491" y="21600"/>
                  </a:cubicBezTo>
                  <a:lnTo>
                    <a:pt x="16200" y="21600"/>
                  </a:lnTo>
                  <a:cubicBezTo>
                    <a:pt x="16691" y="21600"/>
                    <a:pt x="16691" y="21060"/>
                    <a:pt x="16691" y="21060"/>
                  </a:cubicBezTo>
                  <a:cubicBezTo>
                    <a:pt x="16691" y="17821"/>
                    <a:pt x="14048" y="16817"/>
                    <a:pt x="12782" y="16326"/>
                  </a:cubicBezTo>
                  <a:moveTo>
                    <a:pt x="18035" y="15774"/>
                  </a:moveTo>
                  <a:cubicBezTo>
                    <a:pt x="18035" y="15774"/>
                    <a:pt x="16217" y="15312"/>
                    <a:pt x="16217" y="13291"/>
                  </a:cubicBezTo>
                  <a:cubicBezTo>
                    <a:pt x="16217" y="11515"/>
                    <a:pt x="17087" y="10890"/>
                    <a:pt x="17376" y="10458"/>
                  </a:cubicBezTo>
                  <a:cubicBezTo>
                    <a:pt x="17376" y="10458"/>
                    <a:pt x="17968" y="9906"/>
                    <a:pt x="17572" y="8122"/>
                  </a:cubicBezTo>
                  <a:cubicBezTo>
                    <a:pt x="18232" y="7146"/>
                    <a:pt x="18387" y="5419"/>
                    <a:pt x="17669" y="3590"/>
                  </a:cubicBezTo>
                  <a:cubicBezTo>
                    <a:pt x="17218" y="2442"/>
                    <a:pt x="16666" y="1814"/>
                    <a:pt x="16059" y="1449"/>
                  </a:cubicBezTo>
                  <a:cubicBezTo>
                    <a:pt x="15612" y="1180"/>
                    <a:pt x="15107" y="1081"/>
                    <a:pt x="14614" y="1081"/>
                  </a:cubicBezTo>
                  <a:cubicBezTo>
                    <a:pt x="13880" y="1081"/>
                    <a:pt x="13182" y="1301"/>
                    <a:pt x="12753" y="1514"/>
                  </a:cubicBezTo>
                  <a:cubicBezTo>
                    <a:pt x="12878" y="1781"/>
                    <a:pt x="12997" y="2064"/>
                    <a:pt x="13115" y="2366"/>
                  </a:cubicBezTo>
                  <a:cubicBezTo>
                    <a:pt x="13131" y="2409"/>
                    <a:pt x="13143" y="2453"/>
                    <a:pt x="13159" y="2496"/>
                  </a:cubicBezTo>
                  <a:cubicBezTo>
                    <a:pt x="13436" y="2360"/>
                    <a:pt x="13994" y="2160"/>
                    <a:pt x="14614" y="2160"/>
                  </a:cubicBezTo>
                  <a:cubicBezTo>
                    <a:pt x="15001" y="2160"/>
                    <a:pt x="15328" y="2239"/>
                    <a:pt x="15588" y="2396"/>
                  </a:cubicBezTo>
                  <a:cubicBezTo>
                    <a:pt x="15893" y="2579"/>
                    <a:pt x="16347" y="2947"/>
                    <a:pt x="16767" y="4019"/>
                  </a:cubicBezTo>
                  <a:cubicBezTo>
                    <a:pt x="17366" y="5541"/>
                    <a:pt x="17207" y="6853"/>
                    <a:pt x="16784" y="7478"/>
                  </a:cubicBezTo>
                  <a:cubicBezTo>
                    <a:pt x="16610" y="7736"/>
                    <a:pt x="16549" y="8067"/>
                    <a:pt x="16618" y="8379"/>
                  </a:cubicBezTo>
                  <a:cubicBezTo>
                    <a:pt x="16817" y="9273"/>
                    <a:pt x="16689" y="9648"/>
                    <a:pt x="16656" y="9723"/>
                  </a:cubicBezTo>
                  <a:cubicBezTo>
                    <a:pt x="16631" y="9754"/>
                    <a:pt x="16607" y="9786"/>
                    <a:pt x="16584" y="9820"/>
                  </a:cubicBezTo>
                  <a:cubicBezTo>
                    <a:pt x="16565" y="9848"/>
                    <a:pt x="16497" y="9929"/>
                    <a:pt x="16447" y="9988"/>
                  </a:cubicBezTo>
                  <a:cubicBezTo>
                    <a:pt x="16023" y="10488"/>
                    <a:pt x="15236" y="11419"/>
                    <a:pt x="15236" y="13291"/>
                  </a:cubicBezTo>
                  <a:cubicBezTo>
                    <a:pt x="15236" y="15520"/>
                    <a:pt x="16851" y="16555"/>
                    <a:pt x="17757" y="16810"/>
                  </a:cubicBezTo>
                  <a:cubicBezTo>
                    <a:pt x="19050" y="17307"/>
                    <a:pt x="20311" y="17926"/>
                    <a:pt x="20570" y="19440"/>
                  </a:cubicBezTo>
                  <a:lnTo>
                    <a:pt x="17464" y="19440"/>
                  </a:lnTo>
                  <a:cubicBezTo>
                    <a:pt x="17553" y="19773"/>
                    <a:pt x="17615" y="20132"/>
                    <a:pt x="17645" y="20520"/>
                  </a:cubicBezTo>
                  <a:lnTo>
                    <a:pt x="21152" y="20520"/>
                  </a:lnTo>
                  <a:cubicBezTo>
                    <a:pt x="21600" y="20520"/>
                    <a:pt x="21600" y="20034"/>
                    <a:pt x="21600" y="20034"/>
                  </a:cubicBezTo>
                  <a:cubicBezTo>
                    <a:pt x="21600" y="17119"/>
                    <a:pt x="19191" y="16215"/>
                    <a:pt x="18035" y="15774"/>
                  </a:cubicBezTo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" name="CustomShape 10"/>
            <p:cNvSpPr/>
            <p:nvPr/>
          </p:nvSpPr>
          <p:spPr>
            <a:xfrm>
              <a:off x="6174360" y="3544200"/>
              <a:ext cx="657360" cy="657360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21" name="Group 11"/>
          <p:cNvGrpSpPr/>
          <p:nvPr/>
        </p:nvGrpSpPr>
        <p:grpSpPr>
          <a:xfrm>
            <a:off x="9619920" y="3544200"/>
            <a:ext cx="657360" cy="657360"/>
            <a:chOff x="9619920" y="3544200"/>
            <a:chExt cx="657360" cy="657360"/>
          </a:xfrm>
        </p:grpSpPr>
        <p:sp>
          <p:nvSpPr>
            <p:cNvPr id="322" name="CustomShape 12"/>
            <p:cNvSpPr/>
            <p:nvPr/>
          </p:nvSpPr>
          <p:spPr>
            <a:xfrm>
              <a:off x="9788400" y="3716280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0"/>
                  </a:lnTo>
                  <a:cubicBezTo>
                    <a:pt x="19655" y="2640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0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5"/>
                    <a:pt x="299" y="8876"/>
                    <a:pt x="297" y="8877"/>
                  </a:cubicBezTo>
                  <a:lnTo>
                    <a:pt x="280" y="8885"/>
                  </a:lnTo>
                  <a:lnTo>
                    <a:pt x="281" y="8887"/>
                  </a:lnTo>
                  <a:cubicBezTo>
                    <a:pt x="116" y="8967"/>
                    <a:pt x="0" y="9132"/>
                    <a:pt x="0" y="9327"/>
                  </a:cubicBezTo>
                  <a:cubicBezTo>
                    <a:pt x="0" y="9550"/>
                    <a:pt x="151" y="9731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699"/>
                  </a:lnTo>
                  <a:cubicBezTo>
                    <a:pt x="21578" y="636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5"/>
                    <a:pt x="7507" y="16344"/>
                  </a:cubicBezTo>
                  <a:lnTo>
                    <a:pt x="6035" y="17817"/>
                  </a:lnTo>
                  <a:cubicBezTo>
                    <a:pt x="5946" y="17905"/>
                    <a:pt x="5891" y="18029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0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1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2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1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9"/>
                    <a:pt x="3927" y="14101"/>
                    <a:pt x="3927" y="14237"/>
                  </a:cubicBezTo>
                  <a:cubicBezTo>
                    <a:pt x="3927" y="14507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" name="CustomShape 13"/>
            <p:cNvSpPr/>
            <p:nvPr/>
          </p:nvSpPr>
          <p:spPr>
            <a:xfrm>
              <a:off x="9619920" y="3544200"/>
              <a:ext cx="657360" cy="657360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24" name="Group 14"/>
          <p:cNvGrpSpPr/>
          <p:nvPr/>
        </p:nvGrpSpPr>
        <p:grpSpPr>
          <a:xfrm>
            <a:off x="5148360" y="4694760"/>
            <a:ext cx="2707560" cy="1321985"/>
            <a:chOff x="5148360" y="4694760"/>
            <a:chExt cx="2707560" cy="1321985"/>
          </a:xfrm>
        </p:grpSpPr>
        <p:sp>
          <p:nvSpPr>
            <p:cNvPr id="325" name="CustomShape 15"/>
            <p:cNvSpPr/>
            <p:nvPr/>
          </p:nvSpPr>
          <p:spPr>
            <a:xfrm>
              <a:off x="5150160" y="5049720"/>
              <a:ext cx="2705760" cy="363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" name="CustomShape 16"/>
            <p:cNvSpPr/>
            <p:nvPr/>
          </p:nvSpPr>
          <p:spPr>
            <a:xfrm flipH="1">
              <a:off x="5148360" y="4694760"/>
              <a:ext cx="2706840" cy="132198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600" b="1" strike="noStrike" spc="-1" dirty="0">
                  <a:solidFill>
                    <a:srgbClr val="FFFFFF"/>
                  </a:solidFill>
                  <a:latin typeface="Arial Black"/>
                  <a:ea typeface="Roboto"/>
                </a:rPr>
                <a:t>«Уживается и сотрудничает» со штатными системами наблюдения и </a:t>
              </a:r>
              <a:r>
                <a:rPr lang="ru-RU" sz="1600" b="1" spc="-1" dirty="0">
                  <a:solidFill>
                    <a:srgbClr val="FFFFFF"/>
                  </a:solidFill>
                  <a:latin typeface="Arial Black"/>
                  <a:ea typeface="Roboto"/>
                </a:rPr>
                <a:t>диагностики</a:t>
              </a:r>
              <a:endParaRPr lang="ru-RU" sz="1600" b="0" strike="noStrike" spc="-1" dirty="0">
                <a:latin typeface="Arial"/>
              </a:endParaRPr>
            </a:p>
          </p:txBody>
        </p:sp>
      </p:grpSp>
      <p:grpSp>
        <p:nvGrpSpPr>
          <p:cNvPr id="327" name="Group 17"/>
          <p:cNvGrpSpPr/>
          <p:nvPr/>
        </p:nvGrpSpPr>
        <p:grpSpPr>
          <a:xfrm>
            <a:off x="1704240" y="4694760"/>
            <a:ext cx="2706480" cy="1321985"/>
            <a:chOff x="1704240" y="4694760"/>
            <a:chExt cx="2706480" cy="1321985"/>
          </a:xfrm>
        </p:grpSpPr>
        <p:sp>
          <p:nvSpPr>
            <p:cNvPr id="328" name="CustomShape 18"/>
            <p:cNvSpPr/>
            <p:nvPr/>
          </p:nvSpPr>
          <p:spPr>
            <a:xfrm>
              <a:off x="1704960" y="5049720"/>
              <a:ext cx="2705760" cy="363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" name="CustomShape 19"/>
            <p:cNvSpPr/>
            <p:nvPr/>
          </p:nvSpPr>
          <p:spPr>
            <a:xfrm flipH="1">
              <a:off x="1704240" y="4694760"/>
              <a:ext cx="2705760" cy="132198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600" b="1" strike="noStrike" spc="-1" dirty="0">
                  <a:solidFill>
                    <a:srgbClr val="FFFFFF"/>
                  </a:solidFill>
                  <a:latin typeface="Arial Black"/>
                  <a:ea typeface="Roboto"/>
                </a:rPr>
                <a:t>Сопрягается с уже существующим оборудованием, без внесения изменений в конструкцию</a:t>
              </a:r>
              <a:endParaRPr lang="ru-RU" sz="1600" b="0" strike="noStrike" spc="-1" dirty="0">
                <a:latin typeface="Arial"/>
              </a:endParaRPr>
            </a:p>
          </p:txBody>
        </p:sp>
      </p:grpSp>
      <p:sp>
        <p:nvSpPr>
          <p:cNvPr id="330" name="CustomShape 20"/>
          <p:cNvSpPr/>
          <p:nvPr/>
        </p:nvSpPr>
        <p:spPr>
          <a:xfrm>
            <a:off x="1466281" y="270720"/>
            <a:ext cx="10232076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3600" b="1" strike="noStrike" spc="-1" dirty="0">
                <a:solidFill>
                  <a:srgbClr val="FFFFFF"/>
                </a:solidFill>
                <a:latin typeface="Arial Black"/>
                <a:ea typeface="DejaVu Sans"/>
              </a:rPr>
              <a:t>Преимущества нашего решения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331" name="CustomShape 21"/>
          <p:cNvSpPr/>
          <p:nvPr/>
        </p:nvSpPr>
        <p:spPr>
          <a:xfrm>
            <a:off x="1297439" y="948960"/>
            <a:ext cx="10649395" cy="227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b="0" strike="noStrike" spc="-1" dirty="0">
                <a:solidFill>
                  <a:srgbClr val="FFFFFF"/>
                </a:solidFill>
                <a:latin typeface="Arial"/>
                <a:ea typeface="Open Sans"/>
              </a:rPr>
              <a:t>Проект «</a:t>
            </a:r>
            <a:r>
              <a:rPr lang="ru-RU" sz="1600" b="0" strike="noStrike" spc="-1" dirty="0" err="1">
                <a:solidFill>
                  <a:srgbClr val="FFFFFF"/>
                </a:solidFill>
                <a:latin typeface="Arial"/>
                <a:ea typeface="Open Sans"/>
              </a:rPr>
              <a:t>Криотерм</a:t>
            </a:r>
            <a:r>
              <a:rPr lang="ru-RU" sz="1600" b="0" strike="noStrike" spc="-1" dirty="0">
                <a:solidFill>
                  <a:srgbClr val="FFFFFF"/>
                </a:solidFill>
                <a:latin typeface="Arial"/>
                <a:ea typeface="Open Sans"/>
              </a:rPr>
              <a:t>»</a:t>
            </a:r>
            <a:r>
              <a:rPr lang="ru-RU" sz="1600" b="0" strike="noStrike" spc="-1" dirty="0">
                <a:solidFill>
                  <a:srgbClr val="FF0000"/>
                </a:solidFill>
                <a:latin typeface="Arial"/>
                <a:ea typeface="Open Sans"/>
              </a:rPr>
              <a:t> </a:t>
            </a:r>
            <a:r>
              <a:rPr lang="ru-RU" sz="1600" b="0" strike="noStrike" spc="-1" dirty="0">
                <a:solidFill>
                  <a:srgbClr val="FFFFFF"/>
                </a:solidFill>
                <a:latin typeface="Arial"/>
                <a:ea typeface="Open Sans"/>
              </a:rPr>
              <a:t>является простым в исполнении и использовании.  Не требует внесения каких-либо изменений в конструкцию магнитно-резонансного томографа.  Ничем не мешает проведению плановых профилактических работ.  Не препятствует исполнению гарантийных обязательств производителям оборудования. Работает независимо от штатных систем наблюдения и диагностики.  </a:t>
            </a:r>
          </a:p>
          <a:p>
            <a:pPr algn="ctr">
              <a:lnSpc>
                <a:spcPct val="150000"/>
              </a:lnSpc>
            </a:pPr>
            <a:r>
              <a:rPr lang="ru-RU" sz="1600" b="0" strike="noStrike" spc="-1" dirty="0">
                <a:solidFill>
                  <a:srgbClr val="FFFFFF"/>
                </a:solidFill>
                <a:latin typeface="Arial"/>
                <a:ea typeface="Open Sans"/>
              </a:rPr>
              <a:t>Система «</a:t>
            </a:r>
            <a:r>
              <a:rPr lang="ru-RU" sz="1600" b="0" strike="noStrike" spc="-1" dirty="0" err="1">
                <a:solidFill>
                  <a:srgbClr val="FFFFFF"/>
                </a:solidFill>
                <a:latin typeface="Arial"/>
                <a:ea typeface="Open Sans"/>
              </a:rPr>
              <a:t>Криотерм</a:t>
            </a:r>
            <a:r>
              <a:rPr lang="ru-RU" sz="1600" b="0" strike="noStrike" spc="-1" dirty="0">
                <a:solidFill>
                  <a:srgbClr val="FFFFFF"/>
                </a:solidFill>
                <a:latin typeface="Arial"/>
                <a:ea typeface="Open Sans"/>
              </a:rPr>
              <a:t>» работает автономно, с использованием любых доступных каналов связи.</a:t>
            </a:r>
          </a:p>
          <a:p>
            <a:pPr algn="ctr">
              <a:lnSpc>
                <a:spcPct val="150000"/>
              </a:lnSpc>
            </a:pPr>
            <a:r>
              <a:rPr lang="ru-RU" sz="1600" b="0" strike="noStrike" spc="-1" dirty="0">
                <a:solidFill>
                  <a:srgbClr val="FFFFFF"/>
                </a:solidFill>
                <a:latin typeface="Arial"/>
                <a:ea typeface="Open Sans"/>
              </a:rPr>
              <a:t> Легко расширяется и масштабируется.</a:t>
            </a:r>
            <a:endParaRPr lang="ru-RU" sz="1600" b="0" strike="noStrike" spc="-1" dirty="0">
              <a:latin typeface="Arial"/>
            </a:endParaRPr>
          </a:p>
        </p:txBody>
      </p:sp>
      <p:sp>
        <p:nvSpPr>
          <p:cNvPr id="332" name="CustomShape 22"/>
          <p:cNvSpPr/>
          <p:nvPr/>
        </p:nvSpPr>
        <p:spPr>
          <a:xfrm rot="16200000">
            <a:off x="-2896560" y="2887920"/>
            <a:ext cx="6857280" cy="1082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3" name="Рисунок 50"/>
          <p:cNvPicPr/>
          <p:nvPr/>
        </p:nvPicPr>
        <p:blipFill>
          <a:blip r:embed="rId2"/>
          <a:stretch/>
        </p:blipFill>
        <p:spPr>
          <a:xfrm rot="5400000">
            <a:off x="-88560" y="876960"/>
            <a:ext cx="1267200" cy="304560"/>
          </a:xfrm>
          <a:prstGeom prst="rect">
            <a:avLst/>
          </a:prstGeom>
          <a:ln w="0">
            <a:noFill/>
          </a:ln>
        </p:spPr>
      </p:pic>
      <p:sp>
        <p:nvSpPr>
          <p:cNvPr id="334" name="CustomShape 23"/>
          <p:cNvSpPr/>
          <p:nvPr/>
        </p:nvSpPr>
        <p:spPr>
          <a:xfrm rot="5400000">
            <a:off x="-25200" y="5877360"/>
            <a:ext cx="126720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262626"/>
                </a:solidFill>
                <a:latin typeface="Arial Black"/>
                <a:ea typeface="Roboto"/>
              </a:rPr>
              <a:t>PITCHDECK</a:t>
            </a:r>
            <a:endParaRPr lang="ru-RU" sz="1200" b="0" strike="noStrike" spc="-1">
              <a:latin typeface="Arial"/>
            </a:endParaRPr>
          </a:p>
        </p:txBody>
      </p:sp>
      <p:grpSp>
        <p:nvGrpSpPr>
          <p:cNvPr id="335" name="Group 24"/>
          <p:cNvGrpSpPr/>
          <p:nvPr/>
        </p:nvGrpSpPr>
        <p:grpSpPr>
          <a:xfrm>
            <a:off x="545400" y="3040560"/>
            <a:ext cx="121320" cy="776520"/>
            <a:chOff x="545400" y="3040560"/>
            <a:chExt cx="121320" cy="776520"/>
          </a:xfrm>
        </p:grpSpPr>
        <p:sp>
          <p:nvSpPr>
            <p:cNvPr id="336" name="CustomShape 25"/>
            <p:cNvSpPr/>
            <p:nvPr/>
          </p:nvSpPr>
          <p:spPr>
            <a:xfrm rot="5400000">
              <a:off x="492120" y="3093840"/>
              <a:ext cx="227880" cy="121320"/>
            </a:xfrm>
            <a:prstGeom prst="parallelogram">
              <a:avLst>
                <a:gd name="adj" fmla="val 25000"/>
              </a:avLst>
            </a:prstGeom>
            <a:gradFill rotWithShape="0">
              <a:gsLst>
                <a:gs pos="1000">
                  <a:srgbClr val="20CAFF"/>
                </a:gs>
                <a:gs pos="100000">
                  <a:srgbClr val="0712ED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7" name="CustomShape 26"/>
            <p:cNvSpPr/>
            <p:nvPr/>
          </p:nvSpPr>
          <p:spPr>
            <a:xfrm rot="5400000">
              <a:off x="492120" y="3368160"/>
              <a:ext cx="227880" cy="121320"/>
            </a:xfrm>
            <a:prstGeom prst="parallelogram">
              <a:avLst>
                <a:gd name="adj" fmla="val 25000"/>
              </a:avLst>
            </a:prstGeom>
            <a:gradFill rotWithShape="0">
              <a:gsLst>
                <a:gs pos="1000">
                  <a:srgbClr val="20CAFF"/>
                </a:gs>
                <a:gs pos="100000">
                  <a:srgbClr val="0712ED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8" name="CustomShape 27"/>
            <p:cNvSpPr/>
            <p:nvPr/>
          </p:nvSpPr>
          <p:spPr>
            <a:xfrm rot="5400000">
              <a:off x="492120" y="3642480"/>
              <a:ext cx="227880" cy="121320"/>
            </a:xfrm>
            <a:prstGeom prst="parallelogram">
              <a:avLst>
                <a:gd name="adj" fmla="val 25000"/>
              </a:avLst>
            </a:prstGeom>
            <a:gradFill rotWithShape="0">
              <a:gsLst>
                <a:gs pos="1000">
                  <a:srgbClr val="20CAFF"/>
                </a:gs>
                <a:gs pos="100000">
                  <a:srgbClr val="0712ED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1F2CA9-46E2-4E64-A8F6-F56E0CBB1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27" y="-159024"/>
            <a:ext cx="11799240" cy="7988085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94EBE7F-70CC-405D-9932-99C20DE5ABEA}"/>
              </a:ext>
            </a:extLst>
          </p:cNvPr>
          <p:cNvSpPr/>
          <p:nvPr/>
        </p:nvSpPr>
        <p:spPr>
          <a:xfrm>
            <a:off x="2077278" y="5031143"/>
            <a:ext cx="3617844" cy="1180813"/>
          </a:xfrm>
          <a:prstGeom prst="rect">
            <a:avLst/>
          </a:prstGeom>
          <a:solidFill>
            <a:srgbClr val="000000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722E3FD-0EDC-43BC-8145-84C943D96587}"/>
              </a:ext>
            </a:extLst>
          </p:cNvPr>
          <p:cNvSpPr/>
          <p:nvPr/>
        </p:nvSpPr>
        <p:spPr>
          <a:xfrm>
            <a:off x="-79513" y="-159024"/>
            <a:ext cx="934277" cy="8147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50">
            <a:extLst>
              <a:ext uri="{FF2B5EF4-FFF2-40B4-BE49-F238E27FC236}">
                <a16:creationId xmlns:a16="http://schemas.microsoft.com/office/drawing/2014/main" id="{EF3973FC-5744-42AE-9B31-7416493DFD11}"/>
              </a:ext>
            </a:extLst>
          </p:cNvPr>
          <p:cNvPicPr/>
          <p:nvPr/>
        </p:nvPicPr>
        <p:blipFill>
          <a:blip r:embed="rId3"/>
          <a:stretch/>
        </p:blipFill>
        <p:spPr>
          <a:xfrm rot="5400000">
            <a:off x="-88560" y="876960"/>
            <a:ext cx="1267200" cy="304560"/>
          </a:xfrm>
          <a:prstGeom prst="rect">
            <a:avLst/>
          </a:prstGeom>
          <a:ln w="0">
            <a:noFill/>
          </a:ln>
        </p:spPr>
      </p:pic>
      <p:sp>
        <p:nvSpPr>
          <p:cNvPr id="3" name="CustomShape 23">
            <a:extLst>
              <a:ext uri="{FF2B5EF4-FFF2-40B4-BE49-F238E27FC236}">
                <a16:creationId xmlns:a16="http://schemas.microsoft.com/office/drawing/2014/main" id="{27C4D4F0-6FB2-469F-A6DE-B76A0AD68EC7}"/>
              </a:ext>
            </a:extLst>
          </p:cNvPr>
          <p:cNvSpPr/>
          <p:nvPr/>
        </p:nvSpPr>
        <p:spPr>
          <a:xfrm rot="5400000">
            <a:off x="-25200" y="5875848"/>
            <a:ext cx="126720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latin typeface="Arial Black"/>
                <a:ea typeface="Roboto"/>
              </a:rPr>
              <a:t>PITCHDECK</a:t>
            </a:r>
            <a:endParaRPr lang="ru-RU" sz="1200" b="0" strike="noStrike" spc="-1">
              <a:latin typeface="Arial"/>
            </a:endParaRPr>
          </a:p>
        </p:txBody>
      </p:sp>
      <p:grpSp>
        <p:nvGrpSpPr>
          <p:cNvPr id="4" name="Group 24">
            <a:extLst>
              <a:ext uri="{FF2B5EF4-FFF2-40B4-BE49-F238E27FC236}">
                <a16:creationId xmlns:a16="http://schemas.microsoft.com/office/drawing/2014/main" id="{B6757EEC-6E7B-43FD-9346-A99D98659D68}"/>
              </a:ext>
            </a:extLst>
          </p:cNvPr>
          <p:cNvGrpSpPr/>
          <p:nvPr/>
        </p:nvGrpSpPr>
        <p:grpSpPr>
          <a:xfrm>
            <a:off x="545400" y="3040560"/>
            <a:ext cx="121320" cy="776520"/>
            <a:chOff x="545400" y="3040560"/>
            <a:chExt cx="121320" cy="776520"/>
          </a:xfrm>
        </p:grpSpPr>
        <p:sp>
          <p:nvSpPr>
            <p:cNvPr id="5" name="CustomShape 25">
              <a:extLst>
                <a:ext uri="{FF2B5EF4-FFF2-40B4-BE49-F238E27FC236}">
                  <a16:creationId xmlns:a16="http://schemas.microsoft.com/office/drawing/2014/main" id="{062C2806-9D61-406C-BB8B-B6B8740C4C06}"/>
                </a:ext>
              </a:extLst>
            </p:cNvPr>
            <p:cNvSpPr/>
            <p:nvPr/>
          </p:nvSpPr>
          <p:spPr>
            <a:xfrm rot="5400000">
              <a:off x="492120" y="3093840"/>
              <a:ext cx="227880" cy="121320"/>
            </a:xfrm>
            <a:prstGeom prst="parallelogram">
              <a:avLst>
                <a:gd name="adj" fmla="val 25000"/>
              </a:avLst>
            </a:prstGeom>
            <a:gradFill rotWithShape="0">
              <a:gsLst>
                <a:gs pos="1000">
                  <a:srgbClr val="20CAFF"/>
                </a:gs>
                <a:gs pos="100000">
                  <a:srgbClr val="0712ED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CustomShape 26">
              <a:extLst>
                <a:ext uri="{FF2B5EF4-FFF2-40B4-BE49-F238E27FC236}">
                  <a16:creationId xmlns:a16="http://schemas.microsoft.com/office/drawing/2014/main" id="{00E3AADA-BF57-41B8-A396-0A1DCF34BEB1}"/>
                </a:ext>
              </a:extLst>
            </p:cNvPr>
            <p:cNvSpPr/>
            <p:nvPr/>
          </p:nvSpPr>
          <p:spPr>
            <a:xfrm rot="5400000">
              <a:off x="492120" y="3368160"/>
              <a:ext cx="227880" cy="121320"/>
            </a:xfrm>
            <a:prstGeom prst="parallelogram">
              <a:avLst>
                <a:gd name="adj" fmla="val 25000"/>
              </a:avLst>
            </a:prstGeom>
            <a:gradFill rotWithShape="0">
              <a:gsLst>
                <a:gs pos="1000">
                  <a:srgbClr val="20CAFF"/>
                </a:gs>
                <a:gs pos="100000">
                  <a:srgbClr val="0712ED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CustomShape 27">
              <a:extLst>
                <a:ext uri="{FF2B5EF4-FFF2-40B4-BE49-F238E27FC236}">
                  <a16:creationId xmlns:a16="http://schemas.microsoft.com/office/drawing/2014/main" id="{5A529A60-B3F8-4D65-B24F-52E79041AFCA}"/>
                </a:ext>
              </a:extLst>
            </p:cNvPr>
            <p:cNvSpPr/>
            <p:nvPr/>
          </p:nvSpPr>
          <p:spPr>
            <a:xfrm rot="5400000">
              <a:off x="492120" y="3642480"/>
              <a:ext cx="227880" cy="121320"/>
            </a:xfrm>
            <a:prstGeom prst="parallelogram">
              <a:avLst>
                <a:gd name="adj" fmla="val 25000"/>
              </a:avLst>
            </a:prstGeom>
            <a:gradFill rotWithShape="0">
              <a:gsLst>
                <a:gs pos="1000">
                  <a:srgbClr val="20CAFF"/>
                </a:gs>
                <a:gs pos="100000">
                  <a:srgbClr val="0712ED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1" name="Рисунок 50">
            <a:extLst>
              <a:ext uri="{FF2B5EF4-FFF2-40B4-BE49-F238E27FC236}">
                <a16:creationId xmlns:a16="http://schemas.microsoft.com/office/drawing/2014/main" id="{4C5031DD-08B4-44DC-81EC-B1502E552A8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0708439" y="243359"/>
            <a:ext cx="1267200" cy="304560"/>
          </a:xfrm>
          <a:prstGeom prst="rect">
            <a:avLst/>
          </a:prstGeom>
          <a:ln w="0">
            <a:noFill/>
          </a:ln>
        </p:spPr>
      </p:pic>
      <p:grpSp>
        <p:nvGrpSpPr>
          <p:cNvPr id="12" name="Group 24">
            <a:extLst>
              <a:ext uri="{FF2B5EF4-FFF2-40B4-BE49-F238E27FC236}">
                <a16:creationId xmlns:a16="http://schemas.microsoft.com/office/drawing/2014/main" id="{0DED9462-F528-4AA2-A6C8-2C154E4163A3}"/>
              </a:ext>
            </a:extLst>
          </p:cNvPr>
          <p:cNvGrpSpPr/>
          <p:nvPr/>
        </p:nvGrpSpPr>
        <p:grpSpPr>
          <a:xfrm>
            <a:off x="11772965" y="3428820"/>
            <a:ext cx="121320" cy="776520"/>
            <a:chOff x="545400" y="3040560"/>
            <a:chExt cx="121320" cy="776520"/>
          </a:xfrm>
        </p:grpSpPr>
        <p:sp>
          <p:nvSpPr>
            <p:cNvPr id="13" name="CustomShape 25">
              <a:extLst>
                <a:ext uri="{FF2B5EF4-FFF2-40B4-BE49-F238E27FC236}">
                  <a16:creationId xmlns:a16="http://schemas.microsoft.com/office/drawing/2014/main" id="{A4DEFE59-EF32-4219-8D52-274CAA434C9D}"/>
                </a:ext>
              </a:extLst>
            </p:cNvPr>
            <p:cNvSpPr/>
            <p:nvPr/>
          </p:nvSpPr>
          <p:spPr>
            <a:xfrm rot="5400000">
              <a:off x="492120" y="3093840"/>
              <a:ext cx="227880" cy="121320"/>
            </a:xfrm>
            <a:prstGeom prst="parallelogram">
              <a:avLst>
                <a:gd name="adj" fmla="val 25000"/>
              </a:avLst>
            </a:prstGeom>
            <a:gradFill rotWithShape="0">
              <a:gsLst>
                <a:gs pos="1000">
                  <a:srgbClr val="20CAFF"/>
                </a:gs>
                <a:gs pos="100000">
                  <a:srgbClr val="0712ED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" name="CustomShape 26">
              <a:extLst>
                <a:ext uri="{FF2B5EF4-FFF2-40B4-BE49-F238E27FC236}">
                  <a16:creationId xmlns:a16="http://schemas.microsoft.com/office/drawing/2014/main" id="{1A370186-38FD-41E9-ABFC-F0FCF82FB55A}"/>
                </a:ext>
              </a:extLst>
            </p:cNvPr>
            <p:cNvSpPr/>
            <p:nvPr/>
          </p:nvSpPr>
          <p:spPr>
            <a:xfrm rot="5400000">
              <a:off x="492120" y="3368160"/>
              <a:ext cx="227880" cy="121320"/>
            </a:xfrm>
            <a:prstGeom prst="parallelogram">
              <a:avLst>
                <a:gd name="adj" fmla="val 25000"/>
              </a:avLst>
            </a:prstGeom>
            <a:gradFill rotWithShape="0">
              <a:gsLst>
                <a:gs pos="1000">
                  <a:srgbClr val="20CAFF"/>
                </a:gs>
                <a:gs pos="100000">
                  <a:srgbClr val="0712ED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" name="CustomShape 27">
              <a:extLst>
                <a:ext uri="{FF2B5EF4-FFF2-40B4-BE49-F238E27FC236}">
                  <a16:creationId xmlns:a16="http://schemas.microsoft.com/office/drawing/2014/main" id="{489FB2F7-9134-4615-B124-EFB13CDEFB88}"/>
                </a:ext>
              </a:extLst>
            </p:cNvPr>
            <p:cNvSpPr/>
            <p:nvPr/>
          </p:nvSpPr>
          <p:spPr>
            <a:xfrm rot="5400000">
              <a:off x="492120" y="3642480"/>
              <a:ext cx="227880" cy="121320"/>
            </a:xfrm>
            <a:prstGeom prst="parallelogram">
              <a:avLst>
                <a:gd name="adj" fmla="val 25000"/>
              </a:avLst>
            </a:prstGeom>
            <a:gradFill rotWithShape="0">
              <a:gsLst>
                <a:gs pos="1000">
                  <a:srgbClr val="20CAFF"/>
                </a:gs>
                <a:gs pos="100000">
                  <a:srgbClr val="0712ED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DA53A807-567F-460E-ABAC-3C30ABE4C7E7}"/>
              </a:ext>
            </a:extLst>
          </p:cNvPr>
          <p:cNvSpPr/>
          <p:nvPr/>
        </p:nvSpPr>
        <p:spPr>
          <a:xfrm>
            <a:off x="1454426" y="1411357"/>
            <a:ext cx="5174974" cy="3148026"/>
          </a:xfrm>
          <a:prstGeom prst="round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700" dirty="0"/>
              <a:t>Главное конкурентное преимущество нашего продукта – это многолетний  накопленный опыт квалифицированного  обслуживания аппаратов МРТ воплощённый в системе ИИ расположенной на удалённом сервере, который, опираясь на точные наблюдения абонентских микро-компьютерных комплексов нашей системы способен давать обоснованные прогнозы состояния включённых в систему аппаратов МРТ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68EA28-CC9B-4C63-8BBC-893161A9F692}"/>
              </a:ext>
            </a:extLst>
          </p:cNvPr>
          <p:cNvSpPr txBox="1"/>
          <p:nvPr/>
        </p:nvSpPr>
        <p:spPr>
          <a:xfrm>
            <a:off x="2232381" y="5206050"/>
            <a:ext cx="33076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МЫ ЗНАЕМ КАК,</a:t>
            </a:r>
          </a:p>
          <a:p>
            <a:r>
              <a:rPr lang="ru-RU" sz="2400" dirty="0">
                <a:solidFill>
                  <a:schemeClr val="bg1"/>
                </a:solidFill>
              </a:rPr>
              <a:t>МЫ ВИДИМ ДАЛЬШЕ</a:t>
            </a:r>
          </a:p>
        </p:txBody>
      </p:sp>
      <p:sp>
        <p:nvSpPr>
          <p:cNvPr id="21" name="CustomShape 20">
            <a:extLst>
              <a:ext uri="{FF2B5EF4-FFF2-40B4-BE49-F238E27FC236}">
                <a16:creationId xmlns:a16="http://schemas.microsoft.com/office/drawing/2014/main" id="{58F70478-92CA-4E48-AE2D-8A7E97BFBA68}"/>
              </a:ext>
            </a:extLst>
          </p:cNvPr>
          <p:cNvSpPr/>
          <p:nvPr/>
        </p:nvSpPr>
        <p:spPr>
          <a:xfrm>
            <a:off x="1169595" y="270720"/>
            <a:ext cx="6463658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3600" b="1" strike="noStrike" spc="-1" dirty="0">
                <a:solidFill>
                  <a:srgbClr val="FFFFFF"/>
                </a:solidFill>
                <a:latin typeface="Arial Black"/>
                <a:ea typeface="DejaVu Sans"/>
              </a:rPr>
              <a:t>Главное преимущество</a:t>
            </a:r>
            <a:endParaRPr lang="ru-RU" sz="3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995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roup 13"/>
          <p:cNvGrpSpPr/>
          <p:nvPr/>
        </p:nvGrpSpPr>
        <p:grpSpPr>
          <a:xfrm>
            <a:off x="891360" y="681480"/>
            <a:ext cx="776520" cy="121320"/>
            <a:chOff x="891360" y="681480"/>
            <a:chExt cx="776520" cy="121320"/>
          </a:xfrm>
        </p:grpSpPr>
        <p:sp>
          <p:nvSpPr>
            <p:cNvPr id="352" name="CustomShape 14"/>
            <p:cNvSpPr/>
            <p:nvPr/>
          </p:nvSpPr>
          <p:spPr>
            <a:xfrm>
              <a:off x="891360" y="681480"/>
              <a:ext cx="227880" cy="121320"/>
            </a:xfrm>
            <a:prstGeom prst="parallelogram">
              <a:avLst>
                <a:gd name="adj" fmla="val 25000"/>
              </a:avLst>
            </a:prstGeom>
            <a:gradFill rotWithShape="0">
              <a:gsLst>
                <a:gs pos="1000">
                  <a:srgbClr val="20CAFF"/>
                </a:gs>
                <a:gs pos="100000">
                  <a:srgbClr val="0712ED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3" name="CustomShape 15"/>
            <p:cNvSpPr/>
            <p:nvPr/>
          </p:nvSpPr>
          <p:spPr>
            <a:xfrm>
              <a:off x="1165680" y="681480"/>
              <a:ext cx="227880" cy="121320"/>
            </a:xfrm>
            <a:prstGeom prst="parallelogram">
              <a:avLst>
                <a:gd name="adj" fmla="val 25000"/>
              </a:avLst>
            </a:prstGeom>
            <a:gradFill rotWithShape="0">
              <a:gsLst>
                <a:gs pos="1000">
                  <a:srgbClr val="20CAFF"/>
                </a:gs>
                <a:gs pos="100000">
                  <a:srgbClr val="0712ED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" name="CustomShape 16"/>
            <p:cNvSpPr/>
            <p:nvPr/>
          </p:nvSpPr>
          <p:spPr>
            <a:xfrm>
              <a:off x="1440000" y="681480"/>
              <a:ext cx="227880" cy="121320"/>
            </a:xfrm>
            <a:prstGeom prst="parallelogram">
              <a:avLst>
                <a:gd name="adj" fmla="val 25000"/>
              </a:avLst>
            </a:prstGeom>
            <a:gradFill rotWithShape="0">
              <a:gsLst>
                <a:gs pos="1000">
                  <a:srgbClr val="20CAFF"/>
                </a:gs>
                <a:gs pos="100000">
                  <a:srgbClr val="0712ED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359" name="Рисунок 29"/>
          <p:cNvPicPr/>
          <p:nvPr/>
        </p:nvPicPr>
        <p:blipFill>
          <a:blip r:embed="rId2"/>
          <a:stretch/>
        </p:blipFill>
        <p:spPr>
          <a:xfrm>
            <a:off x="10667040" y="376920"/>
            <a:ext cx="1267200" cy="304560"/>
          </a:xfrm>
          <a:prstGeom prst="rect">
            <a:avLst/>
          </a:prstGeom>
          <a:ln w="0">
            <a:noFill/>
          </a:ln>
        </p:spPr>
      </p:pic>
      <p:grpSp>
        <p:nvGrpSpPr>
          <p:cNvPr id="24" name="Group 10">
            <a:extLst>
              <a:ext uri="{FF2B5EF4-FFF2-40B4-BE49-F238E27FC236}">
                <a16:creationId xmlns:a16="http://schemas.microsoft.com/office/drawing/2014/main" id="{4BF3F901-9D9E-47CA-A3F0-0AFB4FA0277C}"/>
              </a:ext>
            </a:extLst>
          </p:cNvPr>
          <p:cNvGrpSpPr/>
          <p:nvPr/>
        </p:nvGrpSpPr>
        <p:grpSpPr>
          <a:xfrm>
            <a:off x="677848" y="544664"/>
            <a:ext cx="7028533" cy="5765529"/>
            <a:chOff x="5020360" y="1226940"/>
            <a:chExt cx="3827767" cy="5765529"/>
          </a:xfrm>
        </p:grpSpPr>
        <p:sp>
          <p:nvSpPr>
            <p:cNvPr id="25" name="Shape 2787">
              <a:extLst>
                <a:ext uri="{FF2B5EF4-FFF2-40B4-BE49-F238E27FC236}">
                  <a16:creationId xmlns:a16="http://schemas.microsoft.com/office/drawing/2014/main" id="{4EF14633-38D6-4305-9D4C-25029D87C7FD}"/>
                </a:ext>
              </a:extLst>
            </p:cNvPr>
            <p:cNvSpPr/>
            <p:nvPr/>
          </p:nvSpPr>
          <p:spPr>
            <a:xfrm>
              <a:off x="5678625" y="1226940"/>
              <a:ext cx="252316" cy="369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6" h="21600" extrusionOk="0">
                  <a:moveTo>
                    <a:pt x="11502" y="10309"/>
                  </a:moveTo>
                  <a:cubicBezTo>
                    <a:pt x="11767" y="10309"/>
                    <a:pt x="11981" y="10090"/>
                    <a:pt x="11981" y="9818"/>
                  </a:cubicBezTo>
                  <a:cubicBezTo>
                    <a:pt x="11981" y="9547"/>
                    <a:pt x="11767" y="9327"/>
                    <a:pt x="11502" y="9327"/>
                  </a:cubicBezTo>
                  <a:cubicBezTo>
                    <a:pt x="11237" y="9327"/>
                    <a:pt x="11022" y="9547"/>
                    <a:pt x="11022" y="9818"/>
                  </a:cubicBezTo>
                  <a:cubicBezTo>
                    <a:pt x="11022" y="10090"/>
                    <a:pt x="11237" y="10309"/>
                    <a:pt x="11502" y="10309"/>
                  </a:cubicBezTo>
                  <a:moveTo>
                    <a:pt x="15818" y="4909"/>
                  </a:moveTo>
                  <a:cubicBezTo>
                    <a:pt x="16083" y="4909"/>
                    <a:pt x="16297" y="5129"/>
                    <a:pt x="16297" y="5400"/>
                  </a:cubicBezTo>
                  <a:cubicBezTo>
                    <a:pt x="16297" y="5672"/>
                    <a:pt x="16083" y="5891"/>
                    <a:pt x="15818" y="5891"/>
                  </a:cubicBezTo>
                  <a:cubicBezTo>
                    <a:pt x="15553" y="5891"/>
                    <a:pt x="15338" y="5672"/>
                    <a:pt x="15338" y="5400"/>
                  </a:cubicBezTo>
                  <a:cubicBezTo>
                    <a:pt x="15338" y="5129"/>
                    <a:pt x="15553" y="4909"/>
                    <a:pt x="15818" y="4909"/>
                  </a:cubicBezTo>
                  <a:moveTo>
                    <a:pt x="15818" y="6873"/>
                  </a:moveTo>
                  <a:cubicBezTo>
                    <a:pt x="16612" y="6873"/>
                    <a:pt x="17256" y="6213"/>
                    <a:pt x="17256" y="5400"/>
                  </a:cubicBezTo>
                  <a:cubicBezTo>
                    <a:pt x="17256" y="4587"/>
                    <a:pt x="16612" y="3928"/>
                    <a:pt x="15818" y="3928"/>
                  </a:cubicBezTo>
                  <a:cubicBezTo>
                    <a:pt x="15023" y="3928"/>
                    <a:pt x="14379" y="4587"/>
                    <a:pt x="14379" y="5400"/>
                  </a:cubicBezTo>
                  <a:cubicBezTo>
                    <a:pt x="14379" y="6213"/>
                    <a:pt x="15023" y="6873"/>
                    <a:pt x="15818" y="6873"/>
                  </a:cubicBezTo>
                  <a:moveTo>
                    <a:pt x="12941" y="11782"/>
                  </a:moveTo>
                  <a:cubicBezTo>
                    <a:pt x="13206" y="11782"/>
                    <a:pt x="13420" y="11562"/>
                    <a:pt x="13420" y="11291"/>
                  </a:cubicBezTo>
                  <a:cubicBezTo>
                    <a:pt x="13420" y="11020"/>
                    <a:pt x="13206" y="10800"/>
                    <a:pt x="12941" y="10800"/>
                  </a:cubicBezTo>
                  <a:cubicBezTo>
                    <a:pt x="12675" y="10800"/>
                    <a:pt x="12461" y="11020"/>
                    <a:pt x="12461" y="11291"/>
                  </a:cubicBezTo>
                  <a:cubicBezTo>
                    <a:pt x="12461" y="11562"/>
                    <a:pt x="12675" y="11782"/>
                    <a:pt x="12941" y="11782"/>
                  </a:cubicBezTo>
                  <a:moveTo>
                    <a:pt x="10063" y="7855"/>
                  </a:moveTo>
                  <a:cubicBezTo>
                    <a:pt x="9798" y="7855"/>
                    <a:pt x="9584" y="8074"/>
                    <a:pt x="9584" y="8346"/>
                  </a:cubicBezTo>
                  <a:cubicBezTo>
                    <a:pt x="9584" y="8617"/>
                    <a:pt x="9798" y="8836"/>
                    <a:pt x="10063" y="8836"/>
                  </a:cubicBezTo>
                  <a:cubicBezTo>
                    <a:pt x="10328" y="8836"/>
                    <a:pt x="10543" y="8617"/>
                    <a:pt x="10543" y="8346"/>
                  </a:cubicBezTo>
                  <a:cubicBezTo>
                    <a:pt x="10543" y="8074"/>
                    <a:pt x="10328" y="7855"/>
                    <a:pt x="10063" y="7855"/>
                  </a:cubicBezTo>
                  <a:moveTo>
                    <a:pt x="1718" y="19842"/>
                  </a:moveTo>
                  <a:lnTo>
                    <a:pt x="3451" y="15392"/>
                  </a:lnTo>
                  <a:cubicBezTo>
                    <a:pt x="3684" y="15834"/>
                    <a:pt x="3973" y="16253"/>
                    <a:pt x="4312" y="16642"/>
                  </a:cubicBezTo>
                  <a:cubicBezTo>
                    <a:pt x="4824" y="17230"/>
                    <a:pt x="5418" y="17711"/>
                    <a:pt x="6061" y="18068"/>
                  </a:cubicBezTo>
                  <a:cubicBezTo>
                    <a:pt x="6061" y="18068"/>
                    <a:pt x="1718" y="19842"/>
                    <a:pt x="1718" y="19842"/>
                  </a:cubicBezTo>
                  <a:close/>
                  <a:moveTo>
                    <a:pt x="3717" y="12060"/>
                  </a:moveTo>
                  <a:lnTo>
                    <a:pt x="0" y="21600"/>
                  </a:lnTo>
                  <a:lnTo>
                    <a:pt x="9319" y="17795"/>
                  </a:lnTo>
                  <a:cubicBezTo>
                    <a:pt x="9153" y="17815"/>
                    <a:pt x="8987" y="17824"/>
                    <a:pt x="8822" y="17824"/>
                  </a:cubicBezTo>
                  <a:cubicBezTo>
                    <a:pt x="5971" y="17824"/>
                    <a:pt x="3389" y="15002"/>
                    <a:pt x="3717" y="12060"/>
                  </a:cubicBezTo>
                  <a:moveTo>
                    <a:pt x="16115" y="10657"/>
                  </a:moveTo>
                  <a:cubicBezTo>
                    <a:pt x="15925" y="10851"/>
                    <a:pt x="15627" y="11171"/>
                    <a:pt x="15280" y="11542"/>
                  </a:cubicBezTo>
                  <a:cubicBezTo>
                    <a:pt x="14662" y="12204"/>
                    <a:pt x="13712" y="13221"/>
                    <a:pt x="13147" y="13753"/>
                  </a:cubicBezTo>
                  <a:lnTo>
                    <a:pt x="7665" y="8141"/>
                  </a:lnTo>
                  <a:cubicBezTo>
                    <a:pt x="8185" y="7563"/>
                    <a:pt x="9179" y="6590"/>
                    <a:pt x="9825" y="5958"/>
                  </a:cubicBezTo>
                  <a:cubicBezTo>
                    <a:pt x="10188" y="5603"/>
                    <a:pt x="10500" y="5298"/>
                    <a:pt x="10690" y="5103"/>
                  </a:cubicBezTo>
                  <a:cubicBezTo>
                    <a:pt x="13284" y="2447"/>
                    <a:pt x="18271" y="993"/>
                    <a:pt x="20136" y="982"/>
                  </a:cubicBezTo>
                  <a:cubicBezTo>
                    <a:pt x="20132" y="2572"/>
                    <a:pt x="18824" y="7884"/>
                    <a:pt x="16115" y="10657"/>
                  </a:cubicBezTo>
                  <a:moveTo>
                    <a:pt x="12477" y="14563"/>
                  </a:moveTo>
                  <a:cubicBezTo>
                    <a:pt x="12127" y="15873"/>
                    <a:pt x="11665" y="17072"/>
                    <a:pt x="11154" y="18035"/>
                  </a:cubicBezTo>
                  <a:cubicBezTo>
                    <a:pt x="10943" y="17454"/>
                    <a:pt x="10642" y="16798"/>
                    <a:pt x="10214" y="16110"/>
                  </a:cubicBezTo>
                  <a:cubicBezTo>
                    <a:pt x="10035" y="15823"/>
                    <a:pt x="9728" y="15656"/>
                    <a:pt x="9405" y="15656"/>
                  </a:cubicBezTo>
                  <a:cubicBezTo>
                    <a:pt x="9329" y="15656"/>
                    <a:pt x="9252" y="15665"/>
                    <a:pt x="9176" y="15684"/>
                  </a:cubicBezTo>
                  <a:cubicBezTo>
                    <a:pt x="8990" y="15731"/>
                    <a:pt x="8799" y="15755"/>
                    <a:pt x="8610" y="15755"/>
                  </a:cubicBezTo>
                  <a:cubicBezTo>
                    <a:pt x="7905" y="15755"/>
                    <a:pt x="7217" y="15432"/>
                    <a:pt x="6621" y="14822"/>
                  </a:cubicBezTo>
                  <a:cubicBezTo>
                    <a:pt x="5861" y="14044"/>
                    <a:pt x="5561" y="13114"/>
                    <a:pt x="5779" y="12206"/>
                  </a:cubicBezTo>
                  <a:cubicBezTo>
                    <a:pt x="5877" y="11797"/>
                    <a:pt x="5709" y="11370"/>
                    <a:pt x="5363" y="11144"/>
                  </a:cubicBezTo>
                  <a:cubicBezTo>
                    <a:pt x="4690" y="10706"/>
                    <a:pt x="4050" y="10398"/>
                    <a:pt x="3482" y="10183"/>
                  </a:cubicBezTo>
                  <a:cubicBezTo>
                    <a:pt x="4423" y="9658"/>
                    <a:pt x="5594" y="9186"/>
                    <a:pt x="6874" y="8827"/>
                  </a:cubicBezTo>
                  <a:cubicBezTo>
                    <a:pt x="6900" y="8820"/>
                    <a:pt x="6921" y="8803"/>
                    <a:pt x="6946" y="8793"/>
                  </a:cubicBezTo>
                  <a:lnTo>
                    <a:pt x="12510" y="14490"/>
                  </a:lnTo>
                  <a:cubicBezTo>
                    <a:pt x="12501" y="14515"/>
                    <a:pt x="12484" y="14536"/>
                    <a:pt x="12477" y="14563"/>
                  </a:cubicBezTo>
                  <a:moveTo>
                    <a:pt x="20922" y="167"/>
                  </a:moveTo>
                  <a:cubicBezTo>
                    <a:pt x="20813" y="55"/>
                    <a:pt x="20545" y="0"/>
                    <a:pt x="20157" y="0"/>
                  </a:cubicBezTo>
                  <a:cubicBezTo>
                    <a:pt x="18131" y="0"/>
                    <a:pt x="12842" y="1511"/>
                    <a:pt x="10012" y="4409"/>
                  </a:cubicBezTo>
                  <a:cubicBezTo>
                    <a:pt x="9345" y="5092"/>
                    <a:pt x="7134" y="7175"/>
                    <a:pt x="6621" y="7880"/>
                  </a:cubicBezTo>
                  <a:cubicBezTo>
                    <a:pt x="4961" y="8346"/>
                    <a:pt x="2544" y="9277"/>
                    <a:pt x="1196" y="10657"/>
                  </a:cubicBezTo>
                  <a:cubicBezTo>
                    <a:pt x="1196" y="10657"/>
                    <a:pt x="2841" y="10663"/>
                    <a:pt x="4848" y="11972"/>
                  </a:cubicBezTo>
                  <a:cubicBezTo>
                    <a:pt x="4556" y="13190"/>
                    <a:pt x="4926" y="14475"/>
                    <a:pt x="5943" y="15516"/>
                  </a:cubicBezTo>
                  <a:cubicBezTo>
                    <a:pt x="6735" y="16327"/>
                    <a:pt x="7672" y="16737"/>
                    <a:pt x="8610" y="16737"/>
                  </a:cubicBezTo>
                  <a:cubicBezTo>
                    <a:pt x="8876" y="16737"/>
                    <a:pt x="9142" y="16704"/>
                    <a:pt x="9405" y="16637"/>
                  </a:cubicBezTo>
                  <a:cubicBezTo>
                    <a:pt x="10683" y="18692"/>
                    <a:pt x="10690" y="20376"/>
                    <a:pt x="10690" y="20376"/>
                  </a:cubicBezTo>
                  <a:cubicBezTo>
                    <a:pt x="12038" y="18996"/>
                    <a:pt x="12948" y="16521"/>
                    <a:pt x="13402" y="14822"/>
                  </a:cubicBezTo>
                  <a:cubicBezTo>
                    <a:pt x="14091" y="14297"/>
                    <a:pt x="16126" y="12034"/>
                    <a:pt x="16793" y="11351"/>
                  </a:cubicBezTo>
                  <a:cubicBezTo>
                    <a:pt x="20164" y="7900"/>
                    <a:pt x="21600" y="861"/>
                    <a:pt x="20922" y="167"/>
                  </a:cubicBezTo>
                </a:path>
              </a:pathLst>
            </a:custGeom>
            <a:gradFill>
              <a:gsLst>
                <a:gs pos="1000">
                  <a:schemeClr val="accent1"/>
                </a:gs>
                <a:gs pos="100000">
                  <a:schemeClr val="accent6"/>
                </a:gs>
              </a:gsLst>
              <a:lin ang="2700000" scaled="1"/>
            </a:gra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/>
            </a:p>
          </p:txBody>
        </p:sp>
        <p:grpSp>
          <p:nvGrpSpPr>
            <p:cNvPr id="26" name="Group 12">
              <a:extLst>
                <a:ext uri="{FF2B5EF4-FFF2-40B4-BE49-F238E27FC236}">
                  <a16:creationId xmlns:a16="http://schemas.microsoft.com/office/drawing/2014/main" id="{17D5A352-8C00-4F06-98FC-6A9B385266C8}"/>
                </a:ext>
              </a:extLst>
            </p:cNvPr>
            <p:cNvGrpSpPr/>
            <p:nvPr/>
          </p:nvGrpSpPr>
          <p:grpSpPr>
            <a:xfrm>
              <a:off x="5020360" y="1525077"/>
              <a:ext cx="3827767" cy="5467392"/>
              <a:chOff x="473806" y="3771391"/>
              <a:chExt cx="3827767" cy="5467392"/>
            </a:xfrm>
          </p:grpSpPr>
          <p:sp>
            <p:nvSpPr>
              <p:cNvPr id="27" name="Rectangle 13">
                <a:extLst>
                  <a:ext uri="{FF2B5EF4-FFF2-40B4-BE49-F238E27FC236}">
                    <a16:creationId xmlns:a16="http://schemas.microsoft.com/office/drawing/2014/main" id="{2BAF0796-4CED-41EF-8207-C44939F94DBA}"/>
                  </a:ext>
                </a:extLst>
              </p:cNvPr>
              <p:cNvSpPr/>
              <p:nvPr/>
            </p:nvSpPr>
            <p:spPr>
              <a:xfrm>
                <a:off x="543093" y="4390789"/>
                <a:ext cx="3431770" cy="48479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ru-RU" sz="1600" b="1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	Потенциальными потребителями продукции «</a:t>
                </a:r>
                <a:r>
                  <a:rPr lang="ru-RU" sz="1600" b="1" dirty="0" err="1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Криотерм</a:t>
                </a:r>
                <a:r>
                  <a:rPr lang="ru-RU" sz="1600" b="1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» могут стать, прежде всего, медицинские учреждения, которые непосредственно владеют магнитно-резонансными томографами и заинтересованы в снижении затрат на их содержание, а также сервисные компании уже присутствующие на рынке и связанные с медицинскими учреждениями сервисными обязательствами, которые препятствуют непосредственному обращению к нашей продукции.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ru-RU" sz="1600" b="1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	Объем такого рынка в мире составляет около 50 000 действующих устройств, в странах СНГ – около 3 000 в сегменте коммерческих (</a:t>
                </a:r>
                <a:r>
                  <a:rPr lang="en-US" sz="1600" b="1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B2B</a:t>
                </a:r>
                <a:r>
                  <a:rPr lang="ru-RU" sz="1600" b="1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) и государственных (</a:t>
                </a:r>
                <a:r>
                  <a:rPr lang="en-US" sz="1600" b="1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B2G</a:t>
                </a:r>
                <a:r>
                  <a:rPr lang="ru-RU" sz="1600" b="1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) медицинских учреждений.</a:t>
                </a:r>
                <a:r>
                  <a:rPr lang="en-US" sz="1600" b="1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 </a:t>
                </a:r>
                <a:endParaRPr lang="ru-RU" sz="1600" b="1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34D84C8-53B6-4B78-92CD-29297D35EEB3}"/>
                  </a:ext>
                </a:extLst>
              </p:cNvPr>
              <p:cNvSpPr txBox="1"/>
              <p:nvPr/>
            </p:nvSpPr>
            <p:spPr>
              <a:xfrm flipH="1">
                <a:off x="473806" y="3771391"/>
                <a:ext cx="3827767" cy="1200329"/>
              </a:xfrm>
              <a:prstGeom prst="rect">
                <a:avLst/>
              </a:prstGeom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sz="3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 Black" panose="020B0A04020102020204" pitchFamily="34" charset="0"/>
                    <a:ea typeface="Roboto" panose="02000000000000000000" pitchFamily="2" charset="0"/>
                  </a:rPr>
                  <a:t>Информация о рынке</a:t>
                </a:r>
                <a:endParaRPr 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  <a:ea typeface="Roboto" panose="02000000000000000000" pitchFamily="2" charset="0"/>
                </a:endParaRPr>
              </a:p>
            </p:txBody>
          </p:sp>
        </p:grpSp>
      </p:grpSp>
      <p:sp>
        <p:nvSpPr>
          <p:cNvPr id="29" name="Shape 2787">
            <a:extLst>
              <a:ext uri="{FF2B5EF4-FFF2-40B4-BE49-F238E27FC236}">
                <a16:creationId xmlns:a16="http://schemas.microsoft.com/office/drawing/2014/main" id="{A2E6E041-3CCC-4E82-847C-CC2D9F96348A}"/>
              </a:ext>
            </a:extLst>
          </p:cNvPr>
          <p:cNvSpPr/>
          <p:nvPr/>
        </p:nvSpPr>
        <p:spPr>
          <a:xfrm>
            <a:off x="8898803" y="1277533"/>
            <a:ext cx="463302" cy="369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gradFill>
            <a:gsLst>
              <a:gs pos="1000">
                <a:schemeClr val="accent1"/>
              </a:gs>
              <a:gs pos="100000">
                <a:schemeClr val="accent6"/>
              </a:gs>
            </a:gsLst>
            <a:lin ang="2700000" scaled="1"/>
          </a:gra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41DA307-CCD2-45D3-BB7B-8C8DC8D004EC}"/>
              </a:ext>
            </a:extLst>
          </p:cNvPr>
          <p:cNvSpPr/>
          <p:nvPr/>
        </p:nvSpPr>
        <p:spPr>
          <a:xfrm>
            <a:off x="7539096" y="2311430"/>
            <a:ext cx="1981312" cy="19813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50 000 устройств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FE08085A-530F-499D-9F79-09F4D5AEF80A}"/>
              </a:ext>
            </a:extLst>
          </p:cNvPr>
          <p:cNvSpPr/>
          <p:nvPr/>
        </p:nvSpPr>
        <p:spPr>
          <a:xfrm>
            <a:off x="8963169" y="914551"/>
            <a:ext cx="2712569" cy="271256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60 000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устройств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AEAD79-0C38-4149-A1EC-7E29A85B79F3}"/>
              </a:ext>
            </a:extLst>
          </p:cNvPr>
          <p:cNvSpPr txBox="1"/>
          <p:nvPr/>
        </p:nvSpPr>
        <p:spPr>
          <a:xfrm>
            <a:off x="7768086" y="4383233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в 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202</a:t>
            </a:r>
            <a:r>
              <a:rPr lang="ru-RU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1 году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D6E97D-D48B-4249-B6F4-4F2D5F6CE27F}"/>
              </a:ext>
            </a:extLst>
          </p:cNvPr>
          <p:cNvSpPr txBox="1"/>
          <p:nvPr/>
        </p:nvSpPr>
        <p:spPr>
          <a:xfrm>
            <a:off x="9618260" y="3744785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к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202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5 году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515C94-A546-42ED-9348-3905347F96E6}"/>
              </a:ext>
            </a:extLst>
          </p:cNvPr>
          <p:cNvSpPr txBox="1"/>
          <p:nvPr/>
        </p:nvSpPr>
        <p:spPr>
          <a:xfrm>
            <a:off x="7532909" y="5041558"/>
            <a:ext cx="41428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Каждый год рынок медицинского оборудования растёт на 3-5%, что может стать и для нас драйвером роста.</a:t>
            </a:r>
          </a:p>
          <a:p>
            <a:pPr algn="just"/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Shape 2787">
            <a:extLst>
              <a:ext uri="{FF2B5EF4-FFF2-40B4-BE49-F238E27FC236}">
                <a16:creationId xmlns:a16="http://schemas.microsoft.com/office/drawing/2014/main" id="{65F1F9D0-64D2-435C-9C9E-B67B61B82AC0}"/>
              </a:ext>
            </a:extLst>
          </p:cNvPr>
          <p:cNvSpPr/>
          <p:nvPr/>
        </p:nvSpPr>
        <p:spPr>
          <a:xfrm>
            <a:off x="8917312" y="496814"/>
            <a:ext cx="463302" cy="369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gradFill>
            <a:gsLst>
              <a:gs pos="1000">
                <a:schemeClr val="accent1"/>
              </a:gs>
              <a:gs pos="100000">
                <a:schemeClr val="accent6"/>
              </a:gs>
            </a:gsLst>
            <a:lin ang="2700000" scaled="1"/>
          </a:gra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/>
          </a:p>
        </p:txBody>
      </p:sp>
      <p:sp>
        <p:nvSpPr>
          <p:cNvPr id="36" name="Shape 2787">
            <a:extLst>
              <a:ext uri="{FF2B5EF4-FFF2-40B4-BE49-F238E27FC236}">
                <a16:creationId xmlns:a16="http://schemas.microsoft.com/office/drawing/2014/main" id="{C42B0E4E-116E-4069-A829-38C25F40C09A}"/>
              </a:ext>
            </a:extLst>
          </p:cNvPr>
          <p:cNvSpPr/>
          <p:nvPr/>
        </p:nvSpPr>
        <p:spPr>
          <a:xfrm>
            <a:off x="8135300" y="1404122"/>
            <a:ext cx="463302" cy="369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gradFill>
            <a:gsLst>
              <a:gs pos="1000">
                <a:schemeClr val="accent1"/>
              </a:gs>
              <a:gs pos="100000">
                <a:schemeClr val="accent6"/>
              </a:gs>
            </a:gsLst>
            <a:lin ang="2700000" scaled="1"/>
          </a:gra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C89E494-F2C8-40A4-8046-2F7B2C0CBDA8}"/>
              </a:ext>
            </a:extLst>
          </p:cNvPr>
          <p:cNvSpPr/>
          <p:nvPr/>
        </p:nvSpPr>
        <p:spPr>
          <a:xfrm>
            <a:off x="89453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CustomShape 20">
            <a:extLst>
              <a:ext uri="{FF2B5EF4-FFF2-40B4-BE49-F238E27FC236}">
                <a16:creationId xmlns:a16="http://schemas.microsoft.com/office/drawing/2014/main" id="{70E6685C-A79E-40E9-BCD4-F8D098679D9B}"/>
              </a:ext>
            </a:extLst>
          </p:cNvPr>
          <p:cNvSpPr/>
          <p:nvPr/>
        </p:nvSpPr>
        <p:spPr>
          <a:xfrm>
            <a:off x="632881" y="499320"/>
            <a:ext cx="10777241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3600" b="1" spc="-1" dirty="0">
                <a:solidFill>
                  <a:schemeClr val="bg1"/>
                </a:solidFill>
                <a:latin typeface="Arial Black"/>
                <a:ea typeface="DejaVu Sans"/>
              </a:rPr>
              <a:t>Исследования в рамках акселератора</a:t>
            </a:r>
            <a:r>
              <a:rPr lang="en-US" sz="3600" b="1" spc="-1" dirty="0">
                <a:solidFill>
                  <a:schemeClr val="bg1"/>
                </a:solidFill>
                <a:latin typeface="Arial Black"/>
                <a:ea typeface="DejaVu Sans"/>
              </a:rPr>
              <a:t> </a:t>
            </a:r>
            <a:endParaRPr lang="ru-RU" sz="36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BAE8A5-FF2C-4CBA-96BD-E92171EB3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820" y="2157675"/>
            <a:ext cx="2506517" cy="25065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B36DAE-575D-4486-915C-96D515583746}"/>
              </a:ext>
            </a:extLst>
          </p:cNvPr>
          <p:cNvSpPr txBox="1"/>
          <p:nvPr/>
        </p:nvSpPr>
        <p:spPr>
          <a:xfrm rot="10800000" flipV="1">
            <a:off x="7702824" y="5334180"/>
            <a:ext cx="4085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Customer Development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F43C3-04BC-4DBE-8F9E-7EBBC23E31B5}"/>
              </a:ext>
            </a:extLst>
          </p:cNvPr>
          <p:cNvSpPr txBox="1"/>
          <p:nvPr/>
        </p:nvSpPr>
        <p:spPr>
          <a:xfrm>
            <a:off x="1721575" y="5308551"/>
            <a:ext cx="37584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Исследования рынка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2F820D12-24CF-4DDC-8385-87EFFF86E9AE}"/>
              </a:ext>
            </a:extLst>
          </p:cNvPr>
          <p:cNvSpPr/>
          <p:nvPr/>
        </p:nvSpPr>
        <p:spPr>
          <a:xfrm>
            <a:off x="457200" y="4117179"/>
            <a:ext cx="6490252" cy="951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1D4F6CA-3760-43C7-B1F7-A8838A803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245" y="2166247"/>
            <a:ext cx="2497945" cy="249794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A7CDF3-C4FB-42D1-9331-2B5CC1533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09" y="2166248"/>
            <a:ext cx="2497945" cy="249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80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0" y="5794560"/>
            <a:ext cx="12191400" cy="1062720"/>
          </a:xfrm>
          <a:prstGeom prst="rect">
            <a:avLst/>
          </a:prstGeom>
          <a:gradFill rotWithShape="0">
            <a:gsLst>
              <a:gs pos="1000">
                <a:srgbClr val="20CAFF"/>
              </a:gs>
              <a:gs pos="100000">
                <a:srgbClr val="0712ED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CustomShape 2"/>
          <p:cNvSpPr/>
          <p:nvPr/>
        </p:nvSpPr>
        <p:spPr>
          <a:xfrm>
            <a:off x="4023000" y="627480"/>
            <a:ext cx="4145040" cy="63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3600" b="1" strike="noStrike" spc="-1">
                <a:solidFill>
                  <a:srgbClr val="212529"/>
                </a:solidFill>
                <a:latin typeface="Arial Black"/>
                <a:ea typeface="DejaVu Sans"/>
              </a:rPr>
              <a:t>Конкуренты</a:t>
            </a:r>
            <a:endParaRPr lang="ru-RU" sz="3600" b="0" strike="noStrike" spc="-1">
              <a:latin typeface="Arial"/>
            </a:endParaRPr>
          </a:p>
        </p:txBody>
      </p:sp>
      <p:grpSp>
        <p:nvGrpSpPr>
          <p:cNvPr id="363" name="Group 3"/>
          <p:cNvGrpSpPr/>
          <p:nvPr/>
        </p:nvGrpSpPr>
        <p:grpSpPr>
          <a:xfrm>
            <a:off x="5707440" y="383760"/>
            <a:ext cx="776520" cy="121320"/>
            <a:chOff x="5707440" y="383760"/>
            <a:chExt cx="776520" cy="121320"/>
          </a:xfrm>
        </p:grpSpPr>
        <p:sp>
          <p:nvSpPr>
            <p:cNvPr id="364" name="CustomShape 4"/>
            <p:cNvSpPr/>
            <p:nvPr/>
          </p:nvSpPr>
          <p:spPr>
            <a:xfrm>
              <a:off x="5707440" y="383760"/>
              <a:ext cx="227880" cy="121320"/>
            </a:xfrm>
            <a:prstGeom prst="parallelogram">
              <a:avLst>
                <a:gd name="adj" fmla="val 25000"/>
              </a:avLst>
            </a:prstGeom>
            <a:gradFill rotWithShape="0">
              <a:gsLst>
                <a:gs pos="1000">
                  <a:srgbClr val="20CAFF"/>
                </a:gs>
                <a:gs pos="100000">
                  <a:srgbClr val="0712ED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5" name="CustomShape 5"/>
            <p:cNvSpPr/>
            <p:nvPr/>
          </p:nvSpPr>
          <p:spPr>
            <a:xfrm>
              <a:off x="5981760" y="383760"/>
              <a:ext cx="227880" cy="121320"/>
            </a:xfrm>
            <a:prstGeom prst="parallelogram">
              <a:avLst>
                <a:gd name="adj" fmla="val 25000"/>
              </a:avLst>
            </a:prstGeom>
            <a:gradFill rotWithShape="0">
              <a:gsLst>
                <a:gs pos="1000">
                  <a:srgbClr val="20CAFF"/>
                </a:gs>
                <a:gs pos="100000">
                  <a:srgbClr val="0712ED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6" name="CustomShape 6"/>
            <p:cNvSpPr/>
            <p:nvPr/>
          </p:nvSpPr>
          <p:spPr>
            <a:xfrm>
              <a:off x="6256080" y="383760"/>
              <a:ext cx="227880" cy="121320"/>
            </a:xfrm>
            <a:prstGeom prst="parallelogram">
              <a:avLst>
                <a:gd name="adj" fmla="val 25000"/>
              </a:avLst>
            </a:prstGeom>
            <a:gradFill rotWithShape="0">
              <a:gsLst>
                <a:gs pos="1000">
                  <a:srgbClr val="20CAFF"/>
                </a:gs>
                <a:gs pos="100000">
                  <a:srgbClr val="0712ED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367" name="Рисунок 366"/>
          <p:cNvPicPr/>
          <p:nvPr/>
        </p:nvPicPr>
        <p:blipFill>
          <a:blip r:embed="rId2"/>
          <a:stretch/>
        </p:blipFill>
        <p:spPr>
          <a:xfrm>
            <a:off x="601607" y="1478992"/>
            <a:ext cx="3928320" cy="1636630"/>
          </a:xfrm>
          <a:prstGeom prst="rect">
            <a:avLst/>
          </a:prstGeom>
          <a:ln w="0"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87FC2E3-CC3E-4D12-B0F4-6D590422A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200" y="4118277"/>
            <a:ext cx="1986771" cy="79470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DD99144-E0EC-4712-9809-163225447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740" y="3184018"/>
            <a:ext cx="3160674" cy="63845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2EB8B39-5201-4BDD-A8A8-36B3B1D3E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042" y="3553606"/>
            <a:ext cx="2109284" cy="96202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ABB092A-46D9-4379-B5B0-2F7D775B81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1042" y="1909074"/>
            <a:ext cx="2809875" cy="7334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98FFE1-6798-4AF7-A30D-AE47FAC227C7}"/>
              </a:ext>
            </a:extLst>
          </p:cNvPr>
          <p:cNvSpPr txBox="1"/>
          <p:nvPr/>
        </p:nvSpPr>
        <p:spPr>
          <a:xfrm flipH="1">
            <a:off x="9296250" y="5306787"/>
            <a:ext cx="2809874" cy="369332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ea typeface="Roboto" panose="02000000000000000000" pitchFamily="2" charset="0"/>
              </a:rPr>
              <a:t>И другие компании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556E10-134E-44D2-826D-B265D3ACCD65}"/>
              </a:ext>
            </a:extLst>
          </p:cNvPr>
          <p:cNvSpPr txBox="1"/>
          <p:nvPr/>
        </p:nvSpPr>
        <p:spPr>
          <a:xfrm>
            <a:off x="1614853" y="6064310"/>
            <a:ext cx="9355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Конкурентов мы не боимся, мы с ними сотрудничаем.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0CA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712E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0CA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712E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0CA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712E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0CA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712E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0CA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712E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0CA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712E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0CA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712E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0CA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712E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</TotalTime>
  <Words>869</Words>
  <Application>Microsoft Office PowerPoint</Application>
  <PresentationFormat>Широкоэкранный</PresentationFormat>
  <Paragraphs>78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12</vt:i4>
      </vt:variant>
    </vt:vector>
  </HeadingPairs>
  <TitlesOfParts>
    <vt:vector size="25" baseType="lpstr">
      <vt:lpstr>Arial</vt:lpstr>
      <vt:lpstr>Arial Black</vt:lpstr>
      <vt:lpstr>Gill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dc:description/>
  <cp:lastModifiedBy>Владислав Владимирович Базин</cp:lastModifiedBy>
  <cp:revision>141</cp:revision>
  <dcterms:created xsi:type="dcterms:W3CDTF">2019-09-24T03:23:00Z</dcterms:created>
  <dcterms:modified xsi:type="dcterms:W3CDTF">2021-10-06T09:31:40Z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Произвольный</vt:lpwstr>
  </property>
  <property fmtid="{D5CDD505-2E9C-101B-9397-08002B2CF9AE}" pid="4" name="Slides">
    <vt:i4>9</vt:i4>
  </property>
</Properties>
</file>