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2"/>
  </p:notesMasterIdLst>
  <p:sldIdLst>
    <p:sldId id="256" r:id="rId2"/>
    <p:sldId id="257" r:id="rId3"/>
    <p:sldId id="388" r:id="rId4"/>
    <p:sldId id="389" r:id="rId5"/>
    <p:sldId id="385" r:id="rId6"/>
    <p:sldId id="390" r:id="rId7"/>
    <p:sldId id="386" r:id="rId8"/>
    <p:sldId id="391" r:id="rId9"/>
    <p:sldId id="392" r:id="rId10"/>
    <p:sldId id="394" r:id="rId11"/>
    <p:sldId id="395" r:id="rId12"/>
    <p:sldId id="396" r:id="rId13"/>
    <p:sldId id="397" r:id="rId14"/>
    <p:sldId id="398"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393" r:id="rId30"/>
    <p:sldId id="383"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3" roundtripDataSignature="AMtx7mg9CgjXLld8ptoL8a35yts1isVH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133"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13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13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134"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CEAC71-B06E-43E7-A228-F7B005A11A97}"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F68F17B9-3460-4CA3-95F4-1BE293A305FE}">
      <dgm:prSet phldrT="[Text]"/>
      <dgm:spPr>
        <a:solidFill>
          <a:srgbClr val="FF3399"/>
        </a:solidFill>
      </dgm:spPr>
      <dgm:t>
        <a:bodyPr/>
        <a:lstStyle/>
        <a:p>
          <a:r>
            <a:rPr lang="en-US" dirty="0"/>
            <a:t>Framework</a:t>
          </a:r>
        </a:p>
      </dgm:t>
    </dgm:pt>
    <dgm:pt modelId="{A39936D1-C78A-42C6-A42E-2645EF0C5D22}" type="parTrans" cxnId="{1C92A4FB-5F65-45CD-B96D-C1DF2BF7EEDC}">
      <dgm:prSet/>
      <dgm:spPr/>
      <dgm:t>
        <a:bodyPr/>
        <a:lstStyle/>
        <a:p>
          <a:endParaRPr lang="en-US"/>
        </a:p>
      </dgm:t>
    </dgm:pt>
    <dgm:pt modelId="{1C2F5177-F89E-4ED7-B4A1-6335BE3A089D}" type="sibTrans" cxnId="{1C92A4FB-5F65-45CD-B96D-C1DF2BF7EEDC}">
      <dgm:prSet/>
      <dgm:spPr/>
      <dgm:t>
        <a:bodyPr/>
        <a:lstStyle/>
        <a:p>
          <a:endParaRPr lang="en-US"/>
        </a:p>
      </dgm:t>
    </dgm:pt>
    <dgm:pt modelId="{65C83FD1-2E57-4C8C-A1C8-A3B99343CCB1}">
      <dgm:prSet phldrT="[Text]">
        <dgm:style>
          <a:lnRef idx="2">
            <a:schemeClr val="accent1"/>
          </a:lnRef>
          <a:fillRef idx="1">
            <a:schemeClr val="lt1"/>
          </a:fillRef>
          <a:effectRef idx="0">
            <a:schemeClr val="accent1"/>
          </a:effectRef>
          <a:fontRef idx="minor">
            <a:schemeClr val="dk1"/>
          </a:fontRef>
        </dgm:style>
      </dgm:prSet>
      <dgm:spPr>
        <a:ln>
          <a:solidFill>
            <a:srgbClr val="FF3399"/>
          </a:solidFill>
        </a:ln>
      </dgm:spPr>
      <dgm:t>
        <a:bodyPr/>
        <a:lstStyle/>
        <a:p>
          <a:r>
            <a:rPr lang="en-US" dirty="0"/>
            <a:t>Classes</a:t>
          </a:r>
        </a:p>
      </dgm:t>
    </dgm:pt>
    <dgm:pt modelId="{F0168CFF-9D0E-466D-8520-2215A097E2AC}" type="parTrans" cxnId="{D6FF42AF-D543-475A-A6BD-590D784A1DD1}">
      <dgm:prSet/>
      <dgm:spPr/>
      <dgm:t>
        <a:bodyPr/>
        <a:lstStyle/>
        <a:p>
          <a:endParaRPr lang="en-US"/>
        </a:p>
      </dgm:t>
    </dgm:pt>
    <dgm:pt modelId="{CF21991A-6446-4331-AF33-86572DAEC8CE}" type="sibTrans" cxnId="{D6FF42AF-D543-475A-A6BD-590D784A1DD1}">
      <dgm:prSet/>
      <dgm:spPr>
        <a:solidFill>
          <a:srgbClr val="FF3399"/>
        </a:solidFill>
      </dgm:spPr>
      <dgm:t>
        <a:bodyPr/>
        <a:lstStyle/>
        <a:p>
          <a:endParaRPr lang="en-US"/>
        </a:p>
      </dgm:t>
    </dgm:pt>
    <dgm:pt modelId="{0B7C51A8-7EFE-4AF4-A8BF-B24786201282}">
      <dgm:prSet phldrT="[Text]">
        <dgm:style>
          <a:lnRef idx="2">
            <a:schemeClr val="accent1"/>
          </a:lnRef>
          <a:fillRef idx="1">
            <a:schemeClr val="lt1"/>
          </a:fillRef>
          <a:effectRef idx="0">
            <a:schemeClr val="accent1"/>
          </a:effectRef>
          <a:fontRef idx="minor">
            <a:schemeClr val="dk1"/>
          </a:fontRef>
        </dgm:style>
      </dgm:prSet>
      <dgm:spPr>
        <a:ln>
          <a:solidFill>
            <a:srgbClr val="FF3399"/>
          </a:solidFill>
        </a:ln>
      </dgm:spPr>
      <dgm:t>
        <a:bodyPr/>
        <a:lstStyle/>
        <a:p>
          <a:r>
            <a:rPr lang="en-US" dirty="0"/>
            <a:t>Functions</a:t>
          </a:r>
        </a:p>
      </dgm:t>
    </dgm:pt>
    <dgm:pt modelId="{01A049FA-31EF-4A0F-9CDB-4B29186225F2}" type="parTrans" cxnId="{AC10EA4B-B19A-485C-8308-61FC9FAB64AB}">
      <dgm:prSet/>
      <dgm:spPr/>
      <dgm:t>
        <a:bodyPr/>
        <a:lstStyle/>
        <a:p>
          <a:endParaRPr lang="en-US"/>
        </a:p>
      </dgm:t>
    </dgm:pt>
    <dgm:pt modelId="{99419F6D-6464-46AF-86F1-ADA0DC13CEC4}" type="sibTrans" cxnId="{AC10EA4B-B19A-485C-8308-61FC9FAB64AB}">
      <dgm:prSet/>
      <dgm:spPr>
        <a:solidFill>
          <a:srgbClr val="FF3399"/>
        </a:solidFill>
      </dgm:spPr>
      <dgm:t>
        <a:bodyPr/>
        <a:lstStyle/>
        <a:p>
          <a:endParaRPr lang="en-US"/>
        </a:p>
      </dgm:t>
    </dgm:pt>
    <dgm:pt modelId="{C4C0D0C1-6DE6-48A3-9E3B-217E9188F399}">
      <dgm:prSet phldrT="[Text]">
        <dgm:style>
          <a:lnRef idx="2">
            <a:schemeClr val="accent1"/>
          </a:lnRef>
          <a:fillRef idx="1">
            <a:schemeClr val="lt1"/>
          </a:fillRef>
          <a:effectRef idx="0">
            <a:schemeClr val="accent1"/>
          </a:effectRef>
          <a:fontRef idx="minor">
            <a:schemeClr val="dk1"/>
          </a:fontRef>
        </dgm:style>
      </dgm:prSet>
      <dgm:spPr>
        <a:ln>
          <a:solidFill>
            <a:srgbClr val="FF3399"/>
          </a:solidFill>
        </a:ln>
      </dgm:spPr>
      <dgm:t>
        <a:bodyPr/>
        <a:lstStyle/>
        <a:p>
          <a:r>
            <a:rPr lang="en-US" dirty="0"/>
            <a:t>Database</a:t>
          </a:r>
        </a:p>
        <a:p>
          <a:r>
            <a:rPr lang="en-US" dirty="0"/>
            <a:t>Config.</a:t>
          </a:r>
        </a:p>
      </dgm:t>
    </dgm:pt>
    <dgm:pt modelId="{62B233FC-1135-40EF-BC37-AA4467288C23}" type="parTrans" cxnId="{B25B4219-9462-4811-9D2A-BE677A016EBB}">
      <dgm:prSet/>
      <dgm:spPr/>
      <dgm:t>
        <a:bodyPr/>
        <a:lstStyle/>
        <a:p>
          <a:endParaRPr lang="en-US"/>
        </a:p>
      </dgm:t>
    </dgm:pt>
    <dgm:pt modelId="{31BE7755-B1A4-48C7-A1DB-CECEE2B7D3BE}" type="sibTrans" cxnId="{B25B4219-9462-4811-9D2A-BE677A016EBB}">
      <dgm:prSet/>
      <dgm:spPr>
        <a:solidFill>
          <a:srgbClr val="FF3399"/>
        </a:solidFill>
      </dgm:spPr>
      <dgm:t>
        <a:bodyPr/>
        <a:lstStyle/>
        <a:p>
          <a:endParaRPr lang="en-US"/>
        </a:p>
      </dgm:t>
    </dgm:pt>
    <dgm:pt modelId="{06276129-EE2C-4C14-9BC6-EAF00377C420}">
      <dgm:prSet phldrT="[Text]">
        <dgm:style>
          <a:lnRef idx="2">
            <a:schemeClr val="accent1"/>
          </a:lnRef>
          <a:fillRef idx="1">
            <a:schemeClr val="lt1"/>
          </a:fillRef>
          <a:effectRef idx="0">
            <a:schemeClr val="accent1"/>
          </a:effectRef>
          <a:fontRef idx="minor">
            <a:schemeClr val="dk1"/>
          </a:fontRef>
        </dgm:style>
      </dgm:prSet>
      <dgm:spPr>
        <a:ln>
          <a:solidFill>
            <a:srgbClr val="FF3399"/>
          </a:solidFill>
        </a:ln>
      </dgm:spPr>
      <dgm:t>
        <a:bodyPr/>
        <a:lstStyle/>
        <a:p>
          <a:r>
            <a:rPr lang="en-US" dirty="0"/>
            <a:t>Packages</a:t>
          </a:r>
        </a:p>
      </dgm:t>
    </dgm:pt>
    <dgm:pt modelId="{884851DC-5133-4678-B3D6-B9C6222A2B18}" type="parTrans" cxnId="{858E5C12-E5CC-4265-84D0-30CFB556181B}">
      <dgm:prSet/>
      <dgm:spPr/>
      <dgm:t>
        <a:bodyPr/>
        <a:lstStyle/>
        <a:p>
          <a:endParaRPr lang="en-US"/>
        </a:p>
      </dgm:t>
    </dgm:pt>
    <dgm:pt modelId="{E8071886-778A-48A2-8F3B-D8730F3F0A6B}" type="sibTrans" cxnId="{858E5C12-E5CC-4265-84D0-30CFB556181B}">
      <dgm:prSet/>
      <dgm:spPr>
        <a:solidFill>
          <a:srgbClr val="FF3399"/>
        </a:solidFill>
      </dgm:spPr>
      <dgm:t>
        <a:bodyPr/>
        <a:lstStyle/>
        <a:p>
          <a:endParaRPr lang="en-US"/>
        </a:p>
      </dgm:t>
    </dgm:pt>
    <dgm:pt modelId="{6674D1BC-11FE-49F6-8530-540984551E99}" type="pres">
      <dgm:prSet presAssocID="{ABCEAC71-B06E-43E7-A228-F7B005A11A97}" presName="Name0" presStyleCnt="0">
        <dgm:presLayoutVars>
          <dgm:chMax val="1"/>
          <dgm:dir/>
          <dgm:animLvl val="ctr"/>
          <dgm:resizeHandles val="exact"/>
        </dgm:presLayoutVars>
      </dgm:prSet>
      <dgm:spPr/>
    </dgm:pt>
    <dgm:pt modelId="{DD7711D1-5056-4901-BC84-103B8AA2C185}" type="pres">
      <dgm:prSet presAssocID="{F68F17B9-3460-4CA3-95F4-1BE293A305FE}" presName="centerShape" presStyleLbl="node0" presStyleIdx="0" presStyleCnt="1"/>
      <dgm:spPr/>
    </dgm:pt>
    <dgm:pt modelId="{5E07E347-9EE4-4C24-8D7D-F2A0827795D9}" type="pres">
      <dgm:prSet presAssocID="{65C83FD1-2E57-4C8C-A1C8-A3B99343CCB1}" presName="node" presStyleLbl="node1" presStyleIdx="0" presStyleCnt="4">
        <dgm:presLayoutVars>
          <dgm:bulletEnabled val="1"/>
        </dgm:presLayoutVars>
      </dgm:prSet>
      <dgm:spPr/>
    </dgm:pt>
    <dgm:pt modelId="{8DFE6CB3-8B81-4E7A-BCE0-C3E8DF5EC15B}" type="pres">
      <dgm:prSet presAssocID="{65C83FD1-2E57-4C8C-A1C8-A3B99343CCB1}" presName="dummy" presStyleCnt="0"/>
      <dgm:spPr/>
    </dgm:pt>
    <dgm:pt modelId="{2F8ED3B1-C333-4508-BB53-3FFEBC45357D}" type="pres">
      <dgm:prSet presAssocID="{CF21991A-6446-4331-AF33-86572DAEC8CE}" presName="sibTrans" presStyleLbl="sibTrans2D1" presStyleIdx="0" presStyleCnt="4"/>
      <dgm:spPr/>
    </dgm:pt>
    <dgm:pt modelId="{843D75AA-0C94-42F0-9469-91CAC7D275AD}" type="pres">
      <dgm:prSet presAssocID="{0B7C51A8-7EFE-4AF4-A8BF-B24786201282}" presName="node" presStyleLbl="node1" presStyleIdx="1" presStyleCnt="4">
        <dgm:presLayoutVars>
          <dgm:bulletEnabled val="1"/>
        </dgm:presLayoutVars>
      </dgm:prSet>
      <dgm:spPr/>
    </dgm:pt>
    <dgm:pt modelId="{ECE6512D-0C53-439C-862F-2B3B2B336386}" type="pres">
      <dgm:prSet presAssocID="{0B7C51A8-7EFE-4AF4-A8BF-B24786201282}" presName="dummy" presStyleCnt="0"/>
      <dgm:spPr/>
    </dgm:pt>
    <dgm:pt modelId="{C0FE5D25-BEB2-46FE-A0DB-753F8D7D2384}" type="pres">
      <dgm:prSet presAssocID="{99419F6D-6464-46AF-86F1-ADA0DC13CEC4}" presName="sibTrans" presStyleLbl="sibTrans2D1" presStyleIdx="1" presStyleCnt="4"/>
      <dgm:spPr/>
    </dgm:pt>
    <dgm:pt modelId="{0B2C5F26-B336-42F5-9672-FA66662F9F21}" type="pres">
      <dgm:prSet presAssocID="{C4C0D0C1-6DE6-48A3-9E3B-217E9188F399}" presName="node" presStyleLbl="node1" presStyleIdx="2" presStyleCnt="4">
        <dgm:presLayoutVars>
          <dgm:bulletEnabled val="1"/>
        </dgm:presLayoutVars>
      </dgm:prSet>
      <dgm:spPr/>
    </dgm:pt>
    <dgm:pt modelId="{D1931309-067A-4BAE-BFEB-C4B5D1A56567}" type="pres">
      <dgm:prSet presAssocID="{C4C0D0C1-6DE6-48A3-9E3B-217E9188F399}" presName="dummy" presStyleCnt="0"/>
      <dgm:spPr/>
    </dgm:pt>
    <dgm:pt modelId="{12D8627F-1131-4C9A-BDF8-6AA2574CF09E}" type="pres">
      <dgm:prSet presAssocID="{31BE7755-B1A4-48C7-A1DB-CECEE2B7D3BE}" presName="sibTrans" presStyleLbl="sibTrans2D1" presStyleIdx="2" presStyleCnt="4"/>
      <dgm:spPr/>
    </dgm:pt>
    <dgm:pt modelId="{B5CC4F98-B27F-469F-ABB0-535E19D727A0}" type="pres">
      <dgm:prSet presAssocID="{06276129-EE2C-4C14-9BC6-EAF00377C420}" presName="node" presStyleLbl="node1" presStyleIdx="3" presStyleCnt="4">
        <dgm:presLayoutVars>
          <dgm:bulletEnabled val="1"/>
        </dgm:presLayoutVars>
      </dgm:prSet>
      <dgm:spPr/>
    </dgm:pt>
    <dgm:pt modelId="{3F89C634-65CF-4C15-901F-D4DC436233CB}" type="pres">
      <dgm:prSet presAssocID="{06276129-EE2C-4C14-9BC6-EAF00377C420}" presName="dummy" presStyleCnt="0"/>
      <dgm:spPr/>
    </dgm:pt>
    <dgm:pt modelId="{A7B64BF9-89BF-4458-A547-02366285EDE6}" type="pres">
      <dgm:prSet presAssocID="{E8071886-778A-48A2-8F3B-D8730F3F0A6B}" presName="sibTrans" presStyleLbl="sibTrans2D1" presStyleIdx="3" presStyleCnt="4"/>
      <dgm:spPr/>
    </dgm:pt>
  </dgm:ptLst>
  <dgm:cxnLst>
    <dgm:cxn modelId="{858E5C12-E5CC-4265-84D0-30CFB556181B}" srcId="{F68F17B9-3460-4CA3-95F4-1BE293A305FE}" destId="{06276129-EE2C-4C14-9BC6-EAF00377C420}" srcOrd="3" destOrd="0" parTransId="{884851DC-5133-4678-B3D6-B9C6222A2B18}" sibTransId="{E8071886-778A-48A2-8F3B-D8730F3F0A6B}"/>
    <dgm:cxn modelId="{B25B4219-9462-4811-9D2A-BE677A016EBB}" srcId="{F68F17B9-3460-4CA3-95F4-1BE293A305FE}" destId="{C4C0D0C1-6DE6-48A3-9E3B-217E9188F399}" srcOrd="2" destOrd="0" parTransId="{62B233FC-1135-40EF-BC37-AA4467288C23}" sibTransId="{31BE7755-B1A4-48C7-A1DB-CECEE2B7D3BE}"/>
    <dgm:cxn modelId="{B84FDF2F-2FA7-4F5C-A9B8-4E4604F30CE5}" type="presOf" srcId="{06276129-EE2C-4C14-9BC6-EAF00377C420}" destId="{B5CC4F98-B27F-469F-ABB0-535E19D727A0}" srcOrd="0" destOrd="0" presId="urn:microsoft.com/office/officeart/2005/8/layout/radial6"/>
    <dgm:cxn modelId="{1B53F935-122F-43E8-8D61-52594699EA4A}" type="presOf" srcId="{C4C0D0C1-6DE6-48A3-9E3B-217E9188F399}" destId="{0B2C5F26-B336-42F5-9672-FA66662F9F21}" srcOrd="0" destOrd="0" presId="urn:microsoft.com/office/officeart/2005/8/layout/radial6"/>
    <dgm:cxn modelId="{D8436866-C619-495F-9CE8-3AACA5FFC1D2}" type="presOf" srcId="{65C83FD1-2E57-4C8C-A1C8-A3B99343CCB1}" destId="{5E07E347-9EE4-4C24-8D7D-F2A0827795D9}" srcOrd="0" destOrd="0" presId="urn:microsoft.com/office/officeart/2005/8/layout/radial6"/>
    <dgm:cxn modelId="{AC10EA4B-B19A-485C-8308-61FC9FAB64AB}" srcId="{F68F17B9-3460-4CA3-95F4-1BE293A305FE}" destId="{0B7C51A8-7EFE-4AF4-A8BF-B24786201282}" srcOrd="1" destOrd="0" parTransId="{01A049FA-31EF-4A0F-9CDB-4B29186225F2}" sibTransId="{99419F6D-6464-46AF-86F1-ADA0DC13CEC4}"/>
    <dgm:cxn modelId="{0C224370-1D9E-4DD8-80E0-41A747324971}" type="presOf" srcId="{0B7C51A8-7EFE-4AF4-A8BF-B24786201282}" destId="{843D75AA-0C94-42F0-9469-91CAC7D275AD}" srcOrd="0" destOrd="0" presId="urn:microsoft.com/office/officeart/2005/8/layout/radial6"/>
    <dgm:cxn modelId="{96806491-ACEC-4EEC-A3BE-06080F49B441}" type="presOf" srcId="{31BE7755-B1A4-48C7-A1DB-CECEE2B7D3BE}" destId="{12D8627F-1131-4C9A-BDF8-6AA2574CF09E}" srcOrd="0" destOrd="0" presId="urn:microsoft.com/office/officeart/2005/8/layout/radial6"/>
    <dgm:cxn modelId="{D6FF42AF-D543-475A-A6BD-590D784A1DD1}" srcId="{F68F17B9-3460-4CA3-95F4-1BE293A305FE}" destId="{65C83FD1-2E57-4C8C-A1C8-A3B99343CCB1}" srcOrd="0" destOrd="0" parTransId="{F0168CFF-9D0E-466D-8520-2215A097E2AC}" sibTransId="{CF21991A-6446-4331-AF33-86572DAEC8CE}"/>
    <dgm:cxn modelId="{CE2D5AC7-0F78-4A5E-B1B2-C3287B987B9A}" type="presOf" srcId="{ABCEAC71-B06E-43E7-A228-F7B005A11A97}" destId="{6674D1BC-11FE-49F6-8530-540984551E99}" srcOrd="0" destOrd="0" presId="urn:microsoft.com/office/officeart/2005/8/layout/radial6"/>
    <dgm:cxn modelId="{EBFF70D5-F9BC-4871-99A4-0A8A3D8B8426}" type="presOf" srcId="{F68F17B9-3460-4CA3-95F4-1BE293A305FE}" destId="{DD7711D1-5056-4901-BC84-103B8AA2C185}" srcOrd="0" destOrd="0" presId="urn:microsoft.com/office/officeart/2005/8/layout/radial6"/>
    <dgm:cxn modelId="{8B6771DF-A159-4F09-ACE2-DE864747B4D8}" type="presOf" srcId="{E8071886-778A-48A2-8F3B-D8730F3F0A6B}" destId="{A7B64BF9-89BF-4458-A547-02366285EDE6}" srcOrd="0" destOrd="0" presId="urn:microsoft.com/office/officeart/2005/8/layout/radial6"/>
    <dgm:cxn modelId="{A16A19EF-93E4-45BA-BD8E-33C8BFAB276E}" type="presOf" srcId="{99419F6D-6464-46AF-86F1-ADA0DC13CEC4}" destId="{C0FE5D25-BEB2-46FE-A0DB-753F8D7D2384}" srcOrd="0" destOrd="0" presId="urn:microsoft.com/office/officeart/2005/8/layout/radial6"/>
    <dgm:cxn modelId="{A941FBF5-8689-4595-A4B6-91BE3B96BC43}" type="presOf" srcId="{CF21991A-6446-4331-AF33-86572DAEC8CE}" destId="{2F8ED3B1-C333-4508-BB53-3FFEBC45357D}" srcOrd="0" destOrd="0" presId="urn:microsoft.com/office/officeart/2005/8/layout/radial6"/>
    <dgm:cxn modelId="{1C92A4FB-5F65-45CD-B96D-C1DF2BF7EEDC}" srcId="{ABCEAC71-B06E-43E7-A228-F7B005A11A97}" destId="{F68F17B9-3460-4CA3-95F4-1BE293A305FE}" srcOrd="0" destOrd="0" parTransId="{A39936D1-C78A-42C6-A42E-2645EF0C5D22}" sibTransId="{1C2F5177-F89E-4ED7-B4A1-6335BE3A089D}"/>
    <dgm:cxn modelId="{A4CE46AA-7A6C-4354-A922-8F403EE7F47F}" type="presParOf" srcId="{6674D1BC-11FE-49F6-8530-540984551E99}" destId="{DD7711D1-5056-4901-BC84-103B8AA2C185}" srcOrd="0" destOrd="0" presId="urn:microsoft.com/office/officeart/2005/8/layout/radial6"/>
    <dgm:cxn modelId="{2ED842AB-4498-4CED-A37C-F1A8B6D8617D}" type="presParOf" srcId="{6674D1BC-11FE-49F6-8530-540984551E99}" destId="{5E07E347-9EE4-4C24-8D7D-F2A0827795D9}" srcOrd="1" destOrd="0" presId="urn:microsoft.com/office/officeart/2005/8/layout/radial6"/>
    <dgm:cxn modelId="{955946C7-81F6-4995-A27C-636612B39719}" type="presParOf" srcId="{6674D1BC-11FE-49F6-8530-540984551E99}" destId="{8DFE6CB3-8B81-4E7A-BCE0-C3E8DF5EC15B}" srcOrd="2" destOrd="0" presId="urn:microsoft.com/office/officeart/2005/8/layout/radial6"/>
    <dgm:cxn modelId="{66B57C8B-FB6A-4C08-A2D1-5FA3E69FB833}" type="presParOf" srcId="{6674D1BC-11FE-49F6-8530-540984551E99}" destId="{2F8ED3B1-C333-4508-BB53-3FFEBC45357D}" srcOrd="3" destOrd="0" presId="urn:microsoft.com/office/officeart/2005/8/layout/radial6"/>
    <dgm:cxn modelId="{EB657C9F-A535-4BCE-B894-08583A970A3C}" type="presParOf" srcId="{6674D1BC-11FE-49F6-8530-540984551E99}" destId="{843D75AA-0C94-42F0-9469-91CAC7D275AD}" srcOrd="4" destOrd="0" presId="urn:microsoft.com/office/officeart/2005/8/layout/radial6"/>
    <dgm:cxn modelId="{0228FC65-60AD-4ABB-B898-F517210FD888}" type="presParOf" srcId="{6674D1BC-11FE-49F6-8530-540984551E99}" destId="{ECE6512D-0C53-439C-862F-2B3B2B336386}" srcOrd="5" destOrd="0" presId="urn:microsoft.com/office/officeart/2005/8/layout/radial6"/>
    <dgm:cxn modelId="{859423F9-CF21-40DE-8595-2057CD1D272E}" type="presParOf" srcId="{6674D1BC-11FE-49F6-8530-540984551E99}" destId="{C0FE5D25-BEB2-46FE-A0DB-753F8D7D2384}" srcOrd="6" destOrd="0" presId="urn:microsoft.com/office/officeart/2005/8/layout/radial6"/>
    <dgm:cxn modelId="{94470516-C663-4875-A09F-F2908166341A}" type="presParOf" srcId="{6674D1BC-11FE-49F6-8530-540984551E99}" destId="{0B2C5F26-B336-42F5-9672-FA66662F9F21}" srcOrd="7" destOrd="0" presId="urn:microsoft.com/office/officeart/2005/8/layout/radial6"/>
    <dgm:cxn modelId="{C7F356A7-F5FF-4FF5-AB58-315FDF503EFB}" type="presParOf" srcId="{6674D1BC-11FE-49F6-8530-540984551E99}" destId="{D1931309-067A-4BAE-BFEB-C4B5D1A56567}" srcOrd="8" destOrd="0" presId="urn:microsoft.com/office/officeart/2005/8/layout/radial6"/>
    <dgm:cxn modelId="{90BAB727-D8FC-4796-94DD-55F9899C62C8}" type="presParOf" srcId="{6674D1BC-11FE-49F6-8530-540984551E99}" destId="{12D8627F-1131-4C9A-BDF8-6AA2574CF09E}" srcOrd="9" destOrd="0" presId="urn:microsoft.com/office/officeart/2005/8/layout/radial6"/>
    <dgm:cxn modelId="{1C1E6F58-780A-47E5-92AF-CDB58EFC67B8}" type="presParOf" srcId="{6674D1BC-11FE-49F6-8530-540984551E99}" destId="{B5CC4F98-B27F-469F-ABB0-535E19D727A0}" srcOrd="10" destOrd="0" presId="urn:microsoft.com/office/officeart/2005/8/layout/radial6"/>
    <dgm:cxn modelId="{058A7D86-D50A-4925-AF4E-D3D8ABC7F4A3}" type="presParOf" srcId="{6674D1BC-11FE-49F6-8530-540984551E99}" destId="{3F89C634-65CF-4C15-901F-D4DC436233CB}" srcOrd="11" destOrd="0" presId="urn:microsoft.com/office/officeart/2005/8/layout/radial6"/>
    <dgm:cxn modelId="{51B89DC6-EB10-451E-9200-24B04AD13D5D}" type="presParOf" srcId="{6674D1BC-11FE-49F6-8530-540984551E99}" destId="{A7B64BF9-89BF-4458-A547-02366285EDE6}"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64BF9-89BF-4458-A547-02366285EDE6}">
      <dsp:nvSpPr>
        <dsp:cNvPr id="0" name=""/>
        <dsp:cNvSpPr/>
      </dsp:nvSpPr>
      <dsp:spPr>
        <a:xfrm>
          <a:off x="1451969" y="623591"/>
          <a:ext cx="4171484" cy="4171484"/>
        </a:xfrm>
        <a:prstGeom prst="blockArc">
          <a:avLst>
            <a:gd name="adj1" fmla="val 10800000"/>
            <a:gd name="adj2" fmla="val 16200000"/>
            <a:gd name="adj3" fmla="val 4633"/>
          </a:avLst>
        </a:prstGeom>
        <a:solidFill>
          <a:srgbClr val="FF3399"/>
        </a:solidFill>
        <a:ln>
          <a:noFill/>
        </a:ln>
        <a:effectLst/>
      </dsp:spPr>
      <dsp:style>
        <a:lnRef idx="0">
          <a:scrgbClr r="0" g="0" b="0"/>
        </a:lnRef>
        <a:fillRef idx="1">
          <a:scrgbClr r="0" g="0" b="0"/>
        </a:fillRef>
        <a:effectRef idx="0">
          <a:scrgbClr r="0" g="0" b="0"/>
        </a:effectRef>
        <a:fontRef idx="minor">
          <a:schemeClr val="lt1"/>
        </a:fontRef>
      </dsp:style>
    </dsp:sp>
    <dsp:sp modelId="{12D8627F-1131-4C9A-BDF8-6AA2574CF09E}">
      <dsp:nvSpPr>
        <dsp:cNvPr id="0" name=""/>
        <dsp:cNvSpPr/>
      </dsp:nvSpPr>
      <dsp:spPr>
        <a:xfrm>
          <a:off x="1451969" y="623591"/>
          <a:ext cx="4171484" cy="4171484"/>
        </a:xfrm>
        <a:prstGeom prst="blockArc">
          <a:avLst>
            <a:gd name="adj1" fmla="val 5400000"/>
            <a:gd name="adj2" fmla="val 10800000"/>
            <a:gd name="adj3" fmla="val 4633"/>
          </a:avLst>
        </a:prstGeom>
        <a:solidFill>
          <a:srgbClr val="FF3399"/>
        </a:solidFill>
        <a:ln>
          <a:noFill/>
        </a:ln>
        <a:effectLst/>
      </dsp:spPr>
      <dsp:style>
        <a:lnRef idx="0">
          <a:scrgbClr r="0" g="0" b="0"/>
        </a:lnRef>
        <a:fillRef idx="1">
          <a:scrgbClr r="0" g="0" b="0"/>
        </a:fillRef>
        <a:effectRef idx="0">
          <a:scrgbClr r="0" g="0" b="0"/>
        </a:effectRef>
        <a:fontRef idx="minor">
          <a:schemeClr val="lt1"/>
        </a:fontRef>
      </dsp:style>
    </dsp:sp>
    <dsp:sp modelId="{C0FE5D25-BEB2-46FE-A0DB-753F8D7D2384}">
      <dsp:nvSpPr>
        <dsp:cNvPr id="0" name=""/>
        <dsp:cNvSpPr/>
      </dsp:nvSpPr>
      <dsp:spPr>
        <a:xfrm>
          <a:off x="1451969" y="623591"/>
          <a:ext cx="4171484" cy="4171484"/>
        </a:xfrm>
        <a:prstGeom prst="blockArc">
          <a:avLst>
            <a:gd name="adj1" fmla="val 0"/>
            <a:gd name="adj2" fmla="val 5400000"/>
            <a:gd name="adj3" fmla="val 4633"/>
          </a:avLst>
        </a:prstGeom>
        <a:solidFill>
          <a:srgbClr val="FF3399"/>
        </a:solidFill>
        <a:ln>
          <a:noFill/>
        </a:ln>
        <a:effectLst/>
      </dsp:spPr>
      <dsp:style>
        <a:lnRef idx="0">
          <a:scrgbClr r="0" g="0" b="0"/>
        </a:lnRef>
        <a:fillRef idx="1">
          <a:scrgbClr r="0" g="0" b="0"/>
        </a:fillRef>
        <a:effectRef idx="0">
          <a:scrgbClr r="0" g="0" b="0"/>
        </a:effectRef>
        <a:fontRef idx="minor">
          <a:schemeClr val="lt1"/>
        </a:fontRef>
      </dsp:style>
    </dsp:sp>
    <dsp:sp modelId="{2F8ED3B1-C333-4508-BB53-3FFEBC45357D}">
      <dsp:nvSpPr>
        <dsp:cNvPr id="0" name=""/>
        <dsp:cNvSpPr/>
      </dsp:nvSpPr>
      <dsp:spPr>
        <a:xfrm>
          <a:off x="1451969" y="623591"/>
          <a:ext cx="4171484" cy="4171484"/>
        </a:xfrm>
        <a:prstGeom prst="blockArc">
          <a:avLst>
            <a:gd name="adj1" fmla="val 16200000"/>
            <a:gd name="adj2" fmla="val 0"/>
            <a:gd name="adj3" fmla="val 4633"/>
          </a:avLst>
        </a:prstGeom>
        <a:solidFill>
          <a:srgbClr val="FF3399"/>
        </a:solidFill>
        <a:ln>
          <a:noFill/>
        </a:ln>
        <a:effectLst/>
      </dsp:spPr>
      <dsp:style>
        <a:lnRef idx="0">
          <a:scrgbClr r="0" g="0" b="0"/>
        </a:lnRef>
        <a:fillRef idx="1">
          <a:scrgbClr r="0" g="0" b="0"/>
        </a:fillRef>
        <a:effectRef idx="0">
          <a:scrgbClr r="0" g="0" b="0"/>
        </a:effectRef>
        <a:fontRef idx="minor">
          <a:schemeClr val="lt1"/>
        </a:fontRef>
      </dsp:style>
    </dsp:sp>
    <dsp:sp modelId="{DD7711D1-5056-4901-BC84-103B8AA2C185}">
      <dsp:nvSpPr>
        <dsp:cNvPr id="0" name=""/>
        <dsp:cNvSpPr/>
      </dsp:nvSpPr>
      <dsp:spPr>
        <a:xfrm>
          <a:off x="2579005" y="1750627"/>
          <a:ext cx="1917412" cy="1917412"/>
        </a:xfrm>
        <a:prstGeom prst="ellipse">
          <a:avLst/>
        </a:prstGeom>
        <a:solidFill>
          <a:srgbClr val="FF33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Framework</a:t>
          </a:r>
        </a:p>
      </dsp:txBody>
      <dsp:txXfrm>
        <a:off x="2859803" y="2031425"/>
        <a:ext cx="1355816" cy="1355816"/>
      </dsp:txXfrm>
    </dsp:sp>
    <dsp:sp modelId="{5E07E347-9EE4-4C24-8D7D-F2A0827795D9}">
      <dsp:nvSpPr>
        <dsp:cNvPr id="0" name=""/>
        <dsp:cNvSpPr/>
      </dsp:nvSpPr>
      <dsp:spPr>
        <a:xfrm>
          <a:off x="2866617" y="815"/>
          <a:ext cx="1342188" cy="1342188"/>
        </a:xfrm>
        <a:prstGeom prst="ellipse">
          <a:avLst/>
        </a:prstGeom>
        <a:solidFill>
          <a:schemeClr val="lt1"/>
        </a:solidFill>
        <a:ln w="25400" cap="flat" cmpd="sng" algn="ctr">
          <a:solidFill>
            <a:srgbClr val="FF3399"/>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Classes</a:t>
          </a:r>
        </a:p>
      </dsp:txBody>
      <dsp:txXfrm>
        <a:off x="3063176" y="197374"/>
        <a:ext cx="949070" cy="949070"/>
      </dsp:txXfrm>
    </dsp:sp>
    <dsp:sp modelId="{843D75AA-0C94-42F0-9469-91CAC7D275AD}">
      <dsp:nvSpPr>
        <dsp:cNvPr id="0" name=""/>
        <dsp:cNvSpPr/>
      </dsp:nvSpPr>
      <dsp:spPr>
        <a:xfrm>
          <a:off x="4904041" y="2038239"/>
          <a:ext cx="1342188" cy="1342188"/>
        </a:xfrm>
        <a:prstGeom prst="ellipse">
          <a:avLst/>
        </a:prstGeom>
        <a:solidFill>
          <a:schemeClr val="lt1"/>
        </a:solidFill>
        <a:ln w="25400" cap="flat" cmpd="sng" algn="ctr">
          <a:solidFill>
            <a:srgbClr val="FF3399"/>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Functions</a:t>
          </a:r>
        </a:p>
      </dsp:txBody>
      <dsp:txXfrm>
        <a:off x="5100600" y="2234798"/>
        <a:ext cx="949070" cy="949070"/>
      </dsp:txXfrm>
    </dsp:sp>
    <dsp:sp modelId="{0B2C5F26-B336-42F5-9672-FA66662F9F21}">
      <dsp:nvSpPr>
        <dsp:cNvPr id="0" name=""/>
        <dsp:cNvSpPr/>
      </dsp:nvSpPr>
      <dsp:spPr>
        <a:xfrm>
          <a:off x="2866617" y="4075662"/>
          <a:ext cx="1342188" cy="1342188"/>
        </a:xfrm>
        <a:prstGeom prst="ellipse">
          <a:avLst/>
        </a:prstGeom>
        <a:solidFill>
          <a:schemeClr val="lt1"/>
        </a:solidFill>
        <a:ln w="25400" cap="flat" cmpd="sng" algn="ctr">
          <a:solidFill>
            <a:srgbClr val="FF3399"/>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Database</a:t>
          </a:r>
        </a:p>
        <a:p>
          <a:pPr marL="0" lvl="0" indent="0" algn="ctr" defTabSz="711200">
            <a:lnSpc>
              <a:spcPct val="90000"/>
            </a:lnSpc>
            <a:spcBef>
              <a:spcPct val="0"/>
            </a:spcBef>
            <a:spcAft>
              <a:spcPct val="35000"/>
            </a:spcAft>
            <a:buNone/>
          </a:pPr>
          <a:r>
            <a:rPr lang="en-US" sz="1600" kern="1200" dirty="0"/>
            <a:t>Config.</a:t>
          </a:r>
        </a:p>
      </dsp:txBody>
      <dsp:txXfrm>
        <a:off x="3063176" y="4272221"/>
        <a:ext cx="949070" cy="949070"/>
      </dsp:txXfrm>
    </dsp:sp>
    <dsp:sp modelId="{B5CC4F98-B27F-469F-ABB0-535E19D727A0}">
      <dsp:nvSpPr>
        <dsp:cNvPr id="0" name=""/>
        <dsp:cNvSpPr/>
      </dsp:nvSpPr>
      <dsp:spPr>
        <a:xfrm>
          <a:off x="829194" y="2038239"/>
          <a:ext cx="1342188" cy="1342188"/>
        </a:xfrm>
        <a:prstGeom prst="ellipse">
          <a:avLst/>
        </a:prstGeom>
        <a:solidFill>
          <a:schemeClr val="lt1"/>
        </a:solidFill>
        <a:ln w="25400" cap="flat" cmpd="sng" algn="ctr">
          <a:solidFill>
            <a:srgbClr val="FF3399"/>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Packages</a:t>
          </a:r>
        </a:p>
      </dsp:txBody>
      <dsp:txXfrm>
        <a:off x="1025753" y="2234798"/>
        <a:ext cx="949070" cy="94907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017A8DD9-264A-DF6F-1B5B-C03127BC404E}"/>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FB0A815D-A66F-3816-E25D-D41E7E8486A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925BABB7-529C-641D-A126-C4DD9947A17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2157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9EE46262-64F8-E083-3853-D086E29B7590}"/>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A9BE4169-0246-551E-7793-484D9D11E69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0C0A058F-144F-81CA-76D8-7C7D43E037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6350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A9889C92-0A86-2F50-C1C8-B9C91A0558F6}"/>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F66D3CBF-AFC9-81C4-A895-DB93FDD3846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39B3CA76-174A-0DCC-4B39-86D350AD206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1854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FBCEA06F-D714-1147-61E1-FA1D7D72C1AD}"/>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74BEB744-A3D0-4983-DBA5-73F79FB8482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0F166A2E-375D-B6DB-8464-11E6FDF85F7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1139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F5C8BB34-859F-7782-92FE-720E50B6235E}"/>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1A0B131D-11A0-B0E6-0EF7-C5B7C766ACC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05BB8693-DD06-A707-8B20-2CBFF19E163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1438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40C264D3-99A5-F59D-1CB5-21080CEF4953}"/>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13B8D0D7-E6CC-FE58-B34A-B53DAA87296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318EA344-7E3D-90F4-5066-71AC6EE8909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56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EC40650A-098F-C8E6-336F-79421058D462}"/>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2CA06FC5-A3CA-0D6E-3C52-7E7792AF7E8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823EC575-EFA7-0CE6-5C11-FCD8A2D9BC8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1327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8F9CEF4D-7B36-4A20-4FA3-0F2F3FD6F956}"/>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D1D5CD71-8B8C-4E2B-5FFD-4F6FF836629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6537C6D8-96CF-AD10-873B-B35C8A6434A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1509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5F1B310A-BF62-D7D7-BB20-6616C1EAE08D}"/>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CCBB8935-1B1A-7984-75AB-B0DF6569732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668F3B44-D9D5-3FC4-EEB7-932F1C989BA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6745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626E193D-B629-494A-6D47-01A6F8DC0DF5}"/>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4C2344F3-6E91-212C-DAD0-21D68675DE2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3ED1CFA1-69C2-B35E-B470-12C778756E8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5938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6A0250B5-A28D-8994-6F7F-F1950D51399D}"/>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587007AF-E54A-9659-8709-2B042446AAB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F301C90E-096F-3676-E967-FC4C5276F1F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8010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B7AAD867-1F2E-2E77-893F-6F1E04C01D12}"/>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E7150FC9-9FD9-1F09-85A3-99C7A85327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D756A37A-4A11-0558-01F0-75CAAAA3188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9395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B13352F8-1095-522F-33F3-6927A2ED8842}"/>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DAD548EA-7B88-B180-ED54-3A85325DC3A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C68A6E39-EB05-FC32-FE55-3AE427244A0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847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E7EBF8E3-C3A7-540C-6D70-B1C638B7D222}"/>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ABBD1463-3329-808E-FB72-E69C7B0BAFC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71FDBF8F-A316-2C9A-1A25-4F41B8E200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9416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8B92E5C2-2228-7F01-F0DC-B5E4078974E5}"/>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5326C30B-EAC3-1BEC-F4F2-A16C6B76789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6F5F3DBD-7E13-5039-DBD6-EE6832B8B50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6322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B708A4E9-C479-0737-7CF0-CF320039B40F}"/>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41C6F60A-E78C-E1EB-BBF3-DFA179A8E21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5903C64E-8149-F2AC-1C27-E75BE8FA348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656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9FB427DE-D297-6D07-A439-9C844C0C75A1}"/>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51AEE60B-C222-97E2-8C51-8FD1BF3691A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397F824E-FC65-9BDC-FB84-9708F437C96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7512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33200458-BC6B-F67D-865C-44B3C6A4032B}"/>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2F68FBAC-4E02-72E9-FDDA-C656FC186E8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71A1871A-1B6E-4BF7-6DA4-0D433FF05AE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3971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6473C361-3B34-2B81-F41C-EF312FCADBAE}"/>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EE40FDDB-6E40-C162-02AD-AF61468EF24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0EBE3193-BE83-DDF1-93B4-00D97A671EF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74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BA247D67-FAA8-9F87-0278-6519D8581553}"/>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3C338A1A-E1F8-1CF2-2116-D2B70F9E29D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C2C0360D-4C00-7290-9B07-DDDB1F24A31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678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13BCEE44-2D0B-19FB-1957-FF58C1E39090}"/>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39A74546-689A-2C6E-2F2D-3CC9B6066BB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B7C2BD5C-F614-F16A-EC8B-5532C5C10A8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730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p1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4" name="Google Shape;1264;p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0E6DE7AA-C566-58B3-4E25-6BF7726CD2F2}"/>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BA233699-0919-F222-47CE-C238712166D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68E42FDC-326F-92F1-2D91-5B0167A59D8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1106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4EA00EA0-35BC-0FB0-E35E-204D57EE32AA}"/>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D2B945D2-45AC-CBB2-BF7A-9E48DAADFFC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123B1345-7912-9776-19FA-DEBED69BC12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377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C34572CF-B90B-DEE6-14D6-87D351C37277}"/>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CFD91EE7-7011-05FA-00E5-98A1B5CD83B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D0EA0221-487C-9F3A-34C7-81D552B7C53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156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68CAEB2B-85FC-736B-5AA9-FF7B67514232}"/>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2363991E-9A52-2329-9803-E1DAFE62D91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182F2E23-25E0-B39F-9167-873A180619A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6279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EF56CD76-6167-A196-46D6-9D19FB882738}"/>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734793E3-F9E3-DAED-147F-066D646641B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2835A656-D4AD-CD36-AFD8-36DF16DD912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776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1D197512-DAAF-40CC-EC24-FEC19AB59194}"/>
            </a:ext>
          </a:extLst>
        </p:cNvPr>
        <p:cNvGrpSpPr/>
        <p:nvPr/>
      </p:nvGrpSpPr>
      <p:grpSpPr>
        <a:xfrm>
          <a:off x="0" y="0"/>
          <a:ext cx="0" cy="0"/>
          <a:chOff x="0" y="0"/>
          <a:chExt cx="0" cy="0"/>
        </a:xfrm>
      </p:grpSpPr>
      <p:sp>
        <p:nvSpPr>
          <p:cNvPr id="95" name="Google Shape;95;p2:notes">
            <a:extLst>
              <a:ext uri="{FF2B5EF4-FFF2-40B4-BE49-F238E27FC236}">
                <a16:creationId xmlns:a16="http://schemas.microsoft.com/office/drawing/2014/main" id="{7F5A8F96-0444-F686-EC3C-4D0CF625B4B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25D0DA70-C82A-A40F-8B1A-221D93D20EC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4413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8"/>
          <p:cNvSpPr>
            <a:spLocks noGrp="1"/>
          </p:cNvSpPr>
          <p:nvPr>
            <p:ph type="pic" idx="2"/>
          </p:nvPr>
        </p:nvSpPr>
        <p:spPr>
          <a:xfrm>
            <a:off x="5183188" y="987425"/>
            <a:ext cx="6172200" cy="4873625"/>
          </a:xfrm>
          <a:prstGeom prst="rect">
            <a:avLst/>
          </a:prstGeom>
          <a:noFill/>
          <a:ln>
            <a:noFill/>
          </a:ln>
        </p:spPr>
      </p:sp>
      <p:sp>
        <p:nvSpPr>
          <p:cNvPr id="68" name="Google Shape;68;p1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javatpoint.com/larave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www.wscubetech.com/" TargetMode="External"/><Relationship Id="rId4" Type="http://schemas.openxmlformats.org/officeDocument/2006/relationships/hyperlink" Target="https://www.tutorialspoint.com/laravel"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0" y="2837287"/>
            <a:ext cx="12192000" cy="587829"/>
          </a:xfrm>
          <a:prstGeom prst="rect">
            <a:avLst/>
          </a:prstGeom>
          <a:noFill/>
          <a:ln>
            <a:noFill/>
          </a:ln>
        </p:spPr>
        <p:txBody>
          <a:bodyPr spcFirstLastPara="1" wrap="square" lIns="91425" tIns="45700" rIns="91425" bIns="45700" anchor="b" anchorCtr="0">
            <a:normAutofit fontScale="90000"/>
          </a:bodyPr>
          <a:lstStyle/>
          <a:p>
            <a:pPr marL="0" lvl="0" indent="0" rtl="0">
              <a:lnSpc>
                <a:spcPct val="90000"/>
              </a:lnSpc>
              <a:spcBef>
                <a:spcPts val="0"/>
              </a:spcBef>
              <a:spcAft>
                <a:spcPts val="0"/>
              </a:spcAft>
              <a:buClr>
                <a:schemeClr val="dk1"/>
              </a:buClr>
              <a:buSzPct val="100000"/>
              <a:buFont typeface="Times New Roman"/>
              <a:buNone/>
            </a:pPr>
            <a:br>
              <a:rPr lang="en-GB" sz="2400" b="1" dirty="0">
                <a:latin typeface="Times New Roman"/>
                <a:ea typeface="Times New Roman"/>
                <a:cs typeface="Times New Roman"/>
                <a:sym typeface="Times New Roman"/>
              </a:rPr>
            </a:br>
            <a:br>
              <a:rPr lang="en-GB" sz="2400" b="1" dirty="0">
                <a:latin typeface="Times New Roman"/>
                <a:ea typeface="Times New Roman"/>
                <a:cs typeface="Times New Roman"/>
                <a:sym typeface="Times New Roman"/>
              </a:rPr>
            </a:br>
            <a:br>
              <a:rPr lang="en-GB" sz="4000" b="1" dirty="0">
                <a:latin typeface="Times New Roman"/>
                <a:ea typeface="Times New Roman"/>
                <a:cs typeface="Times New Roman"/>
                <a:sym typeface="Times New Roman"/>
              </a:rPr>
            </a:br>
            <a:r>
              <a:rPr lang="en-GB" sz="3600" b="1" dirty="0">
                <a:solidFill>
                  <a:srgbClr val="FF3399"/>
                </a:solidFill>
                <a:latin typeface="Times New Roman"/>
                <a:ea typeface="Times New Roman"/>
                <a:cs typeface="Times New Roman"/>
                <a:sym typeface="Times New Roman"/>
              </a:rPr>
              <a:t>Lab 6 (Laravel Architecture and Blade Templates)</a:t>
            </a:r>
            <a:endParaRPr dirty="0">
              <a:solidFill>
                <a:srgbClr val="FF3399"/>
              </a:solidFill>
            </a:endParaRPr>
          </a:p>
        </p:txBody>
      </p:sp>
      <p:sp>
        <p:nvSpPr>
          <p:cNvPr id="90" name="Google Shape;90;p1"/>
          <p:cNvSpPr txBox="1">
            <a:spLocks noGrp="1"/>
          </p:cNvSpPr>
          <p:nvPr>
            <p:ph type="subTitle" idx="1"/>
          </p:nvPr>
        </p:nvSpPr>
        <p:spPr>
          <a:xfrm>
            <a:off x="1447800" y="5008014"/>
            <a:ext cx="4006516" cy="1655762"/>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rgbClr val="595959"/>
              </a:buClr>
              <a:buSzPct val="100000"/>
              <a:buNone/>
            </a:pPr>
            <a:r>
              <a:rPr lang="en-GB" sz="2000" b="1">
                <a:solidFill>
                  <a:srgbClr val="595959"/>
                </a:solidFill>
                <a:latin typeface="Times New Roman"/>
                <a:ea typeface="Times New Roman"/>
                <a:cs typeface="Times New Roman"/>
                <a:sym typeface="Times New Roman"/>
              </a:rPr>
              <a:t>Farhan Sadaf</a:t>
            </a:r>
            <a:endParaRPr/>
          </a:p>
          <a:p>
            <a:pPr marL="0" lvl="0" indent="0" algn="l" rtl="0">
              <a:lnSpc>
                <a:spcPct val="90000"/>
              </a:lnSpc>
              <a:spcBef>
                <a:spcPts val="1000"/>
              </a:spcBef>
              <a:spcAft>
                <a:spcPts val="0"/>
              </a:spcAft>
              <a:buClr>
                <a:srgbClr val="595959"/>
              </a:buClr>
              <a:buSzPct val="100000"/>
              <a:buNone/>
            </a:pPr>
            <a:r>
              <a:rPr lang="en-GB" sz="2000" b="1">
                <a:solidFill>
                  <a:srgbClr val="595959"/>
                </a:solidFill>
                <a:latin typeface="Times New Roman"/>
                <a:ea typeface="Times New Roman"/>
                <a:cs typeface="Times New Roman"/>
                <a:sym typeface="Times New Roman"/>
              </a:rPr>
              <a:t>Lecturer,</a:t>
            </a:r>
            <a:endParaRPr/>
          </a:p>
          <a:p>
            <a:pPr marL="0" lvl="0" indent="0" algn="l" rtl="0">
              <a:lnSpc>
                <a:spcPct val="90000"/>
              </a:lnSpc>
              <a:spcBef>
                <a:spcPts val="1000"/>
              </a:spcBef>
              <a:spcAft>
                <a:spcPts val="0"/>
              </a:spcAft>
              <a:buClr>
                <a:srgbClr val="595959"/>
              </a:buClr>
              <a:buSzPct val="100000"/>
              <a:buNone/>
            </a:pPr>
            <a:r>
              <a:rPr lang="en-GB" sz="2000" b="1">
                <a:solidFill>
                  <a:srgbClr val="595959"/>
                </a:solidFill>
                <a:latin typeface="Times New Roman"/>
                <a:ea typeface="Times New Roman"/>
                <a:cs typeface="Times New Roman"/>
                <a:sym typeface="Times New Roman"/>
              </a:rPr>
              <a:t>Dept of CSE, KUET</a:t>
            </a:r>
            <a:endParaRPr/>
          </a:p>
          <a:p>
            <a:pPr marL="0" lvl="0" indent="0" algn="l" rtl="0">
              <a:lnSpc>
                <a:spcPct val="90000"/>
              </a:lnSpc>
              <a:spcBef>
                <a:spcPts val="1000"/>
              </a:spcBef>
              <a:spcAft>
                <a:spcPts val="0"/>
              </a:spcAft>
              <a:buClr>
                <a:srgbClr val="595959"/>
              </a:buClr>
              <a:buSzPct val="100000"/>
              <a:buNone/>
            </a:pPr>
            <a:r>
              <a:rPr lang="en-GB" sz="2000" b="1">
                <a:solidFill>
                  <a:srgbClr val="595959"/>
                </a:solidFill>
                <a:latin typeface="Times New Roman"/>
                <a:ea typeface="Times New Roman"/>
                <a:cs typeface="Times New Roman"/>
                <a:sym typeface="Times New Roman"/>
              </a:rPr>
              <a:t>Email: farhansadaf@cse.kuet.ac.bd</a:t>
            </a:r>
            <a:endParaRPr/>
          </a:p>
        </p:txBody>
      </p:sp>
      <p:sp>
        <p:nvSpPr>
          <p:cNvPr id="91" name="Google Shape;91;p1"/>
          <p:cNvSpPr txBox="1"/>
          <p:nvPr/>
        </p:nvSpPr>
        <p:spPr>
          <a:xfrm>
            <a:off x="1600202" y="2249458"/>
            <a:ext cx="9144000" cy="587829"/>
          </a:xfrm>
          <a:prstGeom prst="rect">
            <a:avLst/>
          </a:prstGeom>
          <a:noFill/>
          <a:ln>
            <a:noFill/>
          </a:ln>
        </p:spPr>
        <p:txBody>
          <a:bodyPr spcFirstLastPara="1" wrap="square" lIns="91425" tIns="45700" rIns="91425" bIns="45700" anchor="b" anchorCtr="0">
            <a:normAutofit fontScale="97500"/>
          </a:bodyPr>
          <a:lstStyle/>
          <a:p>
            <a:pPr marL="0" marR="0" lvl="0" indent="0" algn="ctr" rtl="0">
              <a:lnSpc>
                <a:spcPct val="90000"/>
              </a:lnSpc>
              <a:spcBef>
                <a:spcPts val="0"/>
              </a:spcBef>
              <a:spcAft>
                <a:spcPts val="0"/>
              </a:spcAft>
              <a:buClr>
                <a:srgbClr val="595959"/>
              </a:buClr>
              <a:buSzPct val="100000"/>
              <a:buFont typeface="Times New Roman"/>
              <a:buNone/>
            </a:pPr>
            <a:r>
              <a:rPr lang="en-GB" sz="1800" b="1" i="0" u="none" strike="noStrike" cap="none" dirty="0">
                <a:solidFill>
                  <a:srgbClr val="595959"/>
                </a:solidFill>
                <a:latin typeface="Times New Roman"/>
                <a:ea typeface="Times New Roman"/>
                <a:cs typeface="Times New Roman"/>
                <a:sym typeface="Times New Roman"/>
              </a:rPr>
              <a:t>CSE 3100 : Web Programming</a:t>
            </a:r>
            <a:endParaRPr sz="3200" b="1" i="0" u="none" strike="noStrike" cap="none" dirty="0">
              <a:solidFill>
                <a:srgbClr val="595959"/>
              </a:solidFill>
              <a:latin typeface="Times New Roman"/>
              <a:ea typeface="Times New Roman"/>
              <a:cs typeface="Times New Roman"/>
              <a:sym typeface="Times New Roman"/>
            </a:endParaRPr>
          </a:p>
        </p:txBody>
      </p:sp>
      <p:sp>
        <p:nvSpPr>
          <p:cNvPr id="92" name="Google Shape;92;p1"/>
          <p:cNvSpPr txBox="1"/>
          <p:nvPr/>
        </p:nvSpPr>
        <p:spPr>
          <a:xfrm>
            <a:off x="6737686" y="5000603"/>
            <a:ext cx="4006516" cy="165576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595959"/>
              </a:buClr>
              <a:buSzPts val="2000"/>
              <a:buFont typeface="Arial"/>
              <a:buNone/>
            </a:pPr>
            <a:r>
              <a:rPr lang="en-GB" sz="2000" b="1" i="0" u="none" strike="noStrike" cap="none">
                <a:solidFill>
                  <a:srgbClr val="595959"/>
                </a:solidFill>
                <a:latin typeface="Times New Roman"/>
                <a:ea typeface="Times New Roman"/>
                <a:cs typeface="Times New Roman"/>
                <a:sym typeface="Times New Roman"/>
              </a:rPr>
              <a:t>Kazi Saeed Alam</a:t>
            </a:r>
            <a:endParaRPr/>
          </a:p>
          <a:p>
            <a:pPr marL="0" marR="0" lvl="0" indent="0" algn="l" rtl="0">
              <a:lnSpc>
                <a:spcPct val="90000"/>
              </a:lnSpc>
              <a:spcBef>
                <a:spcPts val="1000"/>
              </a:spcBef>
              <a:spcAft>
                <a:spcPts val="0"/>
              </a:spcAft>
              <a:buClr>
                <a:srgbClr val="595959"/>
              </a:buClr>
              <a:buSzPts val="2000"/>
              <a:buFont typeface="Arial"/>
              <a:buNone/>
            </a:pPr>
            <a:r>
              <a:rPr lang="en-GB" sz="2000" b="1" i="0" u="none" strike="noStrike" cap="none">
                <a:solidFill>
                  <a:srgbClr val="595959"/>
                </a:solidFill>
                <a:latin typeface="Times New Roman"/>
                <a:ea typeface="Times New Roman"/>
                <a:cs typeface="Times New Roman"/>
                <a:sym typeface="Times New Roman"/>
              </a:rPr>
              <a:t>Assistant Professor,</a:t>
            </a:r>
            <a:endParaRPr/>
          </a:p>
          <a:p>
            <a:pPr marL="0" marR="0" lvl="0" indent="0" algn="l" rtl="0">
              <a:lnSpc>
                <a:spcPct val="90000"/>
              </a:lnSpc>
              <a:spcBef>
                <a:spcPts val="1000"/>
              </a:spcBef>
              <a:spcAft>
                <a:spcPts val="0"/>
              </a:spcAft>
              <a:buClr>
                <a:srgbClr val="595959"/>
              </a:buClr>
              <a:buSzPts val="2000"/>
              <a:buFont typeface="Arial"/>
              <a:buNone/>
            </a:pPr>
            <a:r>
              <a:rPr lang="en-GB" sz="2000" b="1" i="0" u="none" strike="noStrike" cap="none">
                <a:solidFill>
                  <a:srgbClr val="595959"/>
                </a:solidFill>
                <a:latin typeface="Times New Roman"/>
                <a:ea typeface="Times New Roman"/>
                <a:cs typeface="Times New Roman"/>
                <a:sym typeface="Times New Roman"/>
              </a:rPr>
              <a:t>Dept of CSE, KUET</a:t>
            </a:r>
            <a:endParaRPr/>
          </a:p>
          <a:p>
            <a:pPr marL="0" marR="0" lvl="0" indent="0" algn="l" rtl="0">
              <a:lnSpc>
                <a:spcPct val="90000"/>
              </a:lnSpc>
              <a:spcBef>
                <a:spcPts val="1000"/>
              </a:spcBef>
              <a:spcAft>
                <a:spcPts val="0"/>
              </a:spcAft>
              <a:buClr>
                <a:srgbClr val="595959"/>
              </a:buClr>
              <a:buSzPts val="2000"/>
              <a:buFont typeface="Arial"/>
              <a:buNone/>
            </a:pPr>
            <a:r>
              <a:rPr lang="en-GB" sz="2000" b="1" i="0" u="none" strike="noStrike" cap="none">
                <a:solidFill>
                  <a:srgbClr val="595959"/>
                </a:solidFill>
                <a:latin typeface="Times New Roman"/>
                <a:ea typeface="Times New Roman"/>
                <a:cs typeface="Times New Roman"/>
                <a:sym typeface="Times New Roman"/>
              </a:rPr>
              <a:t>Email: saeed.alam@cse.kuet.ac.bd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6EDD4E8F-B4EF-6C9D-AD64-EBBBFAA36A6F}"/>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5D807FF7-7E2A-BA6F-4B35-6C03329DA6F2}"/>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Laravel’s App Directory</a:t>
            </a:r>
            <a:endParaRPr dirty="0">
              <a:solidFill>
                <a:srgbClr val="FF3399"/>
              </a:solidFill>
            </a:endParaRPr>
          </a:p>
        </p:txBody>
      </p:sp>
      <p:sp>
        <p:nvSpPr>
          <p:cNvPr id="100" name="Google Shape;100;p2">
            <a:extLst>
              <a:ext uri="{FF2B5EF4-FFF2-40B4-BE49-F238E27FC236}">
                <a16:creationId xmlns:a16="http://schemas.microsoft.com/office/drawing/2014/main" id="{B96122DA-1C46-F331-5933-D4E86E561747}"/>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1DE38FF0-2C75-EC36-CD44-1B444C0D72C1}"/>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10</a:t>
            </a:fld>
            <a:endParaRPr/>
          </a:p>
        </p:txBody>
      </p:sp>
      <p:sp>
        <p:nvSpPr>
          <p:cNvPr id="5" name="TextBox 4">
            <a:extLst>
              <a:ext uri="{FF2B5EF4-FFF2-40B4-BE49-F238E27FC236}">
                <a16:creationId xmlns:a16="http://schemas.microsoft.com/office/drawing/2014/main" id="{F58DF62D-BFA9-7052-538A-88E12548D3D1}"/>
              </a:ext>
            </a:extLst>
          </p:cNvPr>
          <p:cNvSpPr txBox="1"/>
          <p:nvPr/>
        </p:nvSpPr>
        <p:spPr>
          <a:xfrm>
            <a:off x="661737" y="1690688"/>
            <a:ext cx="3749842" cy="4524315"/>
          </a:xfrm>
          <a:prstGeom prst="rect">
            <a:avLst/>
          </a:prstGeom>
          <a:noFill/>
        </p:spPr>
        <p:txBody>
          <a:bodyPr wrap="square">
            <a:spAutoFit/>
          </a:bodyPr>
          <a:lstStyle/>
          <a:p>
            <a:pPr marL="457200" indent="-457200">
              <a:buFont typeface="Arial" panose="020B0604020202020204" pitchFamily="34" charset="0"/>
              <a:buChar char="•"/>
            </a:pP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Most of the code is written in the app folder. </a:t>
            </a:r>
          </a:p>
          <a:p>
            <a:pPr marL="457200" indent="-457200">
              <a:buFont typeface="Arial" panose="020B0604020202020204" pitchFamily="34" charset="0"/>
              <a:buChar char="•"/>
            </a:pP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App folder contains the following sub-folders:</a:t>
            </a:r>
            <a:endParaRPr lang="en-US" sz="2400"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lvl="8"/>
            <a:r>
              <a:rPr lang="en-US" sz="24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Console</a:t>
            </a:r>
          </a:p>
          <a:p>
            <a:pPr lvl="3"/>
            <a:r>
              <a:rPr lang="en-US" sz="24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Exceptions</a:t>
            </a:r>
          </a:p>
          <a:p>
            <a:pPr lvl="3"/>
            <a:r>
              <a:rPr lang="en-US" sz="24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Http</a:t>
            </a:r>
          </a:p>
          <a:p>
            <a:pPr lvl="3"/>
            <a:r>
              <a:rPr lang="en-US" sz="2400" b="1" dirty="0">
                <a:solidFill>
                  <a:srgbClr val="333333"/>
                </a:solidFill>
                <a:latin typeface="Calibri" panose="020F0502020204030204" pitchFamily="34" charset="0"/>
                <a:ea typeface="Calibri" panose="020F0502020204030204" pitchFamily="34" charset="0"/>
                <a:cs typeface="Calibri" panose="020F0502020204030204" pitchFamily="34" charset="0"/>
              </a:rPr>
              <a:t>	Models</a:t>
            </a:r>
            <a:endParaRPr lang="en-US" sz="24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lvl="3"/>
            <a:r>
              <a:rPr lang="en-US" sz="24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Providers</a:t>
            </a:r>
            <a:endParaRPr lang="en-US" sz="2800" b="1" dirty="0">
              <a:latin typeface="Calibri" panose="020F0502020204030204" pitchFamily="34" charset="0"/>
              <a:ea typeface="Calibri" panose="020F0502020204030204" pitchFamily="34" charset="0"/>
              <a:cs typeface="Calibri" panose="020F0502020204030204" pitchFamily="34" charset="0"/>
            </a:endParaRPr>
          </a:p>
          <a:p>
            <a:pPr lvl="2"/>
            <a:endPar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AD080227-A8C1-E8C8-1D73-C01DA2DC4675}"/>
              </a:ext>
            </a:extLst>
          </p:cNvPr>
          <p:cNvPicPr>
            <a:picLocks noChangeAspect="1"/>
          </p:cNvPicPr>
          <p:nvPr/>
        </p:nvPicPr>
        <p:blipFill>
          <a:blip r:embed="rId3"/>
          <a:stretch>
            <a:fillRect/>
          </a:stretch>
        </p:blipFill>
        <p:spPr>
          <a:xfrm>
            <a:off x="4351831" y="1843567"/>
            <a:ext cx="7840169" cy="4048690"/>
          </a:xfrm>
          <a:prstGeom prst="rect">
            <a:avLst/>
          </a:prstGeom>
        </p:spPr>
      </p:pic>
    </p:spTree>
    <p:extLst>
      <p:ext uri="{BB962C8B-B14F-4D97-AF65-F5344CB8AC3E}">
        <p14:creationId xmlns:p14="http://schemas.microsoft.com/office/powerpoint/2010/main" val="1235531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0BF636DC-601D-2246-0639-4549C31E7984}"/>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8AA14387-E46D-FB74-FEAD-BB3836C40977}"/>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Laravel’s App Directory</a:t>
            </a:r>
            <a:endParaRPr dirty="0">
              <a:solidFill>
                <a:srgbClr val="FF3399"/>
              </a:solidFill>
            </a:endParaRPr>
          </a:p>
        </p:txBody>
      </p:sp>
      <p:sp>
        <p:nvSpPr>
          <p:cNvPr id="100" name="Google Shape;100;p2">
            <a:extLst>
              <a:ext uri="{FF2B5EF4-FFF2-40B4-BE49-F238E27FC236}">
                <a16:creationId xmlns:a16="http://schemas.microsoft.com/office/drawing/2014/main" id="{FC3370E2-B874-BD64-3232-7F8EAEC6907D}"/>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60E0A319-04A1-D0D0-08C4-E086E8F69FC9}"/>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11</a:t>
            </a:fld>
            <a:endParaRPr/>
          </a:p>
        </p:txBody>
      </p:sp>
      <p:sp>
        <p:nvSpPr>
          <p:cNvPr id="5" name="TextBox 4">
            <a:extLst>
              <a:ext uri="{FF2B5EF4-FFF2-40B4-BE49-F238E27FC236}">
                <a16:creationId xmlns:a16="http://schemas.microsoft.com/office/drawing/2014/main" id="{6D735488-2EF4-7A7C-EDD5-2B402DC9049D}"/>
              </a:ext>
            </a:extLst>
          </p:cNvPr>
          <p:cNvSpPr txBox="1"/>
          <p:nvPr/>
        </p:nvSpPr>
        <p:spPr>
          <a:xfrm>
            <a:off x="838200" y="1696955"/>
            <a:ext cx="10920663" cy="4524315"/>
          </a:xfrm>
          <a:prstGeom prst="rect">
            <a:avLst/>
          </a:prstGeom>
          <a:noFill/>
        </p:spPr>
        <p:txBody>
          <a:bodyPr wrap="square">
            <a:spAutoFit/>
          </a:bodyPr>
          <a:lstStyle/>
          <a:p>
            <a:pPr marL="342900" lvl="1" indent="-342900">
              <a:buFont typeface="Arial" panose="020B0604020202020204" pitchFamily="34" charset="0"/>
              <a:buChar char="•"/>
            </a:pPr>
            <a:r>
              <a:rPr lang="en-US" sz="24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Console</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This directory contains all the custom Artisan commands created using </a:t>
            </a:r>
            <a:r>
              <a:rPr lang="en-US" sz="2400" b="0" i="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make:command</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b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br>
            <a:endPar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marL="342900" lvl="1" indent="-342900">
              <a:buFont typeface="Arial" panose="020B0604020202020204" pitchFamily="34" charset="0"/>
              <a:buChar char="•"/>
            </a:pPr>
            <a:r>
              <a:rPr lang="en-US" sz="24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Exceptions</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This directory contains the application’s exception handler and is a good place to add custom exception classes to handle different exceptions thrown by your application</a:t>
            </a:r>
          </a:p>
          <a:p>
            <a:pPr marL="342900" lvl="1" indent="-342900">
              <a:buFont typeface="Arial" panose="020B0604020202020204" pitchFamily="34" charset="0"/>
              <a:buChar char="•"/>
            </a:pPr>
            <a:endParaRPr lang="en-US" sz="2400"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marL="342900" lvl="1" indent="-342900">
              <a:buClr>
                <a:srgbClr val="FF3399"/>
              </a:buClr>
              <a:buFont typeface="Arial" panose="020B0604020202020204" pitchFamily="34" charset="0"/>
              <a:buChar char="•"/>
            </a:pPr>
            <a:r>
              <a:rPr lang="en-US" sz="2400" b="1"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Http:</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This directory contains all your </a:t>
            </a:r>
            <a:r>
              <a:rPr lang="en-US" sz="24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controllers</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en-US" sz="24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middleware, views</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and </a:t>
            </a:r>
            <a:r>
              <a:rPr lang="en-US" sz="24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requests</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endParaRPr lang="en-US" sz="2400"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marL="342900" lvl="1" indent="-342900">
              <a:buClr>
                <a:srgbClr val="FF3399"/>
              </a:buClr>
              <a:buFont typeface="Arial" panose="020B0604020202020204" pitchFamily="34" charset="0"/>
              <a:buChar char="•"/>
            </a:pPr>
            <a:endParaRPr lang="en-US" sz="24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marL="342900" lvl="1" indent="-342900">
              <a:buClr>
                <a:srgbClr val="FF3399"/>
              </a:buClr>
              <a:buFont typeface="Arial" panose="020B0604020202020204" pitchFamily="34" charset="0"/>
              <a:buChar char="•"/>
            </a:pPr>
            <a:r>
              <a:rPr lang="en-US" sz="2400" b="1"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Models:</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This is a new directory added since Laravel 8 to hold Model files.</a:t>
            </a:r>
          </a:p>
          <a:p>
            <a:pPr marL="342900" lvl="1" indent="-342900">
              <a:buFont typeface="Arial" panose="020B0604020202020204" pitchFamily="34" charset="0"/>
              <a:buChar char="•"/>
            </a:pPr>
            <a:endParaRPr lang="en-US" sz="2400"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marL="342900" lvl="1" indent="-342900">
              <a:buFont typeface="Arial" panose="020B0604020202020204" pitchFamily="34" charset="0"/>
              <a:buChar char="•"/>
            </a:pPr>
            <a:r>
              <a:rPr lang="en-US" sz="24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Providers</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This directory contains all your service providers for the application. </a:t>
            </a:r>
          </a:p>
        </p:txBody>
      </p:sp>
    </p:spTree>
    <p:extLst>
      <p:ext uri="{BB962C8B-B14F-4D97-AF65-F5344CB8AC3E}">
        <p14:creationId xmlns:p14="http://schemas.microsoft.com/office/powerpoint/2010/main" val="869998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44DBF6F0-8C95-766A-E1F5-1839F4F15864}"/>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C435CAC5-43F8-BD02-AFFB-9F6D9E9207A5}"/>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Other Directories</a:t>
            </a:r>
            <a:endParaRPr dirty="0">
              <a:solidFill>
                <a:srgbClr val="FF3399"/>
              </a:solidFill>
            </a:endParaRPr>
          </a:p>
        </p:txBody>
      </p:sp>
      <p:sp>
        <p:nvSpPr>
          <p:cNvPr id="100" name="Google Shape;100;p2">
            <a:extLst>
              <a:ext uri="{FF2B5EF4-FFF2-40B4-BE49-F238E27FC236}">
                <a16:creationId xmlns:a16="http://schemas.microsoft.com/office/drawing/2014/main" id="{2ECC6BE6-F5C1-6AEC-2EDA-42CE1F0A541A}"/>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8FC47277-E2F1-4426-FBC7-9052181AD4B7}"/>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12</a:t>
            </a:fld>
            <a:endParaRPr/>
          </a:p>
        </p:txBody>
      </p:sp>
      <p:sp>
        <p:nvSpPr>
          <p:cNvPr id="5" name="TextBox 4">
            <a:extLst>
              <a:ext uri="{FF2B5EF4-FFF2-40B4-BE49-F238E27FC236}">
                <a16:creationId xmlns:a16="http://schemas.microsoft.com/office/drawing/2014/main" id="{DE0B2815-C852-9151-5A6F-585F3BF15469}"/>
              </a:ext>
            </a:extLst>
          </p:cNvPr>
          <p:cNvSpPr txBox="1"/>
          <p:nvPr/>
        </p:nvSpPr>
        <p:spPr>
          <a:xfrm>
            <a:off x="838200" y="1484363"/>
            <a:ext cx="10920663" cy="5078313"/>
          </a:xfrm>
          <a:prstGeom prst="rect">
            <a:avLst/>
          </a:prstGeom>
          <a:noFill/>
        </p:spPr>
        <p:txBody>
          <a:bodyPr wrap="square">
            <a:spAutoFit/>
          </a:bodyPr>
          <a:lstStyle/>
          <a:p>
            <a:pPr lvl="4">
              <a:buFont typeface="Arial" panose="020B0604020202020204" pitchFamily="34" charset="0"/>
              <a:buChar char="•"/>
            </a:pPr>
            <a:r>
              <a:rPr lang="en-US" sz="2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Bootstrap:</a:t>
            </a: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This directory contains framework bootstrap as well as configuration files. It also contains </a:t>
            </a:r>
            <a:r>
              <a:rPr lang="en-US" sz="2800" b="1" i="1"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Cache</a:t>
            </a: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directory which contains framework generated cache files. It also contains the file </a:t>
            </a:r>
            <a:r>
              <a:rPr lang="en-US" sz="2800" b="0" i="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app.php</a:t>
            </a: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that initializes the scripts required for bootstrap.</a:t>
            </a:r>
          </a:p>
          <a:p>
            <a:pPr lvl="3">
              <a:buFont typeface="Arial" panose="020B0604020202020204" pitchFamily="34" charset="0"/>
              <a:buChar char="•"/>
            </a:pPr>
            <a:endPar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lvl="3">
              <a:buFont typeface="Arial" panose="020B0604020202020204" pitchFamily="34" charset="0"/>
              <a:buChar char="•"/>
            </a:pPr>
            <a:r>
              <a:rPr lang="en-US" sz="2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Config:</a:t>
            </a: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This directory contains all your application’s configuration files.</a:t>
            </a:r>
          </a:p>
          <a:p>
            <a:pPr lvl="3">
              <a:buFont typeface="Arial" panose="020B0604020202020204" pitchFamily="34" charset="0"/>
              <a:buChar char="•"/>
            </a:pPr>
            <a:endPar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lvl="3">
              <a:buClr>
                <a:srgbClr val="FF3399"/>
              </a:buClr>
              <a:buFont typeface="Arial" panose="020B0604020202020204" pitchFamily="34" charset="0"/>
              <a:buChar char="•"/>
            </a:pPr>
            <a:r>
              <a:rPr lang="en-US" sz="2800" b="1"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  Database:</a:t>
            </a: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This directory contains all database migrations and seeds. </a:t>
            </a:r>
          </a:p>
          <a:p>
            <a:pPr lvl="5"/>
            <a:r>
              <a:rPr lang="en-US" sz="24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Factories</a:t>
            </a:r>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factories folder is used to generate a huge number of data records.</a:t>
            </a:r>
          </a:p>
          <a:p>
            <a:pPr lvl="5"/>
            <a:r>
              <a:rPr lang="en-US" sz="24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Migrations</a:t>
            </a:r>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migrations folder is used to migrate the database in web application.</a:t>
            </a:r>
          </a:p>
          <a:p>
            <a:pPr lvl="5"/>
            <a:r>
              <a:rPr lang="en-US" sz="24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Seeds</a:t>
            </a:r>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seeds folder contains the classes used to perform unit testing database.</a:t>
            </a:r>
          </a:p>
          <a:p>
            <a:pPr algn="l">
              <a:buFont typeface="Arial" panose="020B0604020202020204" pitchFamily="34" charset="0"/>
              <a:buChar char="•"/>
            </a:pPr>
            <a:endPar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556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6848FE70-8050-28DB-EDE2-E92CD4B31043}"/>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94041D7F-6A9C-0428-6560-FBBAF0185386}"/>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Other Directories</a:t>
            </a:r>
            <a:endParaRPr dirty="0">
              <a:solidFill>
                <a:srgbClr val="FF3399"/>
              </a:solidFill>
            </a:endParaRPr>
          </a:p>
        </p:txBody>
      </p:sp>
      <p:sp>
        <p:nvSpPr>
          <p:cNvPr id="100" name="Google Shape;100;p2">
            <a:extLst>
              <a:ext uri="{FF2B5EF4-FFF2-40B4-BE49-F238E27FC236}">
                <a16:creationId xmlns:a16="http://schemas.microsoft.com/office/drawing/2014/main" id="{B18D60D7-396E-79B1-95D9-5C9B090909FA}"/>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4109016E-317A-CC8B-DC6A-E4FD9525B353}"/>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13</a:t>
            </a:fld>
            <a:endParaRPr/>
          </a:p>
        </p:txBody>
      </p:sp>
      <p:sp>
        <p:nvSpPr>
          <p:cNvPr id="5" name="TextBox 4">
            <a:extLst>
              <a:ext uri="{FF2B5EF4-FFF2-40B4-BE49-F238E27FC236}">
                <a16:creationId xmlns:a16="http://schemas.microsoft.com/office/drawing/2014/main" id="{ECB588CF-FF6F-6701-56E1-3A62C7919C7A}"/>
              </a:ext>
            </a:extLst>
          </p:cNvPr>
          <p:cNvSpPr txBox="1"/>
          <p:nvPr/>
        </p:nvSpPr>
        <p:spPr>
          <a:xfrm>
            <a:off x="838200" y="1484363"/>
            <a:ext cx="10920663" cy="2677656"/>
          </a:xfrm>
          <a:prstGeom prst="rect">
            <a:avLst/>
          </a:prstGeom>
          <a:noFill/>
        </p:spPr>
        <p:txBody>
          <a:bodyPr wrap="square">
            <a:spAutoFit/>
          </a:bodyPr>
          <a:lstStyle/>
          <a:p>
            <a:pPr lvl="1">
              <a:buClrTx/>
              <a:buFont typeface="Arial" panose="020B0604020202020204" pitchFamily="34" charset="0"/>
              <a:buChar char="•"/>
            </a:pPr>
            <a:r>
              <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Storage</a:t>
            </a: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This directory contains blade templates, session files, cache files and other.</a:t>
            </a:r>
          </a:p>
          <a:p>
            <a:pPr lvl="1">
              <a:buClrTx/>
              <a:buFont typeface="Arial" panose="020B0604020202020204" pitchFamily="34" charset="0"/>
              <a:buChar char="•"/>
            </a:pPr>
            <a:endPar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buClrTx/>
              <a:buFont typeface="Arial" panose="020B0604020202020204" pitchFamily="34" charset="0"/>
              <a:buChar char="•"/>
            </a:pPr>
            <a:r>
              <a:rPr lang="en-US" sz="2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Tests</a:t>
            </a: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This directory contains all the test files.</a:t>
            </a:r>
          </a:p>
          <a:p>
            <a:pPr lvl="1">
              <a:buClrTx/>
              <a:buFont typeface="Arial" panose="020B0604020202020204" pitchFamily="34" charset="0"/>
              <a:buChar char="•"/>
            </a:pPr>
            <a:endPar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buClrTx/>
              <a:buFont typeface="Arial" panose="020B0604020202020204" pitchFamily="34" charset="0"/>
              <a:buChar char="•"/>
            </a:pPr>
            <a:r>
              <a:rPr lang="en-US" sz="2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Vendor</a:t>
            </a: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This directory contains all composer dependencies.</a:t>
            </a:r>
          </a:p>
        </p:txBody>
      </p:sp>
    </p:spTree>
    <p:extLst>
      <p:ext uri="{BB962C8B-B14F-4D97-AF65-F5344CB8AC3E}">
        <p14:creationId xmlns:p14="http://schemas.microsoft.com/office/powerpoint/2010/main" val="83972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9D0424B9-4C29-4100-A878-01A41B90B1E4}"/>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3D192A88-4A87-8F2B-2E49-0A304FD3D3C9}"/>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Other Directories</a:t>
            </a:r>
            <a:endParaRPr dirty="0">
              <a:solidFill>
                <a:srgbClr val="FF3399"/>
              </a:solidFill>
            </a:endParaRPr>
          </a:p>
        </p:txBody>
      </p:sp>
      <p:sp>
        <p:nvSpPr>
          <p:cNvPr id="100" name="Google Shape;100;p2">
            <a:extLst>
              <a:ext uri="{FF2B5EF4-FFF2-40B4-BE49-F238E27FC236}">
                <a16:creationId xmlns:a16="http://schemas.microsoft.com/office/drawing/2014/main" id="{917321B4-E82D-33DE-2126-8454DEEA3F00}"/>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3100AC35-71D4-111C-E65C-C20B79181076}"/>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14</a:t>
            </a:fld>
            <a:endParaRPr/>
          </a:p>
        </p:txBody>
      </p:sp>
      <p:sp>
        <p:nvSpPr>
          <p:cNvPr id="5" name="TextBox 4">
            <a:extLst>
              <a:ext uri="{FF2B5EF4-FFF2-40B4-BE49-F238E27FC236}">
                <a16:creationId xmlns:a16="http://schemas.microsoft.com/office/drawing/2014/main" id="{EDD3BD5D-3243-2EB7-36D0-7A336CBE992B}"/>
              </a:ext>
            </a:extLst>
          </p:cNvPr>
          <p:cNvSpPr txBox="1"/>
          <p:nvPr/>
        </p:nvSpPr>
        <p:spPr>
          <a:xfrm>
            <a:off x="838200" y="1484363"/>
            <a:ext cx="10920663" cy="4401205"/>
          </a:xfrm>
          <a:prstGeom prst="rect">
            <a:avLst/>
          </a:prstGeom>
          <a:noFill/>
        </p:spPr>
        <p:txBody>
          <a:bodyPr wrap="square">
            <a:spAutoFit/>
          </a:bodyPr>
          <a:lstStyle/>
          <a:p>
            <a:pPr lvl="1">
              <a:buClr>
                <a:srgbClr val="FF3399"/>
              </a:buClr>
              <a:buFont typeface="Arial" panose="020B0604020202020204" pitchFamily="34" charset="0"/>
              <a:buChar char="•"/>
            </a:pPr>
            <a:r>
              <a:rPr lang="en-US" sz="2800" b="1"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  Public</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This directory contains assets like images, </a:t>
            </a:r>
            <a:r>
              <a:rPr lang="en-US" sz="2800" i="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js</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files and CSS. It contains the front controllers used for initializing the Laravel web application. (</a:t>
            </a:r>
            <a:r>
              <a:rPr lang="en-US" sz="2800" i="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index.php</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p>
          <a:p>
            <a:pPr lvl="1">
              <a:buClr>
                <a:srgbClr val="FF3399"/>
              </a:buClr>
              <a:buFont typeface="Arial" panose="020B0604020202020204" pitchFamily="34" charset="0"/>
              <a:buChar char="•"/>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2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Resources</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This directory contains all assets, view files and CSS or LESS or SASS files. It also contains lang directory to store language files.</a:t>
            </a:r>
          </a:p>
          <a:p>
            <a:pPr algn="l">
              <a:buFont typeface="Arial" panose="020B0604020202020204" pitchFamily="34" charset="0"/>
              <a:buChar char="•"/>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buClr>
                <a:srgbClr val="FF3399"/>
              </a:buClr>
              <a:buFont typeface="Arial" panose="020B0604020202020204" pitchFamily="34" charset="0"/>
              <a:buChar char="•"/>
            </a:pPr>
            <a:r>
              <a:rPr lang="en-US" sz="2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Routes</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This directory contains all routes definitions for the application. php is the file which receives all the requests to your application and here you can redirect the requests to their respective controller methods.</a:t>
            </a:r>
          </a:p>
        </p:txBody>
      </p:sp>
    </p:spTree>
    <p:extLst>
      <p:ext uri="{BB962C8B-B14F-4D97-AF65-F5344CB8AC3E}">
        <p14:creationId xmlns:p14="http://schemas.microsoft.com/office/powerpoint/2010/main" val="2406845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18199333-387E-E500-18D8-56E2016CD540}"/>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88F5405D-CB1D-4624-9979-DCB01294D0DD}"/>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Routing in Laravel</a:t>
            </a:r>
            <a:endParaRPr dirty="0">
              <a:solidFill>
                <a:srgbClr val="FF3399"/>
              </a:solidFill>
            </a:endParaRPr>
          </a:p>
        </p:txBody>
      </p:sp>
      <p:sp>
        <p:nvSpPr>
          <p:cNvPr id="100" name="Google Shape;100;p2">
            <a:extLst>
              <a:ext uri="{FF2B5EF4-FFF2-40B4-BE49-F238E27FC236}">
                <a16:creationId xmlns:a16="http://schemas.microsoft.com/office/drawing/2014/main" id="{64B0DA86-FA94-6632-8704-1D26B70F0CF6}"/>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52ED9A32-E15B-75AA-D6D6-9886EF72B112}"/>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15</a:t>
            </a:fld>
            <a:endParaRPr/>
          </a:p>
        </p:txBody>
      </p:sp>
      <p:sp>
        <p:nvSpPr>
          <p:cNvPr id="5" name="TextBox 4">
            <a:extLst>
              <a:ext uri="{FF2B5EF4-FFF2-40B4-BE49-F238E27FC236}">
                <a16:creationId xmlns:a16="http://schemas.microsoft.com/office/drawing/2014/main" id="{59B5C438-1CC1-C9BA-2A68-FDDAB2C69F76}"/>
              </a:ext>
            </a:extLst>
          </p:cNvPr>
          <p:cNvSpPr txBox="1"/>
          <p:nvPr/>
        </p:nvSpPr>
        <p:spPr>
          <a:xfrm>
            <a:off x="838200" y="2410564"/>
            <a:ext cx="3348789" cy="3908762"/>
          </a:xfrm>
          <a:prstGeom prst="rect">
            <a:avLst/>
          </a:prstGeom>
          <a:noFill/>
        </p:spPr>
        <p:txBody>
          <a:bodyPr wrap="square">
            <a:spAutoFit/>
          </a:bodyPr>
          <a:lstStyle/>
          <a:p>
            <a:pPr marL="457200" lvl="1" indent="-457200">
              <a:buClrTx/>
              <a:buFont typeface="Arial" panose="020B0604020202020204" pitchFamily="34" charset="0"/>
              <a:buChar char="•"/>
            </a:pP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Basic </a:t>
            </a:r>
            <a:r>
              <a:rPr lang="en-US" sz="2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routing</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is meant to route your request to an appropriate controller. </a:t>
            </a:r>
          </a:p>
          <a:p>
            <a:pPr marL="457200" lvl="1" indent="-457200">
              <a:buClrTx/>
              <a:buFont typeface="Arial" panose="020B0604020202020204" pitchFamily="34" charset="0"/>
              <a:buChar char="•"/>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r>
              <a:rPr lang="en-US" sz="2400" b="1"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app/Http/routes.php</a:t>
            </a:r>
          </a:p>
          <a:p>
            <a:pPr marL="457200" lvl="1" indent="-457200">
              <a:buClrTx/>
              <a:buFont typeface="Arial" panose="020B0604020202020204" pitchFamily="34" charset="0"/>
              <a:buChar char="•"/>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DD5471A-91F5-E289-AAFF-38FC350D449D}"/>
              </a:ext>
            </a:extLst>
          </p:cNvPr>
          <p:cNvPicPr>
            <a:picLocks noChangeAspect="1"/>
          </p:cNvPicPr>
          <p:nvPr/>
        </p:nvPicPr>
        <p:blipFill>
          <a:blip r:embed="rId3"/>
          <a:stretch>
            <a:fillRect/>
          </a:stretch>
        </p:blipFill>
        <p:spPr>
          <a:xfrm>
            <a:off x="4251639" y="1564573"/>
            <a:ext cx="7506748" cy="4639322"/>
          </a:xfrm>
          <a:prstGeom prst="rect">
            <a:avLst/>
          </a:prstGeom>
        </p:spPr>
      </p:pic>
    </p:spTree>
    <p:extLst>
      <p:ext uri="{BB962C8B-B14F-4D97-AF65-F5344CB8AC3E}">
        <p14:creationId xmlns:p14="http://schemas.microsoft.com/office/powerpoint/2010/main" val="2157935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1E756064-F9A1-4E94-1840-4AC6492C3064}"/>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B7014A02-A114-DF1E-D222-C2AE79125328}"/>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Routing in Laravel</a:t>
            </a:r>
            <a:endParaRPr dirty="0">
              <a:solidFill>
                <a:srgbClr val="FF3399"/>
              </a:solidFill>
            </a:endParaRPr>
          </a:p>
        </p:txBody>
      </p:sp>
      <p:sp>
        <p:nvSpPr>
          <p:cNvPr id="100" name="Google Shape;100;p2">
            <a:extLst>
              <a:ext uri="{FF2B5EF4-FFF2-40B4-BE49-F238E27FC236}">
                <a16:creationId xmlns:a16="http://schemas.microsoft.com/office/drawing/2014/main" id="{F5FA9885-CC67-3C9D-C7CD-3DA452D09793}"/>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C98664FC-484A-E1DD-43FE-4BA8403B7C9C}"/>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16</a:t>
            </a:fld>
            <a:endParaRPr/>
          </a:p>
        </p:txBody>
      </p:sp>
      <p:sp>
        <p:nvSpPr>
          <p:cNvPr id="5" name="TextBox 4">
            <a:extLst>
              <a:ext uri="{FF2B5EF4-FFF2-40B4-BE49-F238E27FC236}">
                <a16:creationId xmlns:a16="http://schemas.microsoft.com/office/drawing/2014/main" id="{62F9AA5A-5465-7FA0-5E70-7E6293DBCC34}"/>
              </a:ext>
            </a:extLst>
          </p:cNvPr>
          <p:cNvSpPr txBox="1"/>
          <p:nvPr/>
        </p:nvSpPr>
        <p:spPr>
          <a:xfrm>
            <a:off x="838200" y="2410564"/>
            <a:ext cx="3990474" cy="3046988"/>
          </a:xfrm>
          <a:prstGeom prst="rect">
            <a:avLst/>
          </a:prstGeom>
          <a:noFill/>
        </p:spPr>
        <p:txBody>
          <a:bodyPr wrap="square">
            <a:spAutoFit/>
          </a:bodyPr>
          <a:lstStyle/>
          <a:p>
            <a:pPr marL="457200" lvl="1" indent="-457200">
              <a:buClrTx/>
              <a:buFont typeface="Arial" panose="020B0604020202020204" pitchFamily="34" charset="0"/>
              <a:buChar char="•"/>
            </a:pP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To see the Laravel homepage with the help of routing.</a:t>
            </a:r>
          </a:p>
          <a:p>
            <a:pPr marL="457200" lvl="1" indent="-457200">
              <a:buClrTx/>
              <a:buFont typeface="Arial" panose="020B0604020202020204" pitchFamily="34" charset="0"/>
              <a:buChar char="•"/>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r>
              <a:rPr lang="en-US" sz="2400" b="1"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app/Http/routes.php</a:t>
            </a:r>
          </a:p>
          <a:p>
            <a:pPr marL="457200" lvl="1" indent="-457200">
              <a:buClrTx/>
              <a:buFont typeface="Arial" panose="020B0604020202020204" pitchFamily="34" charset="0"/>
              <a:buChar char="•"/>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BC73888-2D69-9476-58B1-81DC4CF47C88}"/>
              </a:ext>
            </a:extLst>
          </p:cNvPr>
          <p:cNvPicPr>
            <a:picLocks noChangeAspect="1"/>
          </p:cNvPicPr>
          <p:nvPr/>
        </p:nvPicPr>
        <p:blipFill>
          <a:blip r:embed="rId3"/>
          <a:stretch>
            <a:fillRect/>
          </a:stretch>
        </p:blipFill>
        <p:spPr>
          <a:xfrm>
            <a:off x="6641430" y="779888"/>
            <a:ext cx="4562057" cy="18215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800392DB-228E-E4ED-88C4-62DC88C8825F}"/>
              </a:ext>
            </a:extLst>
          </p:cNvPr>
          <p:cNvPicPr>
            <a:picLocks noChangeAspect="1"/>
          </p:cNvPicPr>
          <p:nvPr/>
        </p:nvPicPr>
        <p:blipFill>
          <a:blip r:embed="rId4"/>
          <a:stretch>
            <a:fillRect/>
          </a:stretch>
        </p:blipFill>
        <p:spPr>
          <a:xfrm>
            <a:off x="5295707" y="2830700"/>
            <a:ext cx="6585798" cy="3394219"/>
          </a:xfrm>
          <a:prstGeom prst="rect">
            <a:avLst/>
          </a:prstGeom>
        </p:spPr>
      </p:pic>
    </p:spTree>
    <p:extLst>
      <p:ext uri="{BB962C8B-B14F-4D97-AF65-F5344CB8AC3E}">
        <p14:creationId xmlns:p14="http://schemas.microsoft.com/office/powerpoint/2010/main" val="155596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04020DCE-A280-68EA-8920-1F754650B8F9}"/>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366CC834-FF0C-F3C4-720D-7DA1EBF6E53A}"/>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Routing in Laravel</a:t>
            </a:r>
            <a:endParaRPr dirty="0">
              <a:solidFill>
                <a:srgbClr val="FF3399"/>
              </a:solidFill>
            </a:endParaRPr>
          </a:p>
        </p:txBody>
      </p:sp>
      <p:sp>
        <p:nvSpPr>
          <p:cNvPr id="100" name="Google Shape;100;p2">
            <a:extLst>
              <a:ext uri="{FF2B5EF4-FFF2-40B4-BE49-F238E27FC236}">
                <a16:creationId xmlns:a16="http://schemas.microsoft.com/office/drawing/2014/main" id="{717F7943-F2B4-71A5-7F1E-ED06FCD89457}"/>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765AF2F9-D842-0450-0B4F-1D083DD786A8}"/>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17</a:t>
            </a:fld>
            <a:endParaRPr/>
          </a:p>
        </p:txBody>
      </p:sp>
      <p:sp>
        <p:nvSpPr>
          <p:cNvPr id="4" name="TextBox 3">
            <a:extLst>
              <a:ext uri="{FF2B5EF4-FFF2-40B4-BE49-F238E27FC236}">
                <a16:creationId xmlns:a16="http://schemas.microsoft.com/office/drawing/2014/main" id="{64A3CAE4-BACE-3AC3-7E27-B1D1285B54F5}"/>
              </a:ext>
            </a:extLst>
          </p:cNvPr>
          <p:cNvSpPr txBox="1"/>
          <p:nvPr/>
        </p:nvSpPr>
        <p:spPr>
          <a:xfrm>
            <a:off x="838199" y="1838305"/>
            <a:ext cx="10515599" cy="4832092"/>
          </a:xfrm>
          <a:prstGeom prst="rect">
            <a:avLst/>
          </a:prstGeom>
          <a:noFill/>
        </p:spPr>
        <p:txBody>
          <a:bodyPr wrap="square">
            <a:spAutoFit/>
          </a:bodyPr>
          <a:lstStyle/>
          <a:p>
            <a:pPr marL="457200" lvl="1" indent="-457200">
              <a:buClrTx/>
              <a:buFont typeface="Arial" panose="020B0604020202020204" pitchFamily="34" charset="0"/>
              <a:buChar char="•"/>
            </a:pP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You can also </a:t>
            </a: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send</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and </a:t>
            </a: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capture</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parameters passed with the URL.</a:t>
            </a:r>
          </a:p>
          <a:p>
            <a:pPr marL="457200" lvl="1" indent="-457200">
              <a:buClrTx/>
              <a:buFont typeface="Arial" panose="020B0604020202020204" pitchFamily="34" charset="0"/>
              <a:buChar char="•"/>
            </a:pPr>
            <a:endPar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endPar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lvl="1">
              <a:buClrTx/>
            </a:pPr>
            <a:endPar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lvl="1">
              <a:buClrTx/>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Whatever argument that passed after the root URL (http://localhost:8000/ID/5), it will be </a:t>
            </a:r>
            <a:r>
              <a:rPr lang="en-US" sz="2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stored</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in $id and can be used for further processing </a:t>
            </a:r>
          </a:p>
          <a:p>
            <a:pPr marL="457200" lvl="1" indent="-457200">
              <a:buClrTx/>
              <a:buFont typeface="Arial" panose="020B0604020202020204" pitchFamily="34" charset="0"/>
              <a:buChar char="•"/>
            </a:pPr>
            <a:r>
              <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rPr>
              <a:t>It </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can be </a:t>
            </a:r>
            <a:r>
              <a:rPr lang="en-US" sz="2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passed</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onto view or controller for further processing.</a:t>
            </a:r>
          </a:p>
          <a:p>
            <a:pPr marL="457200" lvl="1" indent="-457200">
              <a:buClrTx/>
              <a:buFont typeface="Arial" panose="020B0604020202020204" pitchFamily="34" charset="0"/>
              <a:buChar char="•"/>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12E96474-EED5-7DDC-76EA-8F2AC8ED7C20}"/>
              </a:ext>
            </a:extLst>
          </p:cNvPr>
          <p:cNvSpPr txBox="1"/>
          <p:nvPr/>
        </p:nvSpPr>
        <p:spPr>
          <a:xfrm>
            <a:off x="5783042" y="2734056"/>
            <a:ext cx="5570756" cy="107721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b="0" dirty="0">
                <a:solidFill>
                  <a:schemeClr val="tx1"/>
                </a:solidFill>
                <a:effectLst/>
                <a:latin typeface="Consolas" panose="020B0609020204030204" pitchFamily="49" charset="0"/>
              </a:rPr>
              <a:t>Route::get('/{name?}', function ($name = null) {</a:t>
            </a:r>
          </a:p>
          <a:p>
            <a:r>
              <a:rPr lang="en-US" sz="1600" b="0" dirty="0">
                <a:solidFill>
                  <a:schemeClr val="tx1"/>
                </a:solidFill>
                <a:effectLst/>
                <a:latin typeface="Consolas" panose="020B0609020204030204" pitchFamily="49" charset="0"/>
              </a:rPr>
              <a:t>    $data = compact('name');</a:t>
            </a:r>
          </a:p>
          <a:p>
            <a:r>
              <a:rPr lang="en-US" sz="1600" b="0" dirty="0">
                <a:solidFill>
                  <a:schemeClr val="tx1"/>
                </a:solidFill>
                <a:effectLst/>
                <a:latin typeface="Consolas" panose="020B0609020204030204" pitchFamily="49" charset="0"/>
              </a:rPr>
              <a:t>    return view('home')-&gt;with($data);</a:t>
            </a:r>
          </a:p>
          <a:p>
            <a:r>
              <a:rPr lang="en-US" sz="1600" b="0" dirty="0">
                <a:solidFill>
                  <a:schemeClr val="tx1"/>
                </a:solidFill>
                <a:effectLst/>
                <a:latin typeface="Consolas" panose="020B0609020204030204" pitchFamily="49" charset="0"/>
              </a:rPr>
              <a:t>});</a:t>
            </a:r>
          </a:p>
        </p:txBody>
      </p:sp>
      <p:sp>
        <p:nvSpPr>
          <p:cNvPr id="19" name="TextBox 18">
            <a:extLst>
              <a:ext uri="{FF2B5EF4-FFF2-40B4-BE49-F238E27FC236}">
                <a16:creationId xmlns:a16="http://schemas.microsoft.com/office/drawing/2014/main" id="{AF8FC2C7-6F4E-2A3B-6976-212B02D2BF06}"/>
              </a:ext>
            </a:extLst>
          </p:cNvPr>
          <p:cNvSpPr txBox="1"/>
          <p:nvPr/>
        </p:nvSpPr>
        <p:spPr>
          <a:xfrm>
            <a:off x="1325880" y="2734056"/>
            <a:ext cx="3822192"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0" dirty="0">
                <a:solidFill>
                  <a:schemeClr val="tx1"/>
                </a:solidFill>
                <a:effectLst/>
                <a:latin typeface="Consolas" panose="020B0609020204030204" pitchFamily="49" charset="0"/>
              </a:rPr>
              <a:t>Route::get('name/{name}', function ($name) {</a:t>
            </a:r>
          </a:p>
          <a:p>
            <a:r>
              <a:rPr lang="en-US" sz="1600" b="0" dirty="0">
                <a:solidFill>
                  <a:schemeClr val="tx1"/>
                </a:solidFill>
                <a:effectLst/>
                <a:latin typeface="Consolas" panose="020B0609020204030204" pitchFamily="49" charset="0"/>
              </a:rPr>
              <a:t>    echo 'Name: '.$name;</a:t>
            </a:r>
          </a:p>
          <a:p>
            <a:r>
              <a:rPr lang="en-US" sz="1600" b="0" dirty="0">
                <a:solidFill>
                  <a:schemeClr val="tx1"/>
                </a:solidFill>
                <a:effectLst/>
                <a:latin typeface="Consolas" panose="020B0609020204030204" pitchFamily="49" charset="0"/>
              </a:rPr>
              <a:t>});</a:t>
            </a:r>
          </a:p>
        </p:txBody>
      </p:sp>
    </p:spTree>
    <p:extLst>
      <p:ext uri="{BB962C8B-B14F-4D97-AF65-F5344CB8AC3E}">
        <p14:creationId xmlns:p14="http://schemas.microsoft.com/office/powerpoint/2010/main" val="2352632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DE549F0A-819B-2617-E58D-2A9B8A0FEFF6}"/>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98513001-10C9-E9B4-B818-F72458C40E2B}"/>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Routing in Laravel</a:t>
            </a:r>
            <a:endParaRPr dirty="0">
              <a:solidFill>
                <a:srgbClr val="FF3399"/>
              </a:solidFill>
            </a:endParaRPr>
          </a:p>
        </p:txBody>
      </p:sp>
      <p:sp>
        <p:nvSpPr>
          <p:cNvPr id="100" name="Google Shape;100;p2">
            <a:extLst>
              <a:ext uri="{FF2B5EF4-FFF2-40B4-BE49-F238E27FC236}">
                <a16:creationId xmlns:a16="http://schemas.microsoft.com/office/drawing/2014/main" id="{08849499-FDEB-A2DA-B391-0D92DCA4AFA5}"/>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42DE9364-BCA9-6AB9-95A1-712B060382C0}"/>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18</a:t>
            </a:fld>
            <a:endParaRPr/>
          </a:p>
        </p:txBody>
      </p:sp>
      <p:sp>
        <p:nvSpPr>
          <p:cNvPr id="4" name="TextBox 3">
            <a:extLst>
              <a:ext uri="{FF2B5EF4-FFF2-40B4-BE49-F238E27FC236}">
                <a16:creationId xmlns:a16="http://schemas.microsoft.com/office/drawing/2014/main" id="{DD6D9328-4CDF-FA7E-5713-B8EB0BC898B5}"/>
              </a:ext>
            </a:extLst>
          </p:cNvPr>
          <p:cNvSpPr txBox="1"/>
          <p:nvPr/>
        </p:nvSpPr>
        <p:spPr>
          <a:xfrm>
            <a:off x="838199" y="1838305"/>
            <a:ext cx="10515599" cy="1815882"/>
          </a:xfrm>
          <a:prstGeom prst="rect">
            <a:avLst/>
          </a:prstGeom>
          <a:noFill/>
        </p:spPr>
        <p:txBody>
          <a:bodyPr wrap="square">
            <a:spAutoFit/>
          </a:bodyPr>
          <a:lstStyle/>
          <a:p>
            <a:pPr marL="457200" lvl="1" indent="-457200">
              <a:buClrTx/>
              <a:buFont typeface="Arial" panose="020B0604020202020204" pitchFamily="34" charset="0"/>
              <a:buChar char="•"/>
            </a:pP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You can also </a:t>
            </a: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send</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optional parameters </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passed with the URL.</a:t>
            </a:r>
          </a:p>
          <a:p>
            <a:pPr marL="457200" lvl="1" indent="-457200">
              <a:buClrTx/>
              <a:buFont typeface="Arial" panose="020B0604020202020204" pitchFamily="34" charset="0"/>
              <a:buChar char="•"/>
            </a:pP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presence of these parameters is not necessary in the URL. </a:t>
            </a:r>
          </a:p>
          <a:p>
            <a:pPr marL="457200" lvl="1" indent="-457200">
              <a:buClrTx/>
              <a:buFont typeface="Arial" panose="020B0604020202020204" pitchFamily="34" charset="0"/>
              <a:buChar char="•"/>
            </a:pP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These parameters are indicated by </a:t>
            </a:r>
            <a:r>
              <a:rPr lang="en-US" sz="2800" b="1"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 </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sign after the name of the parameters.</a:t>
            </a:r>
          </a:p>
        </p:txBody>
      </p:sp>
      <p:sp>
        <p:nvSpPr>
          <p:cNvPr id="6" name="TextBox 5">
            <a:extLst>
              <a:ext uri="{FF2B5EF4-FFF2-40B4-BE49-F238E27FC236}">
                <a16:creationId xmlns:a16="http://schemas.microsoft.com/office/drawing/2014/main" id="{4A506F51-D50B-55EA-AAB4-B3C01F450F42}"/>
              </a:ext>
            </a:extLst>
          </p:cNvPr>
          <p:cNvSpPr txBox="1"/>
          <p:nvPr/>
        </p:nvSpPr>
        <p:spPr>
          <a:xfrm>
            <a:off x="1852861" y="3856680"/>
            <a:ext cx="8486274" cy="1200329"/>
          </a:xfrm>
          <a:prstGeom prst="rect">
            <a:avLst/>
          </a:prstGeom>
          <a:noFill/>
          <a:ln w="3175">
            <a:solidFill>
              <a:schemeClr val="tx1"/>
            </a:solidFill>
          </a:ln>
        </p:spPr>
        <p:txBody>
          <a:bodyPr wrap="square">
            <a:spAutoFit/>
          </a:bodyPr>
          <a:lstStyle/>
          <a:p>
            <a:r>
              <a:rPr lang="en-US" sz="2400" dirty="0"/>
              <a:t>Route::get ('/user/{name?}’, function ($name = ‘Saeed’){</a:t>
            </a:r>
          </a:p>
          <a:p>
            <a:r>
              <a:rPr lang="en-US" sz="2400" dirty="0"/>
              <a:t>	echo "Name: ".$name;</a:t>
            </a:r>
          </a:p>
          <a:p>
            <a:r>
              <a:rPr lang="en-US" sz="2400" dirty="0"/>
              <a:t>});</a:t>
            </a:r>
          </a:p>
        </p:txBody>
      </p:sp>
    </p:spTree>
    <p:extLst>
      <p:ext uri="{BB962C8B-B14F-4D97-AF65-F5344CB8AC3E}">
        <p14:creationId xmlns:p14="http://schemas.microsoft.com/office/powerpoint/2010/main" val="1138363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D3FAF10B-4C1B-F88C-476C-2A1ACB2B3EA0}"/>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254BF38D-D813-D9BB-91EE-7FC8A63412F5}"/>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Blade Templates</a:t>
            </a:r>
            <a:endParaRPr dirty="0">
              <a:solidFill>
                <a:srgbClr val="FF3399"/>
              </a:solidFill>
            </a:endParaRPr>
          </a:p>
        </p:txBody>
      </p:sp>
      <p:sp>
        <p:nvSpPr>
          <p:cNvPr id="100" name="Google Shape;100;p2">
            <a:extLst>
              <a:ext uri="{FF2B5EF4-FFF2-40B4-BE49-F238E27FC236}">
                <a16:creationId xmlns:a16="http://schemas.microsoft.com/office/drawing/2014/main" id="{87927CD4-D7FC-A113-53BF-CE2155A6B1AA}"/>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B89AF11E-E5C2-7E7E-83CF-17D65897DBBB}"/>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19</a:t>
            </a:fld>
            <a:endParaRPr/>
          </a:p>
        </p:txBody>
      </p:sp>
      <p:sp>
        <p:nvSpPr>
          <p:cNvPr id="4" name="TextBox 3">
            <a:extLst>
              <a:ext uri="{FF2B5EF4-FFF2-40B4-BE49-F238E27FC236}">
                <a16:creationId xmlns:a16="http://schemas.microsoft.com/office/drawing/2014/main" id="{A30F9215-AC2A-D860-9D81-02C8F478BD01}"/>
              </a:ext>
            </a:extLst>
          </p:cNvPr>
          <p:cNvSpPr txBox="1"/>
          <p:nvPr/>
        </p:nvSpPr>
        <p:spPr>
          <a:xfrm>
            <a:off x="838199" y="1838305"/>
            <a:ext cx="10515599" cy="3108543"/>
          </a:xfrm>
          <a:prstGeom prst="rect">
            <a:avLst/>
          </a:prstGeom>
          <a:noFill/>
        </p:spPr>
        <p:txBody>
          <a:bodyPr wrap="square">
            <a:spAutoFit/>
          </a:bodyPr>
          <a:lstStyle/>
          <a:p>
            <a:pPr marL="457200" lvl="1" indent="-457200">
              <a:buClrTx/>
              <a:buFont typeface="Arial" panose="020B0604020202020204" pitchFamily="34" charset="0"/>
              <a:buChar char="•"/>
            </a:pP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Blade</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is a </a:t>
            </a: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templating engine </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 a Laravel framework.</a:t>
            </a:r>
          </a:p>
          <a:p>
            <a:pPr marL="457200" lvl="1" indent="-457200">
              <a:buClrTx/>
              <a:buFont typeface="Arial" panose="020B0604020202020204" pitchFamily="34" charset="0"/>
              <a:buChar char="•"/>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r>
              <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rPr>
              <a:t>Blade templating engine provides its </a:t>
            </a:r>
            <a:r>
              <a:rPr lang="en-US" sz="2800" dirty="0">
                <a:solidFill>
                  <a:srgbClr val="FF3399"/>
                </a:solidFill>
                <a:latin typeface="Calibri" panose="020F0502020204030204" pitchFamily="34" charset="0"/>
                <a:ea typeface="Calibri" panose="020F0502020204030204" pitchFamily="34" charset="0"/>
                <a:cs typeface="Calibri" panose="020F0502020204030204" pitchFamily="34" charset="0"/>
              </a:rPr>
              <a:t>own structure </a:t>
            </a:r>
            <a:r>
              <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rPr>
              <a:t>such as conditional statements and loops.</a:t>
            </a:r>
          </a:p>
          <a:p>
            <a:pPr marL="457200" lvl="1" indent="-457200">
              <a:buClrTx/>
              <a:buFont typeface="Arial" panose="020B0604020202020204" pitchFamily="34" charset="0"/>
              <a:buChar char="•"/>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r>
              <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rPr>
              <a:t>To create a view file, save it with a </a:t>
            </a:r>
            <a:r>
              <a:rPr lang="en-US" sz="2800" dirty="0">
                <a:solidFill>
                  <a:srgbClr val="FF3399"/>
                </a:solidFill>
                <a:latin typeface="Calibri" panose="020F0502020204030204" pitchFamily="34" charset="0"/>
                <a:ea typeface="Calibri" panose="020F0502020204030204" pitchFamily="34" charset="0"/>
                <a:cs typeface="Calibri" panose="020F0502020204030204" pitchFamily="34" charset="0"/>
              </a:rPr>
              <a:t>.</a:t>
            </a:r>
            <a:r>
              <a:rPr lang="en-US" sz="2800" dirty="0" err="1">
                <a:solidFill>
                  <a:srgbClr val="FF3399"/>
                </a:solidFill>
                <a:latin typeface="Calibri" panose="020F0502020204030204" pitchFamily="34" charset="0"/>
                <a:ea typeface="Calibri" panose="020F0502020204030204" pitchFamily="34" charset="0"/>
                <a:cs typeface="Calibri" panose="020F0502020204030204" pitchFamily="34" charset="0"/>
              </a:rPr>
              <a:t>blade.php</a:t>
            </a:r>
            <a:r>
              <a:rPr lang="en-US" sz="2800" dirty="0">
                <a:solidFill>
                  <a:srgbClr val="FF3399"/>
                </a:solidFill>
                <a:latin typeface="Calibri" panose="020F0502020204030204" pitchFamily="34" charset="0"/>
                <a:ea typeface="Calibri" panose="020F0502020204030204" pitchFamily="34" charset="0"/>
                <a:cs typeface="Calibri" panose="020F0502020204030204" pitchFamily="34" charset="0"/>
              </a:rPr>
              <a:t> </a:t>
            </a:r>
            <a:r>
              <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rPr>
              <a:t>extension instead of </a:t>
            </a:r>
            <a:r>
              <a:rPr lang="en-US" sz="2800" dirty="0">
                <a:solidFill>
                  <a:srgbClr val="FF3399"/>
                </a:solidFill>
                <a:latin typeface="Calibri" panose="020F0502020204030204" pitchFamily="34" charset="0"/>
                <a:ea typeface="Calibri" panose="020F0502020204030204" pitchFamily="34" charset="0"/>
                <a:cs typeface="Calibri" panose="020F0502020204030204" pitchFamily="34" charset="0"/>
              </a:rPr>
              <a:t>.php </a:t>
            </a:r>
            <a:r>
              <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rPr>
              <a:t>extension.</a:t>
            </a: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408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What is a Framework?</a:t>
            </a:r>
            <a:endParaRPr dirty="0">
              <a:solidFill>
                <a:srgbClr val="FF3399"/>
              </a:solidFill>
            </a:endParaRPr>
          </a:p>
        </p:txBody>
      </p:sp>
      <p:sp>
        <p:nvSpPr>
          <p:cNvPr id="99" name="Google Shape;99;p2"/>
          <p:cNvSpPr txBox="1">
            <a:spLocks noGrp="1"/>
          </p:cNvSpPr>
          <p:nvPr>
            <p:ph type="body" idx="1"/>
          </p:nvPr>
        </p:nvSpPr>
        <p:spPr>
          <a:xfrm>
            <a:off x="838200" y="1938528"/>
            <a:ext cx="10515600" cy="3569643"/>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Char char="•"/>
            </a:pPr>
            <a:r>
              <a:rPr lang="en-US" sz="2600" dirty="0"/>
              <a:t>In terms of s/w development:</a:t>
            </a:r>
          </a:p>
          <a:p>
            <a:pPr marL="228600" lvl="0" indent="-228600" algn="l" rtl="0">
              <a:lnSpc>
                <a:spcPct val="100000"/>
              </a:lnSpc>
              <a:spcBef>
                <a:spcPts val="0"/>
              </a:spcBef>
              <a:spcAft>
                <a:spcPts val="0"/>
              </a:spcAft>
              <a:buClr>
                <a:schemeClr val="dk1"/>
              </a:buClr>
              <a:buSzPts val="2800"/>
              <a:buChar char="•"/>
            </a:pPr>
            <a:endParaRPr lang="en-US" sz="2600" dirty="0"/>
          </a:p>
          <a:p>
            <a:pPr marL="685800" lvl="1" indent="-228600">
              <a:lnSpc>
                <a:spcPct val="100000"/>
              </a:lnSpc>
              <a:spcBef>
                <a:spcPts val="0"/>
              </a:spcBef>
              <a:buSzPts val="2800"/>
            </a:pPr>
            <a:r>
              <a:rPr lang="en-US" sz="2600" dirty="0"/>
              <a:t>Framework is the collection of </a:t>
            </a:r>
            <a:r>
              <a:rPr lang="en-US" sz="2600" dirty="0">
                <a:solidFill>
                  <a:srgbClr val="FF3399"/>
                </a:solidFill>
              </a:rPr>
              <a:t>methods</a:t>
            </a:r>
            <a:r>
              <a:rPr lang="en-US" sz="2600" dirty="0"/>
              <a:t>, </a:t>
            </a:r>
            <a:r>
              <a:rPr lang="en-US" sz="2600" dirty="0">
                <a:solidFill>
                  <a:srgbClr val="FF3399"/>
                </a:solidFill>
              </a:rPr>
              <a:t>classes</a:t>
            </a:r>
            <a:r>
              <a:rPr lang="en-US" sz="2600" dirty="0"/>
              <a:t>, or </a:t>
            </a:r>
            <a:r>
              <a:rPr lang="en-US" sz="2600" dirty="0">
                <a:solidFill>
                  <a:srgbClr val="FF3399"/>
                </a:solidFill>
              </a:rPr>
              <a:t>files</a:t>
            </a:r>
            <a:r>
              <a:rPr lang="en-US" sz="2600" dirty="0"/>
              <a:t> that the programmer uses, and they can also extend its functionality by using their code.</a:t>
            </a:r>
          </a:p>
          <a:p>
            <a:pPr marL="685800" lvl="1" indent="-228600">
              <a:lnSpc>
                <a:spcPct val="100000"/>
              </a:lnSpc>
              <a:spcBef>
                <a:spcPts val="0"/>
              </a:spcBef>
              <a:buSzPts val="2800"/>
            </a:pPr>
            <a:r>
              <a:rPr lang="en-US" sz="2600" dirty="0"/>
              <a:t>Something that can be </a:t>
            </a:r>
            <a:r>
              <a:rPr lang="en-US" sz="2600" dirty="0">
                <a:solidFill>
                  <a:srgbClr val="FF3399"/>
                </a:solidFill>
              </a:rPr>
              <a:t>reused</a:t>
            </a:r>
            <a:r>
              <a:rPr lang="en-US" sz="2600" dirty="0"/>
              <a:t> and </a:t>
            </a:r>
            <a:r>
              <a:rPr lang="en-US" sz="2600" dirty="0">
                <a:solidFill>
                  <a:srgbClr val="FF3399"/>
                </a:solidFill>
              </a:rPr>
              <a:t>extended</a:t>
            </a:r>
            <a:r>
              <a:rPr lang="en-US" sz="2600" dirty="0"/>
              <a:t>.</a:t>
            </a:r>
          </a:p>
          <a:p>
            <a:pPr marL="685800" lvl="1" indent="-228600">
              <a:lnSpc>
                <a:spcPct val="100000"/>
              </a:lnSpc>
              <a:spcBef>
                <a:spcPts val="0"/>
              </a:spcBef>
              <a:buSzPts val="2800"/>
            </a:pPr>
            <a:r>
              <a:rPr lang="en-US" sz="2600" dirty="0"/>
              <a:t>Platform for developing software applications.</a:t>
            </a:r>
            <a:endParaRPr sz="2600" dirty="0"/>
          </a:p>
          <a:p>
            <a:pPr marL="228600" lvl="0" indent="-50800" algn="l" rtl="0">
              <a:lnSpc>
                <a:spcPct val="100000"/>
              </a:lnSpc>
              <a:spcBef>
                <a:spcPts val="1000"/>
              </a:spcBef>
              <a:spcAft>
                <a:spcPts val="0"/>
              </a:spcAft>
              <a:buClr>
                <a:schemeClr val="dk1"/>
              </a:buClr>
              <a:buSzPts val="2800"/>
              <a:buNone/>
            </a:pPr>
            <a:endParaRPr dirty="0"/>
          </a:p>
        </p:txBody>
      </p:sp>
      <p:sp>
        <p:nvSpPr>
          <p:cNvPr id="100" name="Google Shape;100;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13-Jan-24</a:t>
            </a:r>
            <a:endParaRPr/>
          </a:p>
        </p:txBody>
      </p:sp>
      <p:sp>
        <p:nvSpPr>
          <p:cNvPr id="101" name="Google Shape;10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0FC1282F-25B7-1339-8C01-A49012362798}"/>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46B0E826-78C0-1CF5-4BB7-ABD7A80B9779}"/>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Displaying Data</a:t>
            </a:r>
            <a:endParaRPr dirty="0">
              <a:solidFill>
                <a:srgbClr val="FF3399"/>
              </a:solidFill>
            </a:endParaRPr>
          </a:p>
        </p:txBody>
      </p:sp>
      <p:sp>
        <p:nvSpPr>
          <p:cNvPr id="100" name="Google Shape;100;p2">
            <a:extLst>
              <a:ext uri="{FF2B5EF4-FFF2-40B4-BE49-F238E27FC236}">
                <a16:creationId xmlns:a16="http://schemas.microsoft.com/office/drawing/2014/main" id="{4174DBA3-9283-0781-B233-03B04B861761}"/>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77B4D95C-2FCA-C265-FC6A-6F8404E75B1B}"/>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20</a:t>
            </a:fld>
            <a:endParaRPr/>
          </a:p>
        </p:txBody>
      </p:sp>
      <p:sp>
        <p:nvSpPr>
          <p:cNvPr id="4" name="TextBox 3">
            <a:extLst>
              <a:ext uri="{FF2B5EF4-FFF2-40B4-BE49-F238E27FC236}">
                <a16:creationId xmlns:a16="http://schemas.microsoft.com/office/drawing/2014/main" id="{3DFB7240-755F-5B43-45E8-8126DB44E5C7}"/>
              </a:ext>
            </a:extLst>
          </p:cNvPr>
          <p:cNvSpPr txBox="1"/>
          <p:nvPr/>
        </p:nvSpPr>
        <p:spPr>
          <a:xfrm>
            <a:off x="838200" y="1838305"/>
            <a:ext cx="4038600" cy="523220"/>
          </a:xfrm>
          <a:prstGeom prst="rect">
            <a:avLst/>
          </a:prstGeom>
          <a:noFill/>
        </p:spPr>
        <p:txBody>
          <a:bodyPr wrap="square">
            <a:spAutoFit/>
          </a:bodyPr>
          <a:lstStyle/>
          <a:p>
            <a:pPr lvl="1">
              <a:buClrTx/>
            </a:pP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Core PHP Syntax</a:t>
            </a:r>
          </a:p>
        </p:txBody>
      </p:sp>
      <p:sp>
        <p:nvSpPr>
          <p:cNvPr id="2" name="TextBox 1">
            <a:extLst>
              <a:ext uri="{FF2B5EF4-FFF2-40B4-BE49-F238E27FC236}">
                <a16:creationId xmlns:a16="http://schemas.microsoft.com/office/drawing/2014/main" id="{7129E8AB-8F3C-22CE-A674-DE6387FF39AE}"/>
              </a:ext>
            </a:extLst>
          </p:cNvPr>
          <p:cNvSpPr txBox="1"/>
          <p:nvPr/>
        </p:nvSpPr>
        <p:spPr>
          <a:xfrm>
            <a:off x="987552" y="2615184"/>
            <a:ext cx="3199437" cy="1384995"/>
          </a:xfrm>
          <a:prstGeom prst="rect">
            <a:avLst/>
          </a:prstGeom>
          <a:noFill/>
          <a:ln>
            <a:solidFill>
              <a:schemeClr val="tx1"/>
            </a:solidFill>
          </a:ln>
        </p:spPr>
        <p:txBody>
          <a:bodyPr wrap="square" rtlCol="0">
            <a:spAutoFit/>
          </a:bodyPr>
          <a:lstStyle/>
          <a:p>
            <a:r>
              <a:rPr lang="en-US" sz="2800" b="0" dirty="0">
                <a:solidFill>
                  <a:srgbClr val="000000"/>
                </a:solidFill>
                <a:effectLst/>
                <a:latin typeface="Consolas" panose="020B0609020204030204" pitchFamily="49" charset="0"/>
              </a:rPr>
              <a:t>&lt;?php</a:t>
            </a:r>
            <a:br>
              <a:rPr lang="en-US" sz="2800" b="0" dirty="0">
                <a:solidFill>
                  <a:srgbClr val="000000"/>
                </a:solidFill>
                <a:effectLst/>
                <a:latin typeface="Consolas" panose="020B0609020204030204" pitchFamily="49" charset="0"/>
              </a:rPr>
            </a:br>
            <a:r>
              <a:rPr lang="en-US" sz="2800" b="0" dirty="0">
                <a:solidFill>
                  <a:srgbClr val="000000"/>
                </a:solidFill>
                <a:effectLst/>
                <a:latin typeface="Consolas" panose="020B0609020204030204" pitchFamily="49" charset="0"/>
              </a:rPr>
              <a:t>    </a:t>
            </a:r>
            <a:r>
              <a:rPr lang="en-US" sz="2800" b="0" dirty="0">
                <a:solidFill>
                  <a:srgbClr val="FF3399"/>
                </a:solidFill>
                <a:effectLst/>
                <a:latin typeface="Consolas" panose="020B0609020204030204" pitchFamily="49" charset="0"/>
              </a:rPr>
              <a:t>echo</a:t>
            </a:r>
            <a:r>
              <a:rPr lang="en-US" sz="2800" b="0" dirty="0">
                <a:solidFill>
                  <a:srgbClr val="000000"/>
                </a:solidFill>
                <a:effectLst/>
                <a:latin typeface="Consolas" panose="020B0609020204030204" pitchFamily="49" charset="0"/>
              </a:rPr>
              <a:t> $name;</a:t>
            </a:r>
            <a:br>
              <a:rPr lang="en-US" sz="2800" b="0" dirty="0">
                <a:solidFill>
                  <a:srgbClr val="000000"/>
                </a:solidFill>
                <a:effectLst/>
                <a:latin typeface="Consolas" panose="020B0609020204030204" pitchFamily="49" charset="0"/>
              </a:rPr>
            </a:br>
            <a:r>
              <a:rPr lang="en-US" sz="2800" b="0" dirty="0">
                <a:solidFill>
                  <a:srgbClr val="0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8C7DBDA9-34DC-82C7-CA2F-E63D36777F70}"/>
              </a:ext>
            </a:extLst>
          </p:cNvPr>
          <p:cNvSpPr txBox="1"/>
          <p:nvPr/>
        </p:nvSpPr>
        <p:spPr>
          <a:xfrm>
            <a:off x="6531142" y="2580016"/>
            <a:ext cx="3199437" cy="1384995"/>
          </a:xfrm>
          <a:prstGeom prst="rect">
            <a:avLst/>
          </a:prstGeom>
          <a:noFill/>
          <a:ln>
            <a:solidFill>
              <a:schemeClr val="tx1"/>
            </a:solidFill>
          </a:ln>
        </p:spPr>
        <p:txBody>
          <a:bodyPr wrap="square" rtlCol="0">
            <a:spAutoFit/>
          </a:bodyPr>
          <a:lstStyle/>
          <a:p>
            <a:r>
              <a:rPr lang="en-US" sz="2800" b="0" dirty="0">
                <a:solidFill>
                  <a:srgbClr val="FF3399"/>
                </a:solidFill>
                <a:effectLst/>
                <a:latin typeface="Consolas" panose="020B0609020204030204" pitchFamily="49" charset="0"/>
              </a:rPr>
              <a:t>{{ $name }}</a:t>
            </a:r>
          </a:p>
          <a:p>
            <a:endParaRPr lang="en-US" sz="2800" b="0" dirty="0">
              <a:solidFill>
                <a:srgbClr val="000000"/>
              </a:solidFill>
              <a:effectLst/>
              <a:latin typeface="Consolas" panose="020B0609020204030204" pitchFamily="49" charset="0"/>
            </a:endParaRPr>
          </a:p>
          <a:p>
            <a:r>
              <a:rPr lang="en-US" sz="2800" dirty="0">
                <a:solidFill>
                  <a:srgbClr val="FF3399"/>
                </a:solidFill>
                <a:latin typeface="Consolas" panose="020B0609020204030204" pitchFamily="49" charset="0"/>
              </a:rPr>
              <a:t>{!! $name !!}</a:t>
            </a:r>
            <a:endParaRPr lang="en-US" b="0" dirty="0">
              <a:solidFill>
                <a:srgbClr val="FF3399"/>
              </a:solidFill>
              <a:effectLst/>
              <a:latin typeface="Consolas" panose="020B0609020204030204" pitchFamily="49" charset="0"/>
            </a:endParaRPr>
          </a:p>
        </p:txBody>
      </p:sp>
      <p:sp>
        <p:nvSpPr>
          <p:cNvPr id="6" name="TextBox 5">
            <a:extLst>
              <a:ext uri="{FF2B5EF4-FFF2-40B4-BE49-F238E27FC236}">
                <a16:creationId xmlns:a16="http://schemas.microsoft.com/office/drawing/2014/main" id="{89A68C9E-18F1-463D-0520-F264DC892CA7}"/>
              </a:ext>
            </a:extLst>
          </p:cNvPr>
          <p:cNvSpPr txBox="1"/>
          <p:nvPr/>
        </p:nvSpPr>
        <p:spPr>
          <a:xfrm>
            <a:off x="6531142" y="1873742"/>
            <a:ext cx="4038600" cy="523220"/>
          </a:xfrm>
          <a:prstGeom prst="rect">
            <a:avLst/>
          </a:prstGeom>
          <a:noFill/>
        </p:spPr>
        <p:txBody>
          <a:bodyPr wrap="square">
            <a:spAutoFit/>
          </a:bodyPr>
          <a:lstStyle/>
          <a:p>
            <a:pPr lvl="1">
              <a:buClrTx/>
            </a:pP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Blade Template Syntax</a:t>
            </a:r>
          </a:p>
        </p:txBody>
      </p:sp>
      <p:sp>
        <p:nvSpPr>
          <p:cNvPr id="7" name="TextBox 6">
            <a:extLst>
              <a:ext uri="{FF2B5EF4-FFF2-40B4-BE49-F238E27FC236}">
                <a16:creationId xmlns:a16="http://schemas.microsoft.com/office/drawing/2014/main" id="{0862FFC7-1DE9-7EC6-4BE8-CBCCAB5386B2}"/>
              </a:ext>
            </a:extLst>
          </p:cNvPr>
          <p:cNvSpPr txBox="1"/>
          <p:nvPr/>
        </p:nvSpPr>
        <p:spPr>
          <a:xfrm>
            <a:off x="6531142" y="4265081"/>
            <a:ext cx="4038600"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lvl="1" indent="-285750">
              <a:buClrTx/>
              <a:buFont typeface="Arial" panose="020B0604020202020204" pitchFamily="34" charset="0"/>
              <a:buChar char="•"/>
            </a:pPr>
            <a:r>
              <a:rPr lang="en-US" sz="20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Adding </a:t>
            </a:r>
            <a:r>
              <a:rPr lang="en-US" sz="2000" dirty="0">
                <a:solidFill>
                  <a:srgbClr val="374151"/>
                </a:solidFill>
                <a:latin typeface="Calibri" panose="020F0502020204030204" pitchFamily="34" charset="0"/>
                <a:ea typeface="Calibri" panose="020F0502020204030204" pitchFamily="34" charset="0"/>
                <a:cs typeface="Calibri" panose="020F0502020204030204" pitchFamily="34" charset="0"/>
              </a:rPr>
              <a:t>‘!!’ with ‘{{‘ executes/decodes html tags.</a:t>
            </a:r>
            <a:endParaRPr lang="en-US" sz="20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4532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01E3314A-113E-0B91-ACB7-36489E99E28F}"/>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6C563C9F-8E34-1F9B-7624-1B528E48E4B6}"/>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Blade Conditional Directives</a:t>
            </a:r>
            <a:endParaRPr dirty="0">
              <a:solidFill>
                <a:srgbClr val="FF3399"/>
              </a:solidFill>
            </a:endParaRPr>
          </a:p>
        </p:txBody>
      </p:sp>
      <p:sp>
        <p:nvSpPr>
          <p:cNvPr id="100" name="Google Shape;100;p2">
            <a:extLst>
              <a:ext uri="{FF2B5EF4-FFF2-40B4-BE49-F238E27FC236}">
                <a16:creationId xmlns:a16="http://schemas.microsoft.com/office/drawing/2014/main" id="{88D3080A-F69A-8272-9D9E-F691EAFFDDD6}"/>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996A5DD2-8BC6-E315-0342-57C895AD6690}"/>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21</a:t>
            </a:fld>
            <a:endParaRPr/>
          </a:p>
        </p:txBody>
      </p:sp>
      <p:sp>
        <p:nvSpPr>
          <p:cNvPr id="4" name="TextBox 3">
            <a:extLst>
              <a:ext uri="{FF2B5EF4-FFF2-40B4-BE49-F238E27FC236}">
                <a16:creationId xmlns:a16="http://schemas.microsoft.com/office/drawing/2014/main" id="{0443D9D8-850B-70B9-D901-AED760D6116C}"/>
              </a:ext>
            </a:extLst>
          </p:cNvPr>
          <p:cNvSpPr txBox="1"/>
          <p:nvPr/>
        </p:nvSpPr>
        <p:spPr>
          <a:xfrm>
            <a:off x="838200" y="1829160"/>
            <a:ext cx="10290048" cy="1384995"/>
          </a:xfrm>
          <a:prstGeom prst="rect">
            <a:avLst/>
          </a:prstGeom>
          <a:noFill/>
        </p:spPr>
        <p:txBody>
          <a:bodyPr wrap="square">
            <a:spAutoFit/>
          </a:bodyPr>
          <a:lstStyle/>
          <a:p>
            <a:pPr marL="457200" lvl="1" indent="-457200">
              <a:buClrTx/>
              <a:buFont typeface="Arial" panose="020B0604020202020204" pitchFamily="34" charset="0"/>
              <a:buChar char="•"/>
            </a:pP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@if</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@elseif</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@else</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and </a:t>
            </a: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@endif</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p>
          <a:p>
            <a:pPr marL="457200" lvl="1" indent="-457200">
              <a:buClrTx/>
              <a:buFont typeface="Arial" panose="020B0604020202020204" pitchFamily="34" charset="0"/>
              <a:buChar char="•"/>
            </a:pPr>
            <a:r>
              <a:rPr lang="en-US" sz="2800" dirty="0">
                <a:solidFill>
                  <a:srgbClr val="FF3399"/>
                </a:solidFill>
                <a:latin typeface="Calibri" panose="020F0502020204030204" pitchFamily="34" charset="0"/>
                <a:ea typeface="Calibri" panose="020F0502020204030204" pitchFamily="34" charset="0"/>
                <a:cs typeface="Calibri" panose="020F0502020204030204" pitchFamily="34" charset="0"/>
              </a:rPr>
              <a:t>@unless</a:t>
            </a:r>
            <a:r>
              <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2800" dirty="0">
                <a:solidFill>
                  <a:srgbClr val="FF3399"/>
                </a:solidFill>
                <a:latin typeface="Calibri" panose="020F0502020204030204" pitchFamily="34" charset="0"/>
                <a:ea typeface="Calibri" panose="020F0502020204030204" pitchFamily="34" charset="0"/>
                <a:cs typeface="Calibri" panose="020F0502020204030204" pitchFamily="34" charset="0"/>
              </a:rPr>
              <a:t>@endunless</a:t>
            </a:r>
            <a:r>
              <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rPr>
              <a:t>.</a:t>
            </a:r>
          </a:p>
          <a:p>
            <a:pPr marL="457200" lvl="1" indent="-457200">
              <a:buClrTx/>
              <a:buFont typeface="Arial" panose="020B0604020202020204" pitchFamily="34" charset="0"/>
              <a:buChar char="•"/>
            </a:pP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@is</a:t>
            </a:r>
            <a:r>
              <a:rPr lang="en-US" sz="2800" dirty="0">
                <a:solidFill>
                  <a:srgbClr val="FF3399"/>
                </a:solidFill>
                <a:latin typeface="Calibri" panose="020F0502020204030204" pitchFamily="34" charset="0"/>
                <a:ea typeface="Calibri" panose="020F0502020204030204" pitchFamily="34" charset="0"/>
                <a:cs typeface="Calibri" panose="020F0502020204030204" pitchFamily="34" charset="0"/>
              </a:rPr>
              <a:t>set</a:t>
            </a:r>
            <a:r>
              <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2800" dirty="0">
                <a:solidFill>
                  <a:srgbClr val="FF3399"/>
                </a:solidFill>
                <a:latin typeface="Calibri" panose="020F0502020204030204" pitchFamily="34" charset="0"/>
                <a:ea typeface="Calibri" panose="020F0502020204030204" pitchFamily="34" charset="0"/>
                <a:cs typeface="Calibri" panose="020F0502020204030204" pitchFamily="34" charset="0"/>
              </a:rPr>
              <a:t>@endisset</a:t>
            </a: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BE72F36A-FAD7-ECA2-D25A-F65CFFFFE5C2}"/>
              </a:ext>
            </a:extLst>
          </p:cNvPr>
          <p:cNvSpPr txBox="1"/>
          <p:nvPr/>
        </p:nvSpPr>
        <p:spPr>
          <a:xfrm>
            <a:off x="4651844" y="3338702"/>
            <a:ext cx="3711272" cy="2462213"/>
          </a:xfrm>
          <a:prstGeom prst="rect">
            <a:avLst/>
          </a:prstGeom>
          <a:noFill/>
          <a:ln>
            <a:solidFill>
              <a:schemeClr val="tx1"/>
            </a:solidFill>
          </a:ln>
        </p:spPr>
        <p:txBody>
          <a:bodyPr wrap="none" rtlCol="0">
            <a:spAutoFit/>
          </a:bodyPr>
          <a:lstStyle/>
          <a:p>
            <a:r>
              <a:rPr lang="en-US" sz="2000" b="0" dirty="0">
                <a:solidFill>
                  <a:srgbClr val="000000"/>
                </a:solidFill>
                <a:effectLst/>
                <a:latin typeface="Consolas" panose="020B0609020204030204" pitchFamily="49" charset="0"/>
              </a:rPr>
              <a:t>@if($name == "")</a:t>
            </a:r>
          </a:p>
          <a:p>
            <a:r>
              <a:rPr lang="en-US" sz="2000" b="0" dirty="0">
                <a:solidFill>
                  <a:srgbClr val="000000"/>
                </a:solidFill>
                <a:effectLst/>
                <a:latin typeface="Consolas" panose="020B0609020204030204" pitchFamily="49" charset="0"/>
              </a:rPr>
              <a:t>    {{"Name is empty"}}</a:t>
            </a:r>
          </a:p>
          <a:p>
            <a:r>
              <a:rPr lang="en-US" sz="2000" b="0" dirty="0">
                <a:solidFill>
                  <a:srgbClr val="000000"/>
                </a:solidFill>
                <a:effectLst/>
                <a:latin typeface="Consolas" panose="020B0609020204030204" pitchFamily="49" charset="0"/>
              </a:rPr>
              <a:t>@elseif($name == "Saeed")</a:t>
            </a:r>
          </a:p>
          <a:p>
            <a:r>
              <a:rPr lang="en-US" sz="2000" b="0" dirty="0">
                <a:solidFill>
                  <a:srgbClr val="000000"/>
                </a:solidFill>
                <a:effectLst/>
                <a:latin typeface="Consolas" panose="020B0609020204030204" pitchFamily="49" charset="0"/>
              </a:rPr>
              <a:t>    {{"Welcome Saeed"}}</a:t>
            </a:r>
          </a:p>
          <a:p>
            <a:r>
              <a:rPr lang="en-US" sz="2000" b="0" dirty="0">
                <a:solidFill>
                  <a:srgbClr val="000000"/>
                </a:solidFill>
                <a:effectLst/>
                <a:latin typeface="Consolas" panose="020B0609020204030204" pitchFamily="49" charset="0"/>
              </a:rPr>
              <a:t>@else</a:t>
            </a:r>
          </a:p>
          <a:p>
            <a:r>
              <a:rPr lang="en-US" sz="2000" b="0" dirty="0">
                <a:solidFill>
                  <a:srgbClr val="000000"/>
                </a:solidFill>
                <a:effectLst/>
                <a:latin typeface="Consolas" panose="020B0609020204030204" pitchFamily="49" charset="0"/>
              </a:rPr>
              <a:t>    {{"Welcome Guest"}}</a:t>
            </a:r>
          </a:p>
          <a:p>
            <a:r>
              <a:rPr lang="en-US" sz="2000" b="0" dirty="0">
                <a:solidFill>
                  <a:srgbClr val="000000"/>
                </a:solidFill>
                <a:effectLst/>
                <a:latin typeface="Consolas" panose="020B0609020204030204" pitchFamily="49" charset="0"/>
              </a:rPr>
              <a:t>@endif</a:t>
            </a:r>
          </a:p>
          <a:p>
            <a:endParaRPr lang="en-US" dirty="0"/>
          </a:p>
        </p:txBody>
      </p:sp>
    </p:spTree>
    <p:extLst>
      <p:ext uri="{BB962C8B-B14F-4D97-AF65-F5344CB8AC3E}">
        <p14:creationId xmlns:p14="http://schemas.microsoft.com/office/powerpoint/2010/main" val="2581740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047400AA-74D4-7368-CB09-0DBA2FF82FEE}"/>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E482FC7F-C651-48AA-C717-53F82A7BA86F}"/>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Blade Looping Directives</a:t>
            </a:r>
            <a:endParaRPr dirty="0">
              <a:solidFill>
                <a:srgbClr val="FF3399"/>
              </a:solidFill>
            </a:endParaRPr>
          </a:p>
        </p:txBody>
      </p:sp>
      <p:sp>
        <p:nvSpPr>
          <p:cNvPr id="100" name="Google Shape;100;p2">
            <a:extLst>
              <a:ext uri="{FF2B5EF4-FFF2-40B4-BE49-F238E27FC236}">
                <a16:creationId xmlns:a16="http://schemas.microsoft.com/office/drawing/2014/main" id="{07A8463E-4DF3-23ED-4F65-E036A16A5B3A}"/>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1CB273D3-E82E-00AB-C389-9D13EAA5F2BE}"/>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22</a:t>
            </a:fld>
            <a:endParaRPr/>
          </a:p>
        </p:txBody>
      </p:sp>
      <p:sp>
        <p:nvSpPr>
          <p:cNvPr id="4" name="TextBox 3">
            <a:extLst>
              <a:ext uri="{FF2B5EF4-FFF2-40B4-BE49-F238E27FC236}">
                <a16:creationId xmlns:a16="http://schemas.microsoft.com/office/drawing/2014/main" id="{C6B6EC55-F86B-4C11-5023-2168CBFD873F}"/>
              </a:ext>
            </a:extLst>
          </p:cNvPr>
          <p:cNvSpPr txBox="1"/>
          <p:nvPr/>
        </p:nvSpPr>
        <p:spPr>
          <a:xfrm>
            <a:off x="838200" y="1838304"/>
            <a:ext cx="10290048" cy="2246769"/>
          </a:xfrm>
          <a:prstGeom prst="rect">
            <a:avLst/>
          </a:prstGeom>
          <a:noFill/>
        </p:spPr>
        <p:txBody>
          <a:bodyPr wrap="square">
            <a:spAutoFit/>
          </a:bodyPr>
          <a:lstStyle/>
          <a:p>
            <a:pPr marL="457200" lvl="1" indent="-457200">
              <a:buClrTx/>
              <a:buFont typeface="Arial" panose="020B0604020202020204" pitchFamily="34" charset="0"/>
              <a:buChar char="•"/>
            </a:pP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@for </a:t>
            </a: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and </a:t>
            </a: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@endfor</a:t>
            </a: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lvl="1" indent="-457200">
              <a:buClrTx/>
              <a:buFont typeface="Arial" panose="020B0604020202020204" pitchFamily="34" charset="0"/>
              <a:buChar char="•"/>
            </a:pPr>
            <a:r>
              <a:rPr lang="en-US" sz="2800" dirty="0">
                <a:solidFill>
                  <a:srgbClr val="FF3399"/>
                </a:solidFill>
                <a:latin typeface="Calibri" panose="020F0502020204030204" pitchFamily="34" charset="0"/>
                <a:ea typeface="Calibri" panose="020F0502020204030204" pitchFamily="34" charset="0"/>
                <a:cs typeface="Calibri" panose="020F0502020204030204" pitchFamily="34" charset="0"/>
              </a:rPr>
              <a:t>@while </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and </a:t>
            </a:r>
            <a:r>
              <a:rPr lang="en-US" sz="2800" dirty="0">
                <a:solidFill>
                  <a:srgbClr val="FF3399"/>
                </a:solidFill>
                <a:latin typeface="Calibri" panose="020F0502020204030204" pitchFamily="34" charset="0"/>
                <a:ea typeface="Calibri" panose="020F0502020204030204" pitchFamily="34" charset="0"/>
                <a:cs typeface="Calibri" panose="020F0502020204030204" pitchFamily="34" charset="0"/>
              </a:rPr>
              <a:t>@endwhile</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457200" lvl="1" indent="-457200">
              <a:buClrTx/>
              <a:buFont typeface="Arial" panose="020B0604020202020204" pitchFamily="34" charset="0"/>
              <a:buChar char="•"/>
            </a:pPr>
            <a:r>
              <a:rPr lang="en-US" sz="2800" dirty="0">
                <a:solidFill>
                  <a:srgbClr val="FF3399"/>
                </a:solidFill>
                <a:latin typeface="Calibri" panose="020F0502020204030204" pitchFamily="34" charset="0"/>
                <a:ea typeface="Calibri" panose="020F0502020204030204" pitchFamily="34" charset="0"/>
                <a:cs typeface="Calibri" panose="020F0502020204030204" pitchFamily="34" charset="0"/>
              </a:rPr>
              <a:t>@foreach </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and </a:t>
            </a:r>
            <a:r>
              <a:rPr lang="en-US" sz="2800" dirty="0">
                <a:solidFill>
                  <a:srgbClr val="FF3399"/>
                </a:solidFill>
                <a:latin typeface="Calibri" panose="020F0502020204030204" pitchFamily="34" charset="0"/>
                <a:ea typeface="Calibri" panose="020F0502020204030204" pitchFamily="34" charset="0"/>
                <a:cs typeface="Calibri" panose="020F0502020204030204" pitchFamily="34" charset="0"/>
              </a:rPr>
              <a:t>@endforeach</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457200" lvl="1" indent="-457200">
              <a:buClrTx/>
              <a:buFont typeface="Arial" panose="020B0604020202020204" pitchFamily="34" charset="0"/>
              <a:buChar char="•"/>
            </a:pP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@break </a:t>
            </a: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and </a:t>
            </a: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FF3399"/>
                </a:solidFill>
                <a:latin typeface="Calibri" panose="020F0502020204030204" pitchFamily="34" charset="0"/>
                <a:ea typeface="Calibri" panose="020F0502020204030204" pitchFamily="34" charset="0"/>
                <a:cs typeface="Calibri" panose="020F0502020204030204" pitchFamily="34" charset="0"/>
              </a:rPr>
              <a:t>continue</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B794E61-4AA1-2EA1-674B-B04D4000D153}"/>
              </a:ext>
            </a:extLst>
          </p:cNvPr>
          <p:cNvSpPr txBox="1"/>
          <p:nvPr/>
        </p:nvSpPr>
        <p:spPr>
          <a:xfrm>
            <a:off x="6421374" y="1996549"/>
            <a:ext cx="3466338" cy="830997"/>
          </a:xfrm>
          <a:prstGeom prst="rect">
            <a:avLst/>
          </a:prstGeom>
          <a:noFill/>
          <a:ln>
            <a:solidFill>
              <a:schemeClr val="tx1"/>
            </a:solidFill>
          </a:ln>
        </p:spPr>
        <p:txBody>
          <a:bodyPr wrap="square">
            <a:spAutoFit/>
          </a:bodyPr>
          <a:lstStyle/>
          <a:p>
            <a:r>
              <a:rPr lang="nn-NO" sz="1600" b="0" dirty="0">
                <a:solidFill>
                  <a:schemeClr val="tx1"/>
                </a:solidFill>
                <a:effectLst/>
                <a:latin typeface="Consolas" panose="020B0609020204030204" pitchFamily="49" charset="0"/>
              </a:rPr>
              <a:t>@for ($i=1;$i&lt;10;$i++)</a:t>
            </a:r>
          </a:p>
          <a:p>
            <a:r>
              <a:rPr lang="nn-NO" sz="1600" b="0" dirty="0">
                <a:solidFill>
                  <a:schemeClr val="tx1"/>
                </a:solidFill>
                <a:effectLst/>
                <a:latin typeface="Consolas" panose="020B0609020204030204" pitchFamily="49" charset="0"/>
              </a:rPr>
              <a:t>    &lt;h2&gt;{{$i}}&lt;/h2&gt;</a:t>
            </a:r>
          </a:p>
          <a:p>
            <a:r>
              <a:rPr lang="nn-NO" sz="1600" b="0" dirty="0">
                <a:solidFill>
                  <a:schemeClr val="tx1"/>
                </a:solidFill>
                <a:effectLst/>
                <a:latin typeface="Consolas" panose="020B0609020204030204" pitchFamily="49" charset="0"/>
              </a:rPr>
              <a:t>@endfor</a:t>
            </a:r>
          </a:p>
        </p:txBody>
      </p:sp>
      <p:sp>
        <p:nvSpPr>
          <p:cNvPr id="7" name="TextBox 6">
            <a:extLst>
              <a:ext uri="{FF2B5EF4-FFF2-40B4-BE49-F238E27FC236}">
                <a16:creationId xmlns:a16="http://schemas.microsoft.com/office/drawing/2014/main" id="{C88684D4-E3B0-17DA-7F55-85FA2AB67BDD}"/>
              </a:ext>
            </a:extLst>
          </p:cNvPr>
          <p:cNvSpPr txBox="1"/>
          <p:nvPr/>
        </p:nvSpPr>
        <p:spPr>
          <a:xfrm>
            <a:off x="6421374" y="3396588"/>
            <a:ext cx="2743200" cy="1815882"/>
          </a:xfrm>
          <a:prstGeom prst="rect">
            <a:avLst/>
          </a:prstGeom>
          <a:noFill/>
          <a:ln>
            <a:solidFill>
              <a:schemeClr val="tx1"/>
            </a:solidFill>
          </a:ln>
        </p:spPr>
        <p:txBody>
          <a:bodyPr wrap="square">
            <a:spAutoFit/>
          </a:bodyPr>
          <a:lstStyle/>
          <a:p>
            <a:r>
              <a:rPr lang="pt-BR" sz="1600" b="0" dirty="0">
                <a:solidFill>
                  <a:schemeClr val="tx1"/>
                </a:solidFill>
                <a:effectLst/>
                <a:latin typeface="Consolas" panose="020B0609020204030204" pitchFamily="49" charset="0"/>
              </a:rPr>
              <a:t>@php</a:t>
            </a:r>
          </a:p>
          <a:p>
            <a:r>
              <a:rPr lang="pt-BR" sz="1600" b="0" dirty="0">
                <a:solidFill>
                  <a:schemeClr val="tx1"/>
                </a:solidFill>
                <a:effectLst/>
                <a:latin typeface="Consolas" panose="020B0609020204030204" pitchFamily="49" charset="0"/>
              </a:rPr>
              <a:t>    $i = 1;</a:t>
            </a:r>
          </a:p>
          <a:p>
            <a:r>
              <a:rPr lang="pt-BR" sz="1600" b="0" dirty="0">
                <a:solidFill>
                  <a:schemeClr val="tx1"/>
                </a:solidFill>
                <a:effectLst/>
                <a:latin typeface="Consolas" panose="020B0609020204030204" pitchFamily="49" charset="0"/>
              </a:rPr>
              <a:t>@endphp</a:t>
            </a:r>
          </a:p>
          <a:p>
            <a:r>
              <a:rPr lang="pt-BR" sz="1600" b="0" dirty="0">
                <a:solidFill>
                  <a:schemeClr val="tx1"/>
                </a:solidFill>
                <a:effectLst/>
                <a:latin typeface="Consolas" panose="020B0609020204030204" pitchFamily="49" charset="0"/>
              </a:rPr>
              <a:t>@while ($i&lt;=10)</a:t>
            </a:r>
          </a:p>
          <a:p>
            <a:r>
              <a:rPr lang="pt-BR" sz="1600" b="0" dirty="0">
                <a:solidFill>
                  <a:schemeClr val="tx1"/>
                </a:solidFill>
                <a:effectLst/>
                <a:latin typeface="Consolas" panose="020B0609020204030204" pitchFamily="49" charset="0"/>
              </a:rPr>
              <a:t>    &lt;h2&gt;{{$i}}&lt;/h2&gt;</a:t>
            </a:r>
          </a:p>
          <a:p>
            <a:r>
              <a:rPr lang="pt-BR" sz="1600" b="0" dirty="0">
                <a:solidFill>
                  <a:schemeClr val="tx1"/>
                </a:solidFill>
                <a:effectLst/>
                <a:latin typeface="Consolas" panose="020B0609020204030204" pitchFamily="49" charset="0"/>
              </a:rPr>
              <a:t>    @php $i++; @endphp</a:t>
            </a:r>
          </a:p>
          <a:p>
            <a:r>
              <a:rPr lang="pt-BR" sz="1600" b="0" dirty="0">
                <a:solidFill>
                  <a:schemeClr val="tx1"/>
                </a:solidFill>
                <a:effectLst/>
                <a:latin typeface="Consolas" panose="020B0609020204030204" pitchFamily="49" charset="0"/>
              </a:rPr>
              <a:t>@endwhile</a:t>
            </a:r>
          </a:p>
        </p:txBody>
      </p:sp>
    </p:spTree>
    <p:extLst>
      <p:ext uri="{BB962C8B-B14F-4D97-AF65-F5344CB8AC3E}">
        <p14:creationId xmlns:p14="http://schemas.microsoft.com/office/powerpoint/2010/main" val="1494001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EDE4A72D-EDA5-FDD8-4CC5-2331B22FDF61}"/>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97014552-7EAE-3880-5C6E-63A0A6F43C47}"/>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Other Directives</a:t>
            </a:r>
            <a:endParaRPr dirty="0">
              <a:solidFill>
                <a:srgbClr val="FF3399"/>
              </a:solidFill>
            </a:endParaRPr>
          </a:p>
        </p:txBody>
      </p:sp>
      <p:sp>
        <p:nvSpPr>
          <p:cNvPr id="100" name="Google Shape;100;p2">
            <a:extLst>
              <a:ext uri="{FF2B5EF4-FFF2-40B4-BE49-F238E27FC236}">
                <a16:creationId xmlns:a16="http://schemas.microsoft.com/office/drawing/2014/main" id="{3E34F31B-22C6-A7E5-F63C-4A1CE70CC0B5}"/>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00DB7AEE-775F-ECEE-06E0-E0FCB790DFCF}"/>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23</a:t>
            </a:fld>
            <a:endParaRPr/>
          </a:p>
        </p:txBody>
      </p:sp>
      <p:sp>
        <p:nvSpPr>
          <p:cNvPr id="4" name="TextBox 3">
            <a:extLst>
              <a:ext uri="{FF2B5EF4-FFF2-40B4-BE49-F238E27FC236}">
                <a16:creationId xmlns:a16="http://schemas.microsoft.com/office/drawing/2014/main" id="{A192943E-441A-4083-FDF8-D95521160D24}"/>
              </a:ext>
            </a:extLst>
          </p:cNvPr>
          <p:cNvSpPr txBox="1"/>
          <p:nvPr/>
        </p:nvSpPr>
        <p:spPr>
          <a:xfrm>
            <a:off x="838200" y="1838304"/>
            <a:ext cx="10290048" cy="2677656"/>
          </a:xfrm>
          <a:prstGeom prst="rect">
            <a:avLst/>
          </a:prstGeom>
          <a:noFill/>
        </p:spPr>
        <p:txBody>
          <a:bodyPr wrap="square">
            <a:spAutoFit/>
          </a:bodyPr>
          <a:lstStyle/>
          <a:p>
            <a:pPr marL="457200" lvl="1" indent="-457200">
              <a:buClrTx/>
              <a:buFont typeface="Arial" panose="020B0604020202020204" pitchFamily="34" charset="0"/>
              <a:buChar char="•"/>
            </a:pP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For Comments: </a:t>
            </a: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 </a:t>
            </a: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Comments goes here </a:t>
            </a: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a:t>
            </a:r>
          </a:p>
          <a:p>
            <a:pPr marL="457200" lvl="1" indent="-457200">
              <a:buClrTx/>
              <a:buFont typeface="Arial" panose="020B0604020202020204" pitchFamily="34" charset="0"/>
              <a:buChar char="•"/>
            </a:pP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For including: </a:t>
            </a: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@include</a:t>
            </a:r>
          </a:p>
          <a:p>
            <a:pPr marL="457200" lvl="1" indent="-457200">
              <a:buClrTx/>
              <a:buFont typeface="Arial" panose="020B0604020202020204" pitchFamily="34" charset="0"/>
              <a:buChar char="•"/>
            </a:pP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For raw PHP: </a:t>
            </a: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@php </a:t>
            </a: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and </a:t>
            </a: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@endphp</a:t>
            </a:r>
          </a:p>
          <a:p>
            <a:pPr marL="457200" lvl="1" indent="-457200">
              <a:buClrTx/>
              <a:buFont typeface="Arial" panose="020B0604020202020204" pitchFamily="34" charset="0"/>
              <a:buChar char="•"/>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0153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F08BED96-E970-B38E-58BD-D24627D9D3C9}"/>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FFA2A7ED-2D1E-7A58-A8DF-BBB2B0B9C1FF}"/>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Layout Blade Directives</a:t>
            </a:r>
            <a:endParaRPr dirty="0">
              <a:solidFill>
                <a:srgbClr val="FF3399"/>
              </a:solidFill>
            </a:endParaRPr>
          </a:p>
        </p:txBody>
      </p:sp>
      <p:sp>
        <p:nvSpPr>
          <p:cNvPr id="100" name="Google Shape;100;p2">
            <a:extLst>
              <a:ext uri="{FF2B5EF4-FFF2-40B4-BE49-F238E27FC236}">
                <a16:creationId xmlns:a16="http://schemas.microsoft.com/office/drawing/2014/main" id="{2AAD8E22-630C-E512-71D3-4E44B53E5772}"/>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C442CDA3-89F4-1AF4-9AFB-A09A15FC7BDD}"/>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24</a:t>
            </a:fld>
            <a:endParaRPr/>
          </a:p>
        </p:txBody>
      </p:sp>
      <p:sp>
        <p:nvSpPr>
          <p:cNvPr id="4" name="TextBox 3">
            <a:extLst>
              <a:ext uri="{FF2B5EF4-FFF2-40B4-BE49-F238E27FC236}">
                <a16:creationId xmlns:a16="http://schemas.microsoft.com/office/drawing/2014/main" id="{8418E680-22BA-7776-06B2-F3050F470C13}"/>
              </a:ext>
            </a:extLst>
          </p:cNvPr>
          <p:cNvSpPr txBox="1"/>
          <p:nvPr/>
        </p:nvSpPr>
        <p:spPr>
          <a:xfrm>
            <a:off x="838200" y="1838304"/>
            <a:ext cx="10290048" cy="3108543"/>
          </a:xfrm>
          <a:prstGeom prst="rect">
            <a:avLst/>
          </a:prstGeom>
          <a:noFill/>
        </p:spPr>
        <p:txBody>
          <a:bodyPr wrap="square">
            <a:spAutoFit/>
          </a:bodyPr>
          <a:lstStyle/>
          <a:p>
            <a:pPr marL="457200" lvl="1" indent="-457200">
              <a:buClrTx/>
              <a:buFont typeface="Arial" panose="020B0604020202020204" pitchFamily="34" charset="0"/>
              <a:buChar char="•"/>
            </a:pP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@yield </a:t>
            </a: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directive is used to display the contents of a given section.</a:t>
            </a:r>
          </a:p>
          <a:p>
            <a:pPr marL="457200" lvl="1" indent="-457200">
              <a:buClrTx/>
              <a:buFont typeface="Arial" panose="020B0604020202020204" pitchFamily="34" charset="0"/>
              <a:buChar char="•"/>
            </a:pP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@section </a:t>
            </a: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directive defines a section of a content.</a:t>
            </a:r>
          </a:p>
          <a:p>
            <a:pPr marL="457200" lvl="1" indent="-457200">
              <a:buClrTx/>
              <a:buFont typeface="Arial" panose="020B0604020202020204" pitchFamily="34" charset="0"/>
              <a:buChar char="•"/>
            </a:pP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@extends </a:t>
            </a: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directive is to sp</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ecify which layout the child view should “inherit”.</a:t>
            </a:r>
            <a:endPar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2458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2ECBD28E-644D-2A1D-80D7-7B3E208F8A5B}"/>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AD2521C1-87C4-C375-11FF-7834A1A6C24D}"/>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Layout Blade Directives</a:t>
            </a:r>
            <a:endParaRPr dirty="0">
              <a:solidFill>
                <a:srgbClr val="FF3399"/>
              </a:solidFill>
            </a:endParaRPr>
          </a:p>
        </p:txBody>
      </p:sp>
      <p:sp>
        <p:nvSpPr>
          <p:cNvPr id="100" name="Google Shape;100;p2">
            <a:extLst>
              <a:ext uri="{FF2B5EF4-FFF2-40B4-BE49-F238E27FC236}">
                <a16:creationId xmlns:a16="http://schemas.microsoft.com/office/drawing/2014/main" id="{B79F0D18-7129-2FE1-4C2F-02165CFACA4C}"/>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BBE88C95-ECFF-9029-7436-9D87B5972434}"/>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25</a:t>
            </a:fld>
            <a:endParaRPr/>
          </a:p>
        </p:txBody>
      </p:sp>
      <p:sp>
        <p:nvSpPr>
          <p:cNvPr id="4" name="TextBox 3">
            <a:extLst>
              <a:ext uri="{FF2B5EF4-FFF2-40B4-BE49-F238E27FC236}">
                <a16:creationId xmlns:a16="http://schemas.microsoft.com/office/drawing/2014/main" id="{EAD60440-6935-91D7-D42F-006169623BB1}"/>
              </a:ext>
            </a:extLst>
          </p:cNvPr>
          <p:cNvSpPr txBox="1"/>
          <p:nvPr/>
        </p:nvSpPr>
        <p:spPr>
          <a:xfrm>
            <a:off x="838200" y="1838304"/>
            <a:ext cx="10290048" cy="2246769"/>
          </a:xfrm>
          <a:prstGeom prst="rect">
            <a:avLst/>
          </a:prstGeom>
          <a:noFill/>
        </p:spPr>
        <p:txBody>
          <a:bodyPr wrap="square">
            <a:spAutoFit/>
          </a:bodyPr>
          <a:lstStyle/>
          <a:p>
            <a:pPr marL="457200" lvl="1" indent="-457200">
              <a:buClrTx/>
              <a:buFont typeface="Arial" panose="020B0604020202020204" pitchFamily="34" charset="0"/>
              <a:buChar char="•"/>
            </a:pP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 render the complete stack contents, pass the name of the stack to the </a:t>
            </a: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@stack </a:t>
            </a: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directive</a:t>
            </a:r>
          </a:p>
          <a:p>
            <a:pPr marL="457200" lvl="1" indent="-457200">
              <a:buClrTx/>
              <a:buFont typeface="Arial" panose="020B0604020202020204" pitchFamily="34" charset="0"/>
              <a:buChar char="•"/>
            </a:pP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@push </a:t>
            </a: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and </a:t>
            </a: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@endpush </a:t>
            </a: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 used to push data into the stack.</a:t>
            </a:r>
          </a:p>
          <a:p>
            <a:pPr marL="457200" lvl="1" indent="-457200">
              <a:buClrTx/>
              <a:buFont typeface="Arial" panose="020B0604020202020204" pitchFamily="34" charset="0"/>
              <a:buChar char="•"/>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2685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440BA89F-F6A0-1995-6E0E-FEB605176057}"/>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3DC8B9FA-0A03-4D41-AC8D-FD1022399862}"/>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Laravel Controller</a:t>
            </a:r>
            <a:endParaRPr dirty="0">
              <a:solidFill>
                <a:srgbClr val="FF3399"/>
              </a:solidFill>
            </a:endParaRPr>
          </a:p>
        </p:txBody>
      </p:sp>
      <p:sp>
        <p:nvSpPr>
          <p:cNvPr id="100" name="Google Shape;100;p2">
            <a:extLst>
              <a:ext uri="{FF2B5EF4-FFF2-40B4-BE49-F238E27FC236}">
                <a16:creationId xmlns:a16="http://schemas.microsoft.com/office/drawing/2014/main" id="{E7E61802-35E3-D106-5044-0AF3C195AB1D}"/>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374F3226-909E-2AD4-4448-8C1777015444}"/>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26</a:t>
            </a:fld>
            <a:endParaRPr/>
          </a:p>
        </p:txBody>
      </p:sp>
      <p:sp>
        <p:nvSpPr>
          <p:cNvPr id="4" name="TextBox 3">
            <a:extLst>
              <a:ext uri="{FF2B5EF4-FFF2-40B4-BE49-F238E27FC236}">
                <a16:creationId xmlns:a16="http://schemas.microsoft.com/office/drawing/2014/main" id="{3A932F62-EBCE-3439-3E70-2130FF543AD2}"/>
              </a:ext>
            </a:extLst>
          </p:cNvPr>
          <p:cNvSpPr txBox="1"/>
          <p:nvPr/>
        </p:nvSpPr>
        <p:spPr>
          <a:xfrm>
            <a:off x="838200" y="1838304"/>
            <a:ext cx="10290048" cy="3539430"/>
          </a:xfrm>
          <a:prstGeom prst="rect">
            <a:avLst/>
          </a:prstGeom>
          <a:noFill/>
        </p:spPr>
        <p:txBody>
          <a:bodyPr wrap="square">
            <a:spAutoFit/>
          </a:bodyPr>
          <a:lstStyle/>
          <a:p>
            <a:pPr marL="457200" lvl="1" indent="-457200">
              <a:buClrTx/>
              <a:buFont typeface="Arial" panose="020B0604020202020204" pitchFamily="34" charset="0"/>
              <a:buChar char="•"/>
            </a:pP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Controller are </a:t>
            </a: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class based </a:t>
            </a: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php files.</a:t>
            </a:r>
          </a:p>
          <a:p>
            <a:pPr marL="457200" lvl="1" indent="-457200">
              <a:buClrTx/>
              <a:buFont typeface="Arial" panose="020B0604020202020204" pitchFamily="34" charset="0"/>
              <a:buChar char="•"/>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Controllers can </a:t>
            </a:r>
            <a:r>
              <a:rPr lang="en-US" sz="2800" dirty="0">
                <a:solidFill>
                  <a:srgbClr val="FF3399"/>
                </a:solidFill>
                <a:latin typeface="Calibri" panose="020F0502020204030204" pitchFamily="34" charset="0"/>
                <a:ea typeface="Calibri" panose="020F0502020204030204" pitchFamily="34" charset="0"/>
                <a:cs typeface="Calibri" panose="020F0502020204030204" pitchFamily="34" charset="0"/>
              </a:rPr>
              <a:t>group</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related request handling logic into a </a:t>
            </a:r>
            <a:r>
              <a:rPr lang="en-US" sz="2800" dirty="0">
                <a:solidFill>
                  <a:srgbClr val="FF3399"/>
                </a:solidFill>
                <a:latin typeface="Calibri" panose="020F0502020204030204" pitchFamily="34" charset="0"/>
                <a:ea typeface="Calibri" panose="020F0502020204030204" pitchFamily="34" charset="0"/>
                <a:cs typeface="Calibri" panose="020F0502020204030204" pitchFamily="34" charset="0"/>
              </a:rPr>
              <a:t>single class.</a:t>
            </a:r>
            <a:endPar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Brings </a:t>
            </a:r>
            <a:r>
              <a:rPr lang="en-US" sz="2800" i="0" dirty="0">
                <a:solidFill>
                  <a:srgbClr val="FF3399"/>
                </a:solidFill>
                <a:effectLst/>
                <a:latin typeface="Calibri" panose="020F0502020204030204" pitchFamily="34" charset="0"/>
                <a:ea typeface="Calibri" panose="020F0502020204030204" pitchFamily="34" charset="0"/>
                <a:cs typeface="Calibri" panose="020F0502020204030204" pitchFamily="34" charset="0"/>
              </a:rPr>
              <a:t>OOP</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functionalities.</a:t>
            </a:r>
          </a:p>
          <a:p>
            <a:pPr marL="457200" lvl="1" indent="-457200">
              <a:buClrTx/>
              <a:buFont typeface="Arial" panose="020B0604020202020204" pitchFamily="34" charset="0"/>
              <a:buChar char="•"/>
            </a:pPr>
            <a:r>
              <a:rPr lang="en-US" sz="2800" dirty="0">
                <a:solidFill>
                  <a:srgbClr val="FF3399"/>
                </a:solidFill>
                <a:latin typeface="Calibri" panose="020F0502020204030204" pitchFamily="34" charset="0"/>
                <a:ea typeface="Calibri" panose="020F0502020204030204" pitchFamily="34" charset="0"/>
                <a:cs typeface="Calibri" panose="020F0502020204030204" pitchFamily="34" charset="0"/>
              </a:rPr>
              <a:t>Types</a:t>
            </a:r>
            <a:r>
              <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rPr>
              <a:t> of Controller:</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3">
              <a:buClrTx/>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1. Basic Controllers</a:t>
            </a:r>
          </a:p>
          <a:p>
            <a:pPr lvl="3">
              <a:buClrTx/>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2. Single Action Controllers</a:t>
            </a:r>
          </a:p>
          <a:p>
            <a:pPr lvl="3">
              <a:buClrTx/>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3. Resource Controllers (CRUD)</a:t>
            </a:r>
            <a:endPar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2">
            <a:extLst>
              <a:ext uri="{FF2B5EF4-FFF2-40B4-BE49-F238E27FC236}">
                <a16:creationId xmlns:a16="http://schemas.microsoft.com/office/drawing/2014/main" id="{9C94738D-95B9-06A8-0B58-3A25C6809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356" y="3146337"/>
            <a:ext cx="3142488" cy="1754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785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E7169A3F-A297-2601-1F45-87978674CC88}"/>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920EEC2D-E96B-4D8D-16BF-FA27E07025AC}"/>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Controller Commands</a:t>
            </a:r>
            <a:endParaRPr dirty="0">
              <a:solidFill>
                <a:srgbClr val="FF3399"/>
              </a:solidFill>
            </a:endParaRPr>
          </a:p>
        </p:txBody>
      </p:sp>
      <p:sp>
        <p:nvSpPr>
          <p:cNvPr id="100" name="Google Shape;100;p2">
            <a:extLst>
              <a:ext uri="{FF2B5EF4-FFF2-40B4-BE49-F238E27FC236}">
                <a16:creationId xmlns:a16="http://schemas.microsoft.com/office/drawing/2014/main" id="{8D39C83C-24A4-07BC-DEE8-06333C166A02}"/>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DC03EC49-8ECC-1F76-8270-16301ADC80E8}"/>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27</a:t>
            </a:fld>
            <a:endParaRPr/>
          </a:p>
        </p:txBody>
      </p:sp>
      <p:sp>
        <p:nvSpPr>
          <p:cNvPr id="4" name="TextBox 3">
            <a:extLst>
              <a:ext uri="{FF2B5EF4-FFF2-40B4-BE49-F238E27FC236}">
                <a16:creationId xmlns:a16="http://schemas.microsoft.com/office/drawing/2014/main" id="{08C30CD0-0059-A825-2E7A-A4643B72DCE5}"/>
              </a:ext>
            </a:extLst>
          </p:cNvPr>
          <p:cNvSpPr txBox="1"/>
          <p:nvPr/>
        </p:nvSpPr>
        <p:spPr>
          <a:xfrm>
            <a:off x="838200" y="1838304"/>
            <a:ext cx="10290048" cy="1384995"/>
          </a:xfrm>
          <a:prstGeom prst="rect">
            <a:avLst/>
          </a:prstGeom>
          <a:noFill/>
        </p:spPr>
        <p:txBody>
          <a:bodyPr wrap="square">
            <a:spAutoFit/>
          </a:bodyPr>
          <a:lstStyle/>
          <a:p>
            <a:pPr marL="457200" lvl="1" indent="-457200">
              <a:buClrTx/>
              <a:buFont typeface="Arial" panose="020B0604020202020204" pitchFamily="34" charset="0"/>
              <a:buChar char="•"/>
            </a:pP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Basic Controller:</a:t>
            </a:r>
          </a:p>
          <a:p>
            <a:pPr lvl="4">
              <a:buClrTx/>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800" i="1" dirty="0">
                <a:solidFill>
                  <a:schemeClr val="tx1"/>
                </a:solidFill>
                <a:latin typeface="Calibri" panose="020F0502020204030204" pitchFamily="34" charset="0"/>
                <a:ea typeface="Calibri" panose="020F0502020204030204" pitchFamily="34" charset="0"/>
                <a:cs typeface="Calibri" panose="020F0502020204030204" pitchFamily="34" charset="0"/>
              </a:rPr>
              <a:t>php artisan make:controller </a:t>
            </a:r>
            <a:r>
              <a:rPr lang="en-US" sz="2800" i="1" dirty="0" err="1">
                <a:solidFill>
                  <a:schemeClr val="tx1"/>
                </a:solidFill>
                <a:latin typeface="Calibri" panose="020F0502020204030204" pitchFamily="34" charset="0"/>
                <a:ea typeface="Calibri" panose="020F0502020204030204" pitchFamily="34" charset="0"/>
                <a:cs typeface="Calibri" panose="020F0502020204030204" pitchFamily="34" charset="0"/>
              </a:rPr>
              <a:t>ControllerName</a:t>
            </a:r>
            <a:endParaRPr lang="en-US" sz="2800" i="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5D931AA6-F2B8-44D4-F018-7F91F0DA5A53}"/>
              </a:ext>
            </a:extLst>
          </p:cNvPr>
          <p:cNvSpPr txBox="1"/>
          <p:nvPr/>
        </p:nvSpPr>
        <p:spPr>
          <a:xfrm>
            <a:off x="1108710" y="3370915"/>
            <a:ext cx="4039362"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0" dirty="0">
                <a:solidFill>
                  <a:schemeClr val="tx1"/>
                </a:solidFill>
                <a:effectLst/>
                <a:latin typeface="Consolas" panose="020B0609020204030204" pitchFamily="49" charset="0"/>
              </a:rPr>
              <a:t>&lt;?php</a:t>
            </a:r>
          </a:p>
          <a:p>
            <a:br>
              <a:rPr lang="en-US" b="0" dirty="0">
                <a:solidFill>
                  <a:schemeClr val="tx1"/>
                </a:solidFill>
                <a:effectLst/>
                <a:latin typeface="Consolas" panose="020B0609020204030204" pitchFamily="49" charset="0"/>
              </a:rPr>
            </a:br>
            <a:r>
              <a:rPr lang="en-US" b="1" dirty="0">
                <a:solidFill>
                  <a:schemeClr val="tx1"/>
                </a:solidFill>
                <a:effectLst/>
                <a:latin typeface="Consolas" panose="020B0609020204030204" pitchFamily="49" charset="0"/>
              </a:rPr>
              <a:t>namespace App\Http\Controllers;</a:t>
            </a:r>
          </a:p>
          <a:p>
            <a:br>
              <a:rPr lang="en-US" b="0" dirty="0">
                <a:solidFill>
                  <a:schemeClr val="tx1"/>
                </a:solidFill>
                <a:effectLst/>
                <a:latin typeface="Consolas" panose="020B0609020204030204" pitchFamily="49" charset="0"/>
              </a:rPr>
            </a:br>
            <a:r>
              <a:rPr lang="en-US" b="0" dirty="0">
                <a:solidFill>
                  <a:schemeClr val="tx1"/>
                </a:solidFill>
                <a:effectLst/>
                <a:latin typeface="Consolas" panose="020B0609020204030204" pitchFamily="49" charset="0"/>
              </a:rPr>
              <a:t>use Illuminate\Http\Request;</a:t>
            </a:r>
          </a:p>
          <a:p>
            <a:br>
              <a:rPr lang="en-US" b="0" dirty="0">
                <a:solidFill>
                  <a:schemeClr val="tx1"/>
                </a:solidFill>
                <a:effectLst/>
                <a:latin typeface="Consolas" panose="020B0609020204030204" pitchFamily="49" charset="0"/>
              </a:rPr>
            </a:br>
            <a:r>
              <a:rPr lang="en-US" b="0" dirty="0">
                <a:solidFill>
                  <a:schemeClr val="tx1"/>
                </a:solidFill>
                <a:effectLst/>
                <a:latin typeface="Consolas" panose="020B0609020204030204" pitchFamily="49" charset="0"/>
              </a:rPr>
              <a:t>class </a:t>
            </a:r>
            <a:r>
              <a:rPr lang="en-US" b="0" dirty="0" err="1">
                <a:solidFill>
                  <a:schemeClr val="tx1"/>
                </a:solidFill>
                <a:effectLst/>
                <a:latin typeface="Consolas" panose="020B0609020204030204" pitchFamily="49" charset="0"/>
              </a:rPr>
              <a:t>DemoController</a:t>
            </a:r>
            <a:r>
              <a:rPr lang="en-US" b="0" dirty="0">
                <a:solidFill>
                  <a:schemeClr val="tx1"/>
                </a:solidFill>
                <a:effectLst/>
                <a:latin typeface="Consolas" panose="020B0609020204030204" pitchFamily="49" charset="0"/>
              </a:rPr>
              <a:t> extends Controller</a:t>
            </a:r>
          </a:p>
          <a:p>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    public function index(){</a:t>
            </a:r>
          </a:p>
          <a:p>
            <a:r>
              <a:rPr lang="en-US" b="0" dirty="0">
                <a:solidFill>
                  <a:schemeClr val="tx1"/>
                </a:solidFill>
                <a:effectLst/>
                <a:latin typeface="Consolas" panose="020B0609020204030204" pitchFamily="49" charset="0"/>
              </a:rPr>
              <a:t>        return view('home');</a:t>
            </a:r>
          </a:p>
          <a:p>
            <a:r>
              <a:rPr lang="en-US" b="0" dirty="0">
                <a:solidFill>
                  <a:schemeClr val="tx1"/>
                </a:solidFill>
                <a:effectLst/>
                <a:latin typeface="Consolas" panose="020B0609020204030204" pitchFamily="49" charset="0"/>
              </a:rPr>
              <a:t>    }</a:t>
            </a:r>
          </a:p>
          <a:p>
            <a:r>
              <a:rPr lang="en-US" b="0" dirty="0">
                <a:solidFill>
                  <a:schemeClr val="tx1"/>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2CFB9D5-622B-F681-B1DC-43496ABCFAFB}"/>
              </a:ext>
            </a:extLst>
          </p:cNvPr>
          <p:cNvSpPr txBox="1"/>
          <p:nvPr/>
        </p:nvSpPr>
        <p:spPr>
          <a:xfrm>
            <a:off x="1063752" y="3032361"/>
            <a:ext cx="1903085" cy="338554"/>
          </a:xfrm>
          <a:prstGeom prst="rect">
            <a:avLst/>
          </a:prstGeom>
          <a:noFill/>
        </p:spPr>
        <p:txBody>
          <a:bodyPr wrap="none" rtlCol="0">
            <a:spAutoFit/>
          </a:bodyPr>
          <a:lstStyle/>
          <a:p>
            <a:r>
              <a:rPr lang="en-US" sz="1600" dirty="0" err="1">
                <a:latin typeface="Calibri" panose="020F0502020204030204" pitchFamily="34" charset="0"/>
                <a:ea typeface="Calibri" panose="020F0502020204030204" pitchFamily="34" charset="0"/>
                <a:cs typeface="Calibri" panose="020F0502020204030204" pitchFamily="34" charset="0"/>
              </a:rPr>
              <a:t>DemoController.php</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B216E63-0F15-6B74-E95F-BF955349B422}"/>
              </a:ext>
            </a:extLst>
          </p:cNvPr>
          <p:cNvSpPr txBox="1"/>
          <p:nvPr/>
        </p:nvSpPr>
        <p:spPr>
          <a:xfrm>
            <a:off x="5570982" y="3634702"/>
            <a:ext cx="5118354" cy="160043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0" dirty="0">
                <a:solidFill>
                  <a:schemeClr val="tx1"/>
                </a:solidFill>
                <a:effectLst/>
                <a:latin typeface="Consolas" panose="020B0609020204030204" pitchFamily="49" charset="0"/>
              </a:rPr>
              <a:t>&lt;?php</a:t>
            </a:r>
          </a:p>
          <a:p>
            <a:br>
              <a:rPr lang="en-US" b="0" dirty="0">
                <a:solidFill>
                  <a:schemeClr val="tx1"/>
                </a:solidFill>
                <a:effectLst/>
                <a:latin typeface="Consolas" panose="020B0609020204030204" pitchFamily="49" charset="0"/>
              </a:rPr>
            </a:br>
            <a:r>
              <a:rPr lang="en-US" b="0" dirty="0">
                <a:solidFill>
                  <a:schemeClr val="tx1"/>
                </a:solidFill>
                <a:effectLst/>
                <a:latin typeface="Consolas" panose="020B0609020204030204" pitchFamily="49" charset="0"/>
              </a:rPr>
              <a:t>use Illuminate\Support\Facades\Route;</a:t>
            </a:r>
          </a:p>
          <a:p>
            <a:br>
              <a:rPr lang="en-US" b="0" dirty="0">
                <a:solidFill>
                  <a:schemeClr val="tx1"/>
                </a:solidFill>
                <a:effectLst/>
                <a:latin typeface="Consolas" panose="020B0609020204030204" pitchFamily="49" charset="0"/>
              </a:rPr>
            </a:br>
            <a:r>
              <a:rPr lang="en-US" b="1" dirty="0">
                <a:solidFill>
                  <a:schemeClr val="tx1"/>
                </a:solidFill>
                <a:effectLst/>
                <a:latin typeface="Consolas" panose="020B0609020204030204" pitchFamily="49" charset="0"/>
              </a:rPr>
              <a:t>use App\Http\Controllers\</a:t>
            </a:r>
            <a:r>
              <a:rPr lang="en-US" b="1" dirty="0" err="1">
                <a:solidFill>
                  <a:schemeClr val="tx1"/>
                </a:solidFill>
                <a:effectLst/>
                <a:latin typeface="Consolas" panose="020B0609020204030204" pitchFamily="49" charset="0"/>
              </a:rPr>
              <a:t>DemoController</a:t>
            </a:r>
            <a:r>
              <a:rPr lang="en-US" b="1" dirty="0">
                <a:solidFill>
                  <a:schemeClr val="tx1"/>
                </a:solidFill>
                <a:effectLst/>
                <a:latin typeface="Consolas" panose="020B0609020204030204" pitchFamily="49" charset="0"/>
              </a:rPr>
              <a:t>;</a:t>
            </a:r>
          </a:p>
          <a:p>
            <a:br>
              <a:rPr lang="en-US" b="1" dirty="0">
                <a:solidFill>
                  <a:schemeClr val="tx1"/>
                </a:solidFill>
                <a:effectLst/>
                <a:latin typeface="Consolas" panose="020B0609020204030204" pitchFamily="49" charset="0"/>
              </a:rPr>
            </a:br>
            <a:r>
              <a:rPr lang="en-US" b="1" dirty="0">
                <a:solidFill>
                  <a:schemeClr val="tx1"/>
                </a:solidFill>
                <a:effectLst/>
                <a:latin typeface="Consolas" panose="020B0609020204030204" pitchFamily="49" charset="0"/>
              </a:rPr>
              <a:t>Route::get('/', [</a:t>
            </a:r>
            <a:r>
              <a:rPr lang="en-US" b="1" dirty="0" err="1">
                <a:solidFill>
                  <a:schemeClr val="tx1"/>
                </a:solidFill>
                <a:effectLst/>
                <a:latin typeface="Consolas" panose="020B0609020204030204" pitchFamily="49" charset="0"/>
              </a:rPr>
              <a:t>DemoController</a:t>
            </a:r>
            <a:r>
              <a:rPr lang="en-US" b="1" dirty="0">
                <a:solidFill>
                  <a:schemeClr val="tx1"/>
                </a:solidFill>
                <a:effectLst/>
                <a:latin typeface="Consolas" panose="020B0609020204030204" pitchFamily="49" charset="0"/>
              </a:rPr>
              <a:t>::class, 'index']);</a:t>
            </a:r>
          </a:p>
        </p:txBody>
      </p:sp>
      <p:sp>
        <p:nvSpPr>
          <p:cNvPr id="8" name="TextBox 7">
            <a:extLst>
              <a:ext uri="{FF2B5EF4-FFF2-40B4-BE49-F238E27FC236}">
                <a16:creationId xmlns:a16="http://schemas.microsoft.com/office/drawing/2014/main" id="{BFD52E7B-B408-5F6E-B79C-C08399AB3663}"/>
              </a:ext>
            </a:extLst>
          </p:cNvPr>
          <p:cNvSpPr txBox="1"/>
          <p:nvPr/>
        </p:nvSpPr>
        <p:spPr>
          <a:xfrm>
            <a:off x="5525406" y="3277311"/>
            <a:ext cx="915635" cy="338554"/>
          </a:xfrm>
          <a:prstGeom prst="rect">
            <a:avLst/>
          </a:prstGeom>
          <a:noFill/>
        </p:spPr>
        <p:txBody>
          <a:bodyPr wrap="none" rtlCol="0">
            <a:spAutoFit/>
          </a:bodyPr>
          <a:lstStyle/>
          <a:p>
            <a:r>
              <a:rPr lang="en-US" sz="1600" dirty="0" err="1">
                <a:latin typeface="Calibri" panose="020F0502020204030204" pitchFamily="34" charset="0"/>
                <a:ea typeface="Calibri" panose="020F0502020204030204" pitchFamily="34" charset="0"/>
                <a:cs typeface="Calibri" panose="020F0502020204030204" pitchFamily="34" charset="0"/>
              </a:rPr>
              <a:t>web.php</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7245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CCF6A9BB-A5BD-82AA-AC6E-FFD5CDCB62C1}"/>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1F61AF2B-805A-D953-CB49-8547A32559E2}"/>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Controller Commands</a:t>
            </a:r>
            <a:endParaRPr dirty="0">
              <a:solidFill>
                <a:srgbClr val="FF3399"/>
              </a:solidFill>
            </a:endParaRPr>
          </a:p>
        </p:txBody>
      </p:sp>
      <p:sp>
        <p:nvSpPr>
          <p:cNvPr id="100" name="Google Shape;100;p2">
            <a:extLst>
              <a:ext uri="{FF2B5EF4-FFF2-40B4-BE49-F238E27FC236}">
                <a16:creationId xmlns:a16="http://schemas.microsoft.com/office/drawing/2014/main" id="{88E11F23-D958-846F-9C92-54DC9B70D22C}"/>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13-Jan-24</a:t>
            </a:r>
            <a:endParaRPr dirty="0"/>
          </a:p>
        </p:txBody>
      </p:sp>
      <p:sp>
        <p:nvSpPr>
          <p:cNvPr id="101" name="Google Shape;101;p2">
            <a:extLst>
              <a:ext uri="{FF2B5EF4-FFF2-40B4-BE49-F238E27FC236}">
                <a16:creationId xmlns:a16="http://schemas.microsoft.com/office/drawing/2014/main" id="{C33A5AAF-A817-78EA-9103-59B684F4CC3F}"/>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28</a:t>
            </a:fld>
            <a:endParaRPr/>
          </a:p>
        </p:txBody>
      </p:sp>
      <p:sp>
        <p:nvSpPr>
          <p:cNvPr id="4" name="TextBox 3">
            <a:extLst>
              <a:ext uri="{FF2B5EF4-FFF2-40B4-BE49-F238E27FC236}">
                <a16:creationId xmlns:a16="http://schemas.microsoft.com/office/drawing/2014/main" id="{6BBF2C02-277B-79C6-2AF0-BFFB3596E479}"/>
              </a:ext>
            </a:extLst>
          </p:cNvPr>
          <p:cNvSpPr txBox="1"/>
          <p:nvPr/>
        </p:nvSpPr>
        <p:spPr>
          <a:xfrm>
            <a:off x="838200" y="1838304"/>
            <a:ext cx="10290048" cy="3108543"/>
          </a:xfrm>
          <a:prstGeom prst="rect">
            <a:avLst/>
          </a:prstGeom>
          <a:noFill/>
        </p:spPr>
        <p:txBody>
          <a:bodyPr wrap="square">
            <a:spAutoFit/>
          </a:bodyPr>
          <a:lstStyle/>
          <a:p>
            <a:pPr marL="457200" lvl="1" indent="-457200">
              <a:buClrTx/>
              <a:buFont typeface="Arial" panose="020B0604020202020204" pitchFamily="34" charset="0"/>
              <a:buChar char="•"/>
            </a:pP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Single Action Controller:</a:t>
            </a:r>
          </a:p>
          <a:p>
            <a:pPr lvl="4">
              <a:buClrTx/>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800" i="1" dirty="0">
                <a:solidFill>
                  <a:schemeClr val="tx1"/>
                </a:solidFill>
                <a:latin typeface="Calibri" panose="020F0502020204030204" pitchFamily="34" charset="0"/>
                <a:ea typeface="Calibri" panose="020F0502020204030204" pitchFamily="34" charset="0"/>
                <a:cs typeface="Calibri" panose="020F0502020204030204" pitchFamily="34" charset="0"/>
              </a:rPr>
              <a:t>php artisan make:controller </a:t>
            </a:r>
            <a:r>
              <a:rPr lang="en-US" sz="2800" i="1" dirty="0" err="1">
                <a:solidFill>
                  <a:schemeClr val="tx1"/>
                </a:solidFill>
                <a:latin typeface="Calibri" panose="020F0502020204030204" pitchFamily="34" charset="0"/>
                <a:ea typeface="Calibri" panose="020F0502020204030204" pitchFamily="34" charset="0"/>
                <a:cs typeface="Calibri" panose="020F0502020204030204" pitchFamily="34" charset="0"/>
              </a:rPr>
              <a:t>ControllerName</a:t>
            </a:r>
            <a:r>
              <a:rPr lang="en-US" sz="2800" i="1" dirty="0">
                <a:solidFill>
                  <a:schemeClr val="tx1"/>
                </a:solidFill>
                <a:latin typeface="Calibri" panose="020F0502020204030204" pitchFamily="34" charset="0"/>
                <a:ea typeface="Calibri" panose="020F0502020204030204" pitchFamily="34" charset="0"/>
                <a:cs typeface="Calibri" panose="020F0502020204030204" pitchFamily="34" charset="0"/>
              </a:rPr>
              <a:t> –invokable</a:t>
            </a:r>
          </a:p>
          <a:p>
            <a:pPr marL="457200" lvl="4" indent="-457200">
              <a:buClrTx/>
              <a:buFont typeface="Arial" panose="020B0604020202020204" pitchFamily="34" charset="0"/>
              <a:buChar char="•"/>
            </a:pPr>
            <a:endParaRPr lang="en-US" sz="2800" i="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4" indent="-457200">
              <a:buClrTx/>
              <a:buFont typeface="Arial" panose="020B0604020202020204" pitchFamily="34" charset="0"/>
              <a:buChar char="•"/>
            </a:pPr>
            <a:r>
              <a:rPr lang="en-US" sz="2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Resource Controller:</a:t>
            </a:r>
          </a:p>
          <a:p>
            <a:pPr lvl="5">
              <a:buClrTx/>
            </a:pPr>
            <a:r>
              <a:rPr lang="en-US" sz="2800" i="1" dirty="0">
                <a:solidFill>
                  <a:schemeClr val="tx1"/>
                </a:solidFill>
                <a:latin typeface="Calibri" panose="020F0502020204030204" pitchFamily="34" charset="0"/>
                <a:ea typeface="Calibri" panose="020F0502020204030204" pitchFamily="34" charset="0"/>
                <a:cs typeface="Calibri" panose="020F0502020204030204" pitchFamily="34" charset="0"/>
              </a:rPr>
              <a:t>		php artisan make:controller </a:t>
            </a:r>
            <a:r>
              <a:rPr lang="en-US" sz="2800" i="1" dirty="0" err="1">
                <a:solidFill>
                  <a:schemeClr val="tx1"/>
                </a:solidFill>
                <a:latin typeface="Calibri" panose="020F0502020204030204" pitchFamily="34" charset="0"/>
                <a:ea typeface="Calibri" panose="020F0502020204030204" pitchFamily="34" charset="0"/>
                <a:cs typeface="Calibri" panose="020F0502020204030204" pitchFamily="34" charset="0"/>
              </a:rPr>
              <a:t>ControllerName</a:t>
            </a:r>
            <a:r>
              <a:rPr lang="en-US" sz="2800" i="1" dirty="0">
                <a:solidFill>
                  <a:schemeClr val="tx1"/>
                </a:solidFill>
                <a:latin typeface="Calibri" panose="020F0502020204030204" pitchFamily="34" charset="0"/>
                <a:ea typeface="Calibri" panose="020F0502020204030204" pitchFamily="34" charset="0"/>
                <a:cs typeface="Calibri" panose="020F0502020204030204" pitchFamily="34" charset="0"/>
              </a:rPr>
              <a:t> –resource</a:t>
            </a:r>
          </a:p>
          <a:p>
            <a:pPr marL="457200" lvl="5" indent="-457200">
              <a:buClrTx/>
              <a:buFont typeface="Arial" panose="020B0604020202020204" pitchFamily="34" charset="0"/>
              <a:buChar char="•"/>
            </a:pPr>
            <a:endParaRPr lang="en-US" sz="2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457200">
              <a:buClrTx/>
              <a:buFont typeface="Arial" panose="020B0604020202020204" pitchFamily="34" charset="0"/>
              <a:buChar char="•"/>
            </a:pPr>
            <a:endPar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4670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63B401DF-BC7B-D751-E98A-24A001DC9887}"/>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45CBBD45-D922-0327-CA3D-BB74164AD03A}"/>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References</a:t>
            </a:r>
            <a:endParaRPr dirty="0">
              <a:solidFill>
                <a:srgbClr val="FF3399"/>
              </a:solidFill>
            </a:endParaRPr>
          </a:p>
        </p:txBody>
      </p:sp>
      <p:sp>
        <p:nvSpPr>
          <p:cNvPr id="99" name="Google Shape;99;p2">
            <a:extLst>
              <a:ext uri="{FF2B5EF4-FFF2-40B4-BE49-F238E27FC236}">
                <a16:creationId xmlns:a16="http://schemas.microsoft.com/office/drawing/2014/main" id="{A7D09E73-D7B9-24C5-CEC6-383A8610C74C}"/>
              </a:ext>
            </a:extLst>
          </p:cNvPr>
          <p:cNvSpPr txBox="1">
            <a:spLocks noGrp="1"/>
          </p:cNvSpPr>
          <p:nvPr>
            <p:ph type="body" idx="1"/>
          </p:nvPr>
        </p:nvSpPr>
        <p:spPr>
          <a:xfrm>
            <a:off x="838200" y="1938528"/>
            <a:ext cx="10515600" cy="3569643"/>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Char char="•"/>
            </a:pPr>
            <a:r>
              <a:rPr lang="en-US" dirty="0">
                <a:hlinkClick r:id="rId3"/>
              </a:rPr>
              <a:t>https://www.javatpoint.com/laravel</a:t>
            </a:r>
            <a:endParaRPr lang="en-US" sz="2600" dirty="0"/>
          </a:p>
          <a:p>
            <a:pPr marL="228600" lvl="0" indent="-228600" algn="l" rtl="0">
              <a:lnSpc>
                <a:spcPct val="100000"/>
              </a:lnSpc>
              <a:spcBef>
                <a:spcPts val="0"/>
              </a:spcBef>
              <a:spcAft>
                <a:spcPts val="0"/>
              </a:spcAft>
              <a:buClr>
                <a:schemeClr val="dk1"/>
              </a:buClr>
              <a:buSzPts val="2800"/>
              <a:buChar char="•"/>
            </a:pPr>
            <a:r>
              <a:rPr lang="en-US" dirty="0">
                <a:hlinkClick r:id="rId4"/>
              </a:rPr>
              <a:t>https://www.tutorialspoint.com/laravel</a:t>
            </a:r>
            <a:endParaRPr lang="en-US" dirty="0"/>
          </a:p>
          <a:p>
            <a:pPr marL="228600" lvl="0" indent="-228600" algn="l" rtl="0">
              <a:lnSpc>
                <a:spcPct val="100000"/>
              </a:lnSpc>
              <a:spcBef>
                <a:spcPts val="0"/>
              </a:spcBef>
              <a:spcAft>
                <a:spcPts val="0"/>
              </a:spcAft>
              <a:buClr>
                <a:schemeClr val="dk1"/>
              </a:buClr>
              <a:buSzPts val="2800"/>
              <a:buChar char="•"/>
            </a:pPr>
            <a:r>
              <a:rPr lang="en-US" dirty="0">
                <a:hlinkClick r:id="rId5"/>
              </a:rPr>
              <a:t>https://www.wscubetech.com/</a:t>
            </a:r>
            <a:endParaRPr lang="en-US" dirty="0"/>
          </a:p>
          <a:p>
            <a:pPr marL="228600" lvl="0" indent="-228600" algn="l" rtl="0">
              <a:lnSpc>
                <a:spcPct val="100000"/>
              </a:lnSpc>
              <a:spcBef>
                <a:spcPts val="0"/>
              </a:spcBef>
              <a:spcAft>
                <a:spcPts val="0"/>
              </a:spcAft>
              <a:buClr>
                <a:schemeClr val="dk1"/>
              </a:buClr>
              <a:buSzPts val="2800"/>
              <a:buChar char="•"/>
            </a:pPr>
            <a:endParaRPr lang="en-US" dirty="0"/>
          </a:p>
          <a:p>
            <a:pPr marL="228600" lvl="0" indent="-228600" algn="l" rtl="0">
              <a:lnSpc>
                <a:spcPct val="100000"/>
              </a:lnSpc>
              <a:spcBef>
                <a:spcPts val="0"/>
              </a:spcBef>
              <a:spcAft>
                <a:spcPts val="0"/>
              </a:spcAft>
              <a:buClr>
                <a:schemeClr val="dk1"/>
              </a:buClr>
              <a:buSzPts val="2800"/>
              <a:buChar char="•"/>
            </a:pPr>
            <a:endParaRPr dirty="0"/>
          </a:p>
        </p:txBody>
      </p:sp>
      <p:sp>
        <p:nvSpPr>
          <p:cNvPr id="100" name="Google Shape;100;p2">
            <a:extLst>
              <a:ext uri="{FF2B5EF4-FFF2-40B4-BE49-F238E27FC236}">
                <a16:creationId xmlns:a16="http://schemas.microsoft.com/office/drawing/2014/main" id="{F59FF941-2744-A5E4-5D1C-710072CC17F3}"/>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13-Jan-24</a:t>
            </a:r>
            <a:endParaRPr/>
          </a:p>
        </p:txBody>
      </p:sp>
      <p:sp>
        <p:nvSpPr>
          <p:cNvPr id="101" name="Google Shape;101;p2">
            <a:extLst>
              <a:ext uri="{FF2B5EF4-FFF2-40B4-BE49-F238E27FC236}">
                <a16:creationId xmlns:a16="http://schemas.microsoft.com/office/drawing/2014/main" id="{A4EDD2BB-DCD3-7CB3-11A7-DE3561C2810E}"/>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29</a:t>
            </a:fld>
            <a:endParaRPr/>
          </a:p>
        </p:txBody>
      </p:sp>
    </p:spTree>
    <p:extLst>
      <p:ext uri="{BB962C8B-B14F-4D97-AF65-F5344CB8AC3E}">
        <p14:creationId xmlns:p14="http://schemas.microsoft.com/office/powerpoint/2010/main" val="50125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78917B4B-3F8E-58C9-457C-0EB6B9027708}"/>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44B882AD-9E11-F8C6-7FF2-D1FC7CD657B3}"/>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Framework</a:t>
            </a:r>
            <a:endParaRPr dirty="0">
              <a:solidFill>
                <a:srgbClr val="FF3399"/>
              </a:solidFill>
            </a:endParaRPr>
          </a:p>
        </p:txBody>
      </p:sp>
      <p:sp>
        <p:nvSpPr>
          <p:cNvPr id="100" name="Google Shape;100;p2">
            <a:extLst>
              <a:ext uri="{FF2B5EF4-FFF2-40B4-BE49-F238E27FC236}">
                <a16:creationId xmlns:a16="http://schemas.microsoft.com/office/drawing/2014/main" id="{150C8542-4396-C293-AEDC-C14BBB3B2BDE}"/>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13-Jan-24</a:t>
            </a:r>
            <a:endParaRPr/>
          </a:p>
        </p:txBody>
      </p:sp>
      <p:sp>
        <p:nvSpPr>
          <p:cNvPr id="101" name="Google Shape;101;p2">
            <a:extLst>
              <a:ext uri="{FF2B5EF4-FFF2-40B4-BE49-F238E27FC236}">
                <a16:creationId xmlns:a16="http://schemas.microsoft.com/office/drawing/2014/main" id="{C192647F-F64C-64CB-EF08-99BF48043F16}"/>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a:t>
            </a:fld>
            <a:endParaRPr/>
          </a:p>
        </p:txBody>
      </p:sp>
      <p:graphicFrame>
        <p:nvGraphicFramePr>
          <p:cNvPr id="13" name="Diagram 12">
            <a:extLst>
              <a:ext uri="{FF2B5EF4-FFF2-40B4-BE49-F238E27FC236}">
                <a16:creationId xmlns:a16="http://schemas.microsoft.com/office/drawing/2014/main" id="{F90EB867-2422-B198-EA1A-57311AD841F5}"/>
              </a:ext>
            </a:extLst>
          </p:cNvPr>
          <p:cNvGraphicFramePr/>
          <p:nvPr>
            <p:extLst>
              <p:ext uri="{D42A27DB-BD31-4B8C-83A1-F6EECF244321}">
                <p14:modId xmlns:p14="http://schemas.microsoft.com/office/powerpoint/2010/main" val="3770637746"/>
              </p:ext>
            </p:extLst>
          </p:nvPr>
        </p:nvGraphicFramePr>
        <p:xfrm>
          <a:off x="2644648" y="959749"/>
          <a:ext cx="707542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6928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128"/>
          <p:cNvSpPr txBox="1">
            <a:spLocks noGrp="1"/>
          </p:cNvSpPr>
          <p:nvPr>
            <p:ph type="title"/>
          </p:nvPr>
        </p:nvSpPr>
        <p:spPr>
          <a:xfrm>
            <a:off x="838200" y="276621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4400"/>
              <a:buFont typeface="Calibri"/>
              <a:buNone/>
            </a:pPr>
            <a:r>
              <a:rPr lang="en-GB" dirty="0">
                <a:solidFill>
                  <a:srgbClr val="FF3399"/>
                </a:solidFill>
              </a:rPr>
              <a:t>Thank You!!!</a:t>
            </a:r>
            <a:endParaRPr dirty="0">
              <a:solidFill>
                <a:srgbClr val="FF3399"/>
              </a:solidFill>
            </a:endParaRPr>
          </a:p>
        </p:txBody>
      </p:sp>
      <p:sp>
        <p:nvSpPr>
          <p:cNvPr id="1267" name="Google Shape;1267;p1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13-Jan-24</a:t>
            </a:r>
            <a:endParaRPr/>
          </a:p>
        </p:txBody>
      </p:sp>
      <p:sp>
        <p:nvSpPr>
          <p:cNvPr id="1268" name="Google Shape;1268;p1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30</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0131A964-C025-90BB-F3DA-B82B194E4001}"/>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2C88CC6B-1841-780F-56A7-FDBE2A5C8C22}"/>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Web-Frameworks</a:t>
            </a:r>
            <a:endParaRPr dirty="0">
              <a:solidFill>
                <a:srgbClr val="FF3399"/>
              </a:solidFill>
            </a:endParaRPr>
          </a:p>
        </p:txBody>
      </p:sp>
      <p:sp>
        <p:nvSpPr>
          <p:cNvPr id="99" name="Google Shape;99;p2">
            <a:extLst>
              <a:ext uri="{FF2B5EF4-FFF2-40B4-BE49-F238E27FC236}">
                <a16:creationId xmlns:a16="http://schemas.microsoft.com/office/drawing/2014/main" id="{DE1BD0AD-67C3-FFFD-311E-42FDE07C3766}"/>
              </a:ext>
            </a:extLst>
          </p:cNvPr>
          <p:cNvSpPr txBox="1">
            <a:spLocks noGrp="1"/>
          </p:cNvSpPr>
          <p:nvPr>
            <p:ph type="body" idx="1"/>
          </p:nvPr>
        </p:nvSpPr>
        <p:spPr>
          <a:xfrm>
            <a:off x="838200" y="1690688"/>
            <a:ext cx="10515600" cy="4115751"/>
          </a:xfrm>
          <a:prstGeom prst="rect">
            <a:avLst/>
          </a:prstGeom>
          <a:noFill/>
          <a:ln>
            <a:noFill/>
          </a:ln>
        </p:spPr>
        <p:txBody>
          <a:bodyPr spcFirstLastPara="1" wrap="square" lIns="91425" tIns="45700" rIns="91425" bIns="45700" anchor="t" anchorCtr="0">
            <a:normAutofit fontScale="92500" lnSpcReduction="20000"/>
          </a:bodyPr>
          <a:lstStyle/>
          <a:p>
            <a:pPr marL="342900">
              <a:lnSpc>
                <a:spcPct val="100000"/>
              </a:lnSpc>
              <a:spcBef>
                <a:spcPts val="0"/>
              </a:spcBef>
              <a:buSzPts val="2800"/>
            </a:pPr>
            <a:r>
              <a:rPr lang="en-US" sz="2400" dirty="0">
                <a:latin typeface="Calibri" panose="020F0502020204030204" pitchFamily="34" charset="0"/>
                <a:ea typeface="Calibri" panose="020F0502020204030204" pitchFamily="34" charset="0"/>
                <a:cs typeface="Calibri" panose="020F0502020204030204" pitchFamily="34" charset="0"/>
              </a:rPr>
              <a:t>PHP web framework: </a:t>
            </a:r>
            <a:r>
              <a:rPr lang="en-US" sz="2400" b="1" dirty="0">
                <a:solidFill>
                  <a:srgbClr val="FF3399"/>
                </a:solidFill>
                <a:latin typeface="Calibri" panose="020F0502020204030204" pitchFamily="34" charset="0"/>
                <a:ea typeface="Calibri" panose="020F0502020204030204" pitchFamily="34" charset="0"/>
                <a:cs typeface="Calibri" panose="020F0502020204030204" pitchFamily="34" charset="0"/>
              </a:rPr>
              <a:t>Laravel</a:t>
            </a:r>
          </a:p>
          <a:p>
            <a:pPr marL="342900">
              <a:lnSpc>
                <a:spcPct val="100000"/>
              </a:lnSpc>
              <a:spcBef>
                <a:spcPts val="0"/>
              </a:spcBef>
              <a:buSzPts val="2800"/>
            </a:pPr>
            <a:endParaRPr lang="en-US" sz="2400" b="1" dirty="0">
              <a:solidFill>
                <a:srgbClr val="FF3399"/>
              </a:solidFill>
              <a:latin typeface="Calibri" panose="020F0502020204030204" pitchFamily="34" charset="0"/>
              <a:ea typeface="Calibri" panose="020F0502020204030204" pitchFamily="34" charset="0"/>
              <a:cs typeface="Calibri" panose="020F0502020204030204" pitchFamily="34" charset="0"/>
            </a:endParaRPr>
          </a:p>
          <a:p>
            <a:pPr marL="342900">
              <a:lnSpc>
                <a:spcPct val="100000"/>
              </a:lnSpc>
              <a:spcBef>
                <a:spcPts val="0"/>
              </a:spcBef>
              <a:buSzPts val="2800"/>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C# based framework: </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ASP.NET Core</a:t>
            </a:r>
          </a:p>
          <a:p>
            <a:pPr marL="342900">
              <a:lnSpc>
                <a:spcPct val="100000"/>
              </a:lnSpc>
              <a:spcBef>
                <a:spcPts val="0"/>
              </a:spcBef>
              <a:buSzPts val="2800"/>
            </a:pPr>
            <a:endPar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a:lnSpc>
                <a:spcPct val="100000"/>
              </a:lnSpc>
              <a:spcBef>
                <a:spcPts val="0"/>
              </a:spcBef>
              <a:buSzPts val="2800"/>
            </a:pPr>
            <a:r>
              <a:rPr lang="en-US" sz="2400" dirty="0">
                <a:latin typeface="Calibri" panose="020F0502020204030204" pitchFamily="34" charset="0"/>
                <a:ea typeface="Calibri" panose="020F0502020204030204" pitchFamily="34" charset="0"/>
                <a:cs typeface="Calibri" panose="020F0502020204030204" pitchFamily="34" charset="0"/>
              </a:rPr>
              <a:t>Python web frameworks -&gt; </a:t>
            </a:r>
            <a:r>
              <a:rPr lang="en-US" sz="2400" b="1" dirty="0">
                <a:latin typeface="Calibri" panose="020F0502020204030204" pitchFamily="34" charset="0"/>
                <a:ea typeface="Calibri" panose="020F0502020204030204" pitchFamily="34" charset="0"/>
                <a:cs typeface="Calibri" panose="020F0502020204030204" pitchFamily="34" charset="0"/>
              </a:rPr>
              <a:t>Django, Flask</a:t>
            </a:r>
          </a:p>
          <a:p>
            <a:pPr marL="342900">
              <a:lnSpc>
                <a:spcPct val="100000"/>
              </a:lnSpc>
              <a:spcBef>
                <a:spcPts val="0"/>
              </a:spcBef>
              <a:buSzPts val="2800"/>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342900">
              <a:lnSpc>
                <a:spcPct val="100000"/>
              </a:lnSpc>
              <a:spcBef>
                <a:spcPts val="0"/>
              </a:spcBef>
              <a:buSzPts val="2800"/>
            </a:pPr>
            <a:r>
              <a:rPr lang="en-US" sz="2400" dirty="0">
                <a:latin typeface="Calibri" panose="020F0502020204030204" pitchFamily="34" charset="0"/>
                <a:ea typeface="Calibri" panose="020F0502020204030204" pitchFamily="34" charset="0"/>
                <a:cs typeface="Calibri" panose="020F0502020204030204" pitchFamily="34" charset="0"/>
              </a:rPr>
              <a:t>Java: </a:t>
            </a:r>
            <a:r>
              <a:rPr lang="en-US" sz="2400" b="1" dirty="0">
                <a:latin typeface="Calibri" panose="020F0502020204030204" pitchFamily="34" charset="0"/>
                <a:ea typeface="Calibri" panose="020F0502020204030204" pitchFamily="34" charset="0"/>
                <a:cs typeface="Calibri" panose="020F0502020204030204" pitchFamily="34" charset="0"/>
              </a:rPr>
              <a:t>Spring Boot</a:t>
            </a:r>
          </a:p>
          <a:p>
            <a:pPr marL="342900">
              <a:lnSpc>
                <a:spcPct val="100000"/>
              </a:lnSpc>
              <a:spcBef>
                <a:spcPts val="0"/>
              </a:spcBef>
              <a:buSzPts val="2800"/>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342900">
              <a:lnSpc>
                <a:spcPct val="100000"/>
              </a:lnSpc>
              <a:spcBef>
                <a:spcPts val="0"/>
              </a:spcBef>
              <a:buSzPts val="2800"/>
            </a:pPr>
            <a:r>
              <a:rPr lang="en-US" sz="2400" dirty="0">
                <a:latin typeface="Calibri" panose="020F0502020204030204" pitchFamily="34" charset="0"/>
                <a:ea typeface="Calibri" panose="020F0502020204030204" pitchFamily="34" charset="0"/>
                <a:cs typeface="Calibri" panose="020F0502020204030204" pitchFamily="34" charset="0"/>
              </a:rPr>
              <a:t>Ruby: </a:t>
            </a:r>
            <a:r>
              <a:rPr lang="en-US" sz="2400" b="1" dirty="0">
                <a:latin typeface="Calibri" panose="020F0502020204030204" pitchFamily="34" charset="0"/>
                <a:ea typeface="Calibri" panose="020F0502020204030204" pitchFamily="34" charset="0"/>
                <a:cs typeface="Calibri" panose="020F0502020204030204" pitchFamily="34" charset="0"/>
              </a:rPr>
              <a:t>Ruby on Rails (Rails)</a:t>
            </a:r>
          </a:p>
          <a:p>
            <a:pPr marL="342900">
              <a:lnSpc>
                <a:spcPct val="100000"/>
              </a:lnSpc>
              <a:spcBef>
                <a:spcPts val="0"/>
              </a:spcBef>
              <a:buSzPts val="2800"/>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342900">
              <a:lnSpc>
                <a:spcPct val="100000"/>
              </a:lnSpc>
              <a:spcBef>
                <a:spcPts val="0"/>
              </a:spcBef>
              <a:buSzPts val="2800"/>
            </a:pPr>
            <a:r>
              <a:rPr lang="en-US" sz="2400" dirty="0">
                <a:latin typeface="Calibri" panose="020F0502020204030204" pitchFamily="34" charset="0"/>
                <a:ea typeface="Calibri" panose="020F0502020204030204" pitchFamily="34" charset="0"/>
                <a:cs typeface="Calibri" panose="020F0502020204030204" pitchFamily="34" charset="0"/>
              </a:rPr>
              <a:t>TypeScript based: </a:t>
            </a:r>
            <a:r>
              <a:rPr lang="en-US" sz="2400" b="1" dirty="0">
                <a:latin typeface="Calibri" panose="020F0502020204030204" pitchFamily="34" charset="0"/>
                <a:ea typeface="Calibri" panose="020F0502020204030204" pitchFamily="34" charset="0"/>
                <a:cs typeface="Calibri" panose="020F0502020204030204" pitchFamily="34" charset="0"/>
              </a:rPr>
              <a:t>Angular</a:t>
            </a:r>
            <a:r>
              <a:rPr lang="en-US" sz="2400" dirty="0">
                <a:latin typeface="Calibri" panose="020F0502020204030204" pitchFamily="34" charset="0"/>
                <a:ea typeface="Calibri" panose="020F0502020204030204" pitchFamily="34" charset="0"/>
                <a:cs typeface="Calibri" panose="020F0502020204030204" pitchFamily="34" charset="0"/>
              </a:rPr>
              <a:t> by Google</a:t>
            </a:r>
          </a:p>
          <a:p>
            <a:pPr marL="342900">
              <a:lnSpc>
                <a:spcPct val="100000"/>
              </a:lnSpc>
              <a:spcBef>
                <a:spcPts val="0"/>
              </a:spcBef>
              <a:buSzPts val="2800"/>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a:lnSpc>
                <a:spcPct val="100000"/>
              </a:lnSpc>
              <a:spcBef>
                <a:spcPts val="0"/>
              </a:spcBef>
              <a:buSzPts val="2800"/>
            </a:pPr>
            <a:r>
              <a:rPr lang="en-US" sz="2400" dirty="0">
                <a:latin typeface="Calibri" panose="020F0502020204030204" pitchFamily="34" charset="0"/>
                <a:ea typeface="Calibri" panose="020F0502020204030204" pitchFamily="34" charset="0"/>
                <a:cs typeface="Calibri" panose="020F0502020204030204" pitchFamily="34" charset="0"/>
              </a:rPr>
              <a:t>JavaScript based: </a:t>
            </a:r>
            <a:r>
              <a:rPr lang="en-US" sz="2400" b="1" dirty="0">
                <a:latin typeface="Calibri" panose="020F0502020204030204" pitchFamily="34" charset="0"/>
                <a:ea typeface="Calibri" panose="020F0502020204030204" pitchFamily="34" charset="0"/>
                <a:cs typeface="Calibri" panose="020F0502020204030204" pitchFamily="34" charset="0"/>
              </a:rPr>
              <a:t>React, Vue.js, Express.js</a:t>
            </a:r>
          </a:p>
          <a:p>
            <a:pPr marL="342900">
              <a:lnSpc>
                <a:spcPct val="100000"/>
              </a:lnSpc>
              <a:spcBef>
                <a:spcPts val="0"/>
              </a:spcBef>
              <a:buSzPts val="2800"/>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457200" lvl="1" indent="0">
              <a:lnSpc>
                <a:spcPct val="100000"/>
              </a:lnSpc>
              <a:spcBef>
                <a:spcPts val="0"/>
              </a:spcBef>
              <a:buSzPts val="2800"/>
              <a:buNone/>
            </a:pPr>
            <a:r>
              <a:rPr lang="en-US" dirty="0">
                <a:latin typeface="Calibri" panose="020F0502020204030204" pitchFamily="34" charset="0"/>
                <a:ea typeface="Calibri" panose="020F0502020204030204" pitchFamily="34" charset="0"/>
                <a:cs typeface="Calibri" panose="020F0502020204030204" pitchFamily="34" charset="0"/>
              </a:rPr>
              <a:t>and So on…….</a:t>
            </a:r>
          </a:p>
        </p:txBody>
      </p:sp>
      <p:sp>
        <p:nvSpPr>
          <p:cNvPr id="100" name="Google Shape;100;p2">
            <a:extLst>
              <a:ext uri="{FF2B5EF4-FFF2-40B4-BE49-F238E27FC236}">
                <a16:creationId xmlns:a16="http://schemas.microsoft.com/office/drawing/2014/main" id="{9777BF5D-2371-1E9D-20E8-CC23B8CDC8F3}"/>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13-Jan-24</a:t>
            </a:r>
            <a:endParaRPr/>
          </a:p>
        </p:txBody>
      </p:sp>
      <p:sp>
        <p:nvSpPr>
          <p:cNvPr id="101" name="Google Shape;101;p2">
            <a:extLst>
              <a:ext uri="{FF2B5EF4-FFF2-40B4-BE49-F238E27FC236}">
                <a16:creationId xmlns:a16="http://schemas.microsoft.com/office/drawing/2014/main" id="{6EC97BBC-6CCB-66FD-5067-9DB505DD9DAC}"/>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4</a:t>
            </a:fld>
            <a:endParaRPr/>
          </a:p>
        </p:txBody>
      </p:sp>
    </p:spTree>
    <p:extLst>
      <p:ext uri="{BB962C8B-B14F-4D97-AF65-F5344CB8AC3E}">
        <p14:creationId xmlns:p14="http://schemas.microsoft.com/office/powerpoint/2010/main" val="35774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4FEC98DD-5C48-49CB-C483-A3DAE69C0E48}"/>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979C144E-D82D-2C76-2F98-F25A62B04948}"/>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Laravel</a:t>
            </a:r>
            <a:endParaRPr dirty="0">
              <a:solidFill>
                <a:srgbClr val="FF3399"/>
              </a:solidFill>
            </a:endParaRPr>
          </a:p>
        </p:txBody>
      </p:sp>
      <p:sp>
        <p:nvSpPr>
          <p:cNvPr id="99" name="Google Shape;99;p2">
            <a:extLst>
              <a:ext uri="{FF2B5EF4-FFF2-40B4-BE49-F238E27FC236}">
                <a16:creationId xmlns:a16="http://schemas.microsoft.com/office/drawing/2014/main" id="{6AC894C0-4766-27ED-732E-B8DA9A849C8C}"/>
              </a:ext>
            </a:extLst>
          </p:cNvPr>
          <p:cNvSpPr txBox="1">
            <a:spLocks noGrp="1"/>
          </p:cNvSpPr>
          <p:nvPr>
            <p:ph type="body" idx="1"/>
          </p:nvPr>
        </p:nvSpPr>
        <p:spPr>
          <a:xfrm>
            <a:off x="838200" y="1690688"/>
            <a:ext cx="10515600" cy="4380928"/>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Char char="•"/>
            </a:pPr>
            <a:r>
              <a:rPr lang="en-GB" sz="2400" dirty="0"/>
              <a:t>PHP based </a:t>
            </a:r>
            <a:r>
              <a:rPr lang="en-GB" sz="2400" dirty="0">
                <a:solidFill>
                  <a:srgbClr val="FF3399"/>
                </a:solidFill>
              </a:rPr>
              <a:t>open source </a:t>
            </a:r>
            <a:r>
              <a:rPr lang="en-GB" sz="2400" dirty="0"/>
              <a:t>web-framework.</a:t>
            </a:r>
          </a:p>
          <a:p>
            <a:pPr marL="228600" lvl="0" indent="-228600" algn="l" rtl="0">
              <a:lnSpc>
                <a:spcPct val="100000"/>
              </a:lnSpc>
              <a:spcBef>
                <a:spcPts val="0"/>
              </a:spcBef>
              <a:spcAft>
                <a:spcPts val="0"/>
              </a:spcAft>
              <a:buClr>
                <a:schemeClr val="dk1"/>
              </a:buClr>
              <a:buSzPts val="2800"/>
              <a:buChar char="•"/>
            </a:pPr>
            <a:endParaRPr lang="en-GB" sz="2400" dirty="0"/>
          </a:p>
          <a:p>
            <a:pPr marL="228600" lvl="0" indent="-228600" algn="l" rtl="0">
              <a:lnSpc>
                <a:spcPct val="100000"/>
              </a:lnSpc>
              <a:spcBef>
                <a:spcPts val="0"/>
              </a:spcBef>
              <a:spcAft>
                <a:spcPts val="0"/>
              </a:spcAft>
              <a:buClr>
                <a:schemeClr val="dk1"/>
              </a:buClr>
              <a:buSzPts val="2800"/>
              <a:buChar char="•"/>
            </a:pPr>
            <a:r>
              <a:rPr lang="en-GB" sz="2400" dirty="0"/>
              <a:t>Follows the </a:t>
            </a:r>
            <a:r>
              <a:rPr lang="en-GB" sz="2400" dirty="0">
                <a:solidFill>
                  <a:srgbClr val="FF3399"/>
                </a:solidFill>
              </a:rPr>
              <a:t>model-view-controller (MVC) </a:t>
            </a:r>
            <a:r>
              <a:rPr lang="en-GB" sz="2400" dirty="0"/>
              <a:t>architectural pattern.</a:t>
            </a:r>
          </a:p>
          <a:p>
            <a:pPr marL="228600" lvl="0" indent="-228600" algn="l" rtl="0">
              <a:lnSpc>
                <a:spcPct val="100000"/>
              </a:lnSpc>
              <a:spcBef>
                <a:spcPts val="0"/>
              </a:spcBef>
              <a:spcAft>
                <a:spcPts val="0"/>
              </a:spcAft>
              <a:buClr>
                <a:schemeClr val="dk1"/>
              </a:buClr>
              <a:buSzPts val="2800"/>
              <a:buChar char="•"/>
            </a:pPr>
            <a:endParaRPr lang="en-GB" sz="2400" dirty="0"/>
          </a:p>
          <a:p>
            <a:pPr marL="228600" lvl="0" indent="-228600" algn="l" rtl="0">
              <a:lnSpc>
                <a:spcPct val="100000"/>
              </a:lnSpc>
              <a:spcBef>
                <a:spcPts val="0"/>
              </a:spcBef>
              <a:spcAft>
                <a:spcPts val="0"/>
              </a:spcAft>
              <a:buClr>
                <a:schemeClr val="dk1"/>
              </a:buClr>
              <a:buSzPts val="2800"/>
              <a:buChar char="•"/>
            </a:pPr>
            <a:r>
              <a:rPr lang="en-GB" sz="2400" dirty="0"/>
              <a:t>Taylor Otwell developed Laravel in July 2011.</a:t>
            </a:r>
          </a:p>
          <a:p>
            <a:pPr marL="228600" lvl="0" indent="-228600" algn="l" rtl="0">
              <a:lnSpc>
                <a:spcPct val="100000"/>
              </a:lnSpc>
              <a:spcBef>
                <a:spcPts val="0"/>
              </a:spcBef>
              <a:spcAft>
                <a:spcPts val="0"/>
              </a:spcAft>
              <a:buClr>
                <a:schemeClr val="dk1"/>
              </a:buClr>
              <a:buSzPts val="2800"/>
              <a:buChar char="•"/>
            </a:pPr>
            <a:endParaRPr lang="en-GB" sz="2400" dirty="0"/>
          </a:p>
          <a:p>
            <a:pPr marL="228600" lvl="0" indent="-228600" algn="l" rtl="0">
              <a:lnSpc>
                <a:spcPct val="100000"/>
              </a:lnSpc>
              <a:spcBef>
                <a:spcPts val="0"/>
              </a:spcBef>
              <a:spcAft>
                <a:spcPts val="0"/>
              </a:spcAft>
              <a:buClr>
                <a:schemeClr val="dk1"/>
              </a:buClr>
              <a:buSzPts val="2800"/>
              <a:buChar char="•"/>
            </a:pPr>
            <a:r>
              <a:rPr lang="en-GB" sz="2400" dirty="0"/>
              <a:t>Currently Laravel </a:t>
            </a:r>
            <a:r>
              <a:rPr lang="en-GB" sz="2400" dirty="0">
                <a:solidFill>
                  <a:srgbClr val="FF3399"/>
                </a:solidFill>
              </a:rPr>
              <a:t>10.x</a:t>
            </a:r>
            <a:r>
              <a:rPr lang="en-GB" sz="2400" dirty="0"/>
              <a:t> in operation.</a:t>
            </a:r>
          </a:p>
          <a:p>
            <a:pPr marL="228600" lvl="0" indent="-228600" algn="l" rtl="0">
              <a:lnSpc>
                <a:spcPct val="100000"/>
              </a:lnSpc>
              <a:spcBef>
                <a:spcPts val="0"/>
              </a:spcBef>
              <a:spcAft>
                <a:spcPts val="0"/>
              </a:spcAft>
              <a:buClr>
                <a:schemeClr val="dk1"/>
              </a:buClr>
              <a:buSzPts val="2800"/>
              <a:buChar char="•"/>
            </a:pPr>
            <a:endParaRPr lang="en-GB" sz="2400" dirty="0"/>
          </a:p>
          <a:p>
            <a:pPr marL="228600" lvl="0" indent="-228600" algn="l" rtl="0">
              <a:lnSpc>
                <a:spcPct val="100000"/>
              </a:lnSpc>
              <a:spcBef>
                <a:spcPts val="0"/>
              </a:spcBef>
              <a:spcAft>
                <a:spcPts val="0"/>
              </a:spcAft>
              <a:buClr>
                <a:schemeClr val="dk1"/>
              </a:buClr>
              <a:buSzPts val="2800"/>
              <a:buChar char="•"/>
            </a:pPr>
            <a:r>
              <a:rPr lang="en-GB" sz="2400" dirty="0"/>
              <a:t>Most </a:t>
            </a:r>
            <a:r>
              <a:rPr lang="en-GB" sz="2400" dirty="0">
                <a:solidFill>
                  <a:srgbClr val="FF3399"/>
                </a:solidFill>
              </a:rPr>
              <a:t>popular</a:t>
            </a:r>
            <a:r>
              <a:rPr lang="en-GB" sz="2400" dirty="0"/>
              <a:t> web framework.</a:t>
            </a:r>
          </a:p>
          <a:p>
            <a:pPr marL="228600" lvl="0" indent="-228600" algn="l" rtl="0">
              <a:lnSpc>
                <a:spcPct val="100000"/>
              </a:lnSpc>
              <a:spcBef>
                <a:spcPts val="0"/>
              </a:spcBef>
              <a:spcAft>
                <a:spcPts val="0"/>
              </a:spcAft>
              <a:buClr>
                <a:schemeClr val="dk1"/>
              </a:buClr>
              <a:buSzPts val="2800"/>
              <a:buChar char="•"/>
            </a:pPr>
            <a:endParaRPr lang="en-GB" sz="2400" dirty="0"/>
          </a:p>
          <a:p>
            <a:pPr marL="228600" lvl="0" indent="-228600" algn="l" rtl="0">
              <a:lnSpc>
                <a:spcPct val="100000"/>
              </a:lnSpc>
              <a:spcBef>
                <a:spcPts val="0"/>
              </a:spcBef>
              <a:spcAft>
                <a:spcPts val="0"/>
              </a:spcAft>
              <a:buClr>
                <a:schemeClr val="dk1"/>
              </a:buClr>
              <a:buSzPts val="2800"/>
              <a:buChar char="•"/>
            </a:pPr>
            <a:r>
              <a:rPr lang="en-GB" sz="2400" dirty="0"/>
              <a:t>Works with the help of </a:t>
            </a:r>
            <a:r>
              <a:rPr lang="en-GB" sz="2400" dirty="0">
                <a:solidFill>
                  <a:srgbClr val="FF3399"/>
                </a:solidFill>
              </a:rPr>
              <a:t>Artisan CLI </a:t>
            </a:r>
            <a:r>
              <a:rPr lang="en-GB" sz="2400" dirty="0"/>
              <a:t>(Command line interface). </a:t>
            </a:r>
          </a:p>
          <a:p>
            <a:pPr marL="228600" lvl="0" indent="-228600" algn="l" rtl="0">
              <a:lnSpc>
                <a:spcPct val="100000"/>
              </a:lnSpc>
              <a:spcBef>
                <a:spcPts val="0"/>
              </a:spcBef>
              <a:spcAft>
                <a:spcPts val="0"/>
              </a:spcAft>
              <a:buClr>
                <a:schemeClr val="dk1"/>
              </a:buClr>
              <a:buSzPts val="2800"/>
              <a:buChar char="•"/>
            </a:pPr>
            <a:endParaRPr lang="en-GB" sz="2200" dirty="0"/>
          </a:p>
          <a:p>
            <a:pPr marL="228600" lvl="0" indent="-228600" algn="l" rtl="0">
              <a:lnSpc>
                <a:spcPct val="100000"/>
              </a:lnSpc>
              <a:spcBef>
                <a:spcPts val="0"/>
              </a:spcBef>
              <a:spcAft>
                <a:spcPts val="0"/>
              </a:spcAft>
              <a:buClr>
                <a:schemeClr val="dk1"/>
              </a:buClr>
              <a:buSzPts val="2800"/>
              <a:buChar char="•"/>
            </a:pPr>
            <a:endParaRPr sz="2200" dirty="0"/>
          </a:p>
        </p:txBody>
      </p:sp>
      <p:sp>
        <p:nvSpPr>
          <p:cNvPr id="100" name="Google Shape;100;p2">
            <a:extLst>
              <a:ext uri="{FF2B5EF4-FFF2-40B4-BE49-F238E27FC236}">
                <a16:creationId xmlns:a16="http://schemas.microsoft.com/office/drawing/2014/main" id="{811A825B-30FA-7A58-2845-DF3C57625F16}"/>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13-Jan-24</a:t>
            </a:r>
            <a:endParaRPr/>
          </a:p>
        </p:txBody>
      </p:sp>
      <p:sp>
        <p:nvSpPr>
          <p:cNvPr id="101" name="Google Shape;101;p2">
            <a:extLst>
              <a:ext uri="{FF2B5EF4-FFF2-40B4-BE49-F238E27FC236}">
                <a16:creationId xmlns:a16="http://schemas.microsoft.com/office/drawing/2014/main" id="{8DD0881F-AA33-EDBD-04CA-D9442C7D6F9E}"/>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84784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A32698B1-DB93-7E1D-4305-A3C8F136325F}"/>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70EFDBF2-35AA-D4BA-DA7D-3F9F37DB2D84}"/>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MVC Pattern</a:t>
            </a:r>
            <a:endParaRPr dirty="0">
              <a:solidFill>
                <a:srgbClr val="FF3399"/>
              </a:solidFill>
            </a:endParaRPr>
          </a:p>
        </p:txBody>
      </p:sp>
      <p:sp>
        <p:nvSpPr>
          <p:cNvPr id="100" name="Google Shape;100;p2">
            <a:extLst>
              <a:ext uri="{FF2B5EF4-FFF2-40B4-BE49-F238E27FC236}">
                <a16:creationId xmlns:a16="http://schemas.microsoft.com/office/drawing/2014/main" id="{B43657B8-E8DE-8D5E-E535-0E1B47B09AA4}"/>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13-Jan-24</a:t>
            </a:r>
            <a:endParaRPr/>
          </a:p>
        </p:txBody>
      </p:sp>
      <p:sp>
        <p:nvSpPr>
          <p:cNvPr id="101" name="Google Shape;101;p2">
            <a:extLst>
              <a:ext uri="{FF2B5EF4-FFF2-40B4-BE49-F238E27FC236}">
                <a16:creationId xmlns:a16="http://schemas.microsoft.com/office/drawing/2014/main" id="{4D51E41C-3383-DBA0-80CB-F09B50BB653B}"/>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6</a:t>
            </a:fld>
            <a:endParaRPr/>
          </a:p>
        </p:txBody>
      </p:sp>
      <p:pic>
        <p:nvPicPr>
          <p:cNvPr id="1026" name="Picture 2">
            <a:extLst>
              <a:ext uri="{FF2B5EF4-FFF2-40B4-BE49-F238E27FC236}">
                <a16:creationId xmlns:a16="http://schemas.microsoft.com/office/drawing/2014/main" id="{453A82AE-D24A-2E06-ECD8-6981D14B6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567" y="1873568"/>
            <a:ext cx="6618865" cy="3695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930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144D1E76-B54D-8E60-93DC-48B6CBC54F0E}"/>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28A2893D-E393-7996-452D-2FCC433918C9}"/>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Why Laravel?</a:t>
            </a:r>
            <a:endParaRPr dirty="0">
              <a:solidFill>
                <a:srgbClr val="FF3399"/>
              </a:solidFill>
            </a:endParaRPr>
          </a:p>
        </p:txBody>
      </p:sp>
      <p:sp>
        <p:nvSpPr>
          <p:cNvPr id="99" name="Google Shape;99;p2">
            <a:extLst>
              <a:ext uri="{FF2B5EF4-FFF2-40B4-BE49-F238E27FC236}">
                <a16:creationId xmlns:a16="http://schemas.microsoft.com/office/drawing/2014/main" id="{F99E139A-9E9C-9DD6-C42E-E80D95BF5456}"/>
              </a:ext>
            </a:extLst>
          </p:cNvPr>
          <p:cNvSpPr txBox="1">
            <a:spLocks noGrp="1"/>
          </p:cNvSpPr>
          <p:nvPr>
            <p:ph type="body" idx="1"/>
          </p:nvPr>
        </p:nvSpPr>
        <p:spPr>
          <a:xfrm>
            <a:off x="947928" y="1717169"/>
            <a:ext cx="5553456" cy="3139322"/>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Char char="•"/>
            </a:pPr>
            <a:r>
              <a:rPr lang="en-GB" sz="2200" b="1" dirty="0"/>
              <a:t>MVC</a:t>
            </a:r>
            <a:r>
              <a:rPr lang="en-GB" sz="2200" dirty="0"/>
              <a:t> Support and </a:t>
            </a:r>
            <a:r>
              <a:rPr lang="en-GB" sz="2200" b="1" dirty="0"/>
              <a:t>Object-Oriented</a:t>
            </a:r>
            <a:r>
              <a:rPr lang="en-GB" sz="2200" dirty="0"/>
              <a:t> Approach</a:t>
            </a:r>
          </a:p>
          <a:p>
            <a:pPr marL="228600" lvl="0" indent="-228600" algn="l" rtl="0">
              <a:lnSpc>
                <a:spcPct val="100000"/>
              </a:lnSpc>
              <a:spcBef>
                <a:spcPts val="0"/>
              </a:spcBef>
              <a:spcAft>
                <a:spcPts val="0"/>
              </a:spcAft>
              <a:buClr>
                <a:schemeClr val="dk1"/>
              </a:buClr>
              <a:buSzPts val="2800"/>
              <a:buChar char="•"/>
            </a:pPr>
            <a:endParaRPr lang="en-GB" sz="2200" dirty="0"/>
          </a:p>
          <a:p>
            <a:pPr marL="228600" lvl="0" indent="-228600" algn="l" rtl="0">
              <a:lnSpc>
                <a:spcPct val="100000"/>
              </a:lnSpc>
              <a:spcBef>
                <a:spcPts val="0"/>
              </a:spcBef>
              <a:spcAft>
                <a:spcPts val="0"/>
              </a:spcAft>
              <a:buClr>
                <a:schemeClr val="dk1"/>
              </a:buClr>
              <a:buSzPts val="2800"/>
              <a:buChar char="•"/>
            </a:pPr>
            <a:r>
              <a:rPr lang="en-GB" sz="2200" dirty="0"/>
              <a:t>Built in Authentication and Authorization</a:t>
            </a:r>
          </a:p>
          <a:p>
            <a:pPr marL="228600" lvl="0" indent="-228600" algn="l" rtl="0">
              <a:lnSpc>
                <a:spcPct val="100000"/>
              </a:lnSpc>
              <a:spcBef>
                <a:spcPts val="0"/>
              </a:spcBef>
              <a:spcAft>
                <a:spcPts val="0"/>
              </a:spcAft>
              <a:buClr>
                <a:schemeClr val="dk1"/>
              </a:buClr>
              <a:buSzPts val="2800"/>
              <a:buChar char="•"/>
            </a:pPr>
            <a:endParaRPr lang="en-GB" sz="2200" dirty="0"/>
          </a:p>
          <a:p>
            <a:pPr marL="228600" lvl="0" indent="-228600" algn="l" rtl="0">
              <a:lnSpc>
                <a:spcPct val="100000"/>
              </a:lnSpc>
              <a:spcBef>
                <a:spcPts val="0"/>
              </a:spcBef>
              <a:spcAft>
                <a:spcPts val="0"/>
              </a:spcAft>
              <a:buClr>
                <a:schemeClr val="dk1"/>
              </a:buClr>
              <a:buSzPts val="2800"/>
              <a:buChar char="•"/>
            </a:pPr>
            <a:r>
              <a:rPr lang="en-GB" sz="2200" b="1" dirty="0"/>
              <a:t>Packaging</a:t>
            </a:r>
            <a:r>
              <a:rPr lang="en-GB" sz="2200" dirty="0"/>
              <a:t> System</a:t>
            </a:r>
          </a:p>
          <a:p>
            <a:pPr marL="228600" lvl="0" indent="-228600" algn="l" rtl="0">
              <a:lnSpc>
                <a:spcPct val="100000"/>
              </a:lnSpc>
              <a:spcBef>
                <a:spcPts val="0"/>
              </a:spcBef>
              <a:spcAft>
                <a:spcPts val="0"/>
              </a:spcAft>
              <a:buClr>
                <a:schemeClr val="dk1"/>
              </a:buClr>
              <a:buSzPts val="2800"/>
              <a:buChar char="•"/>
            </a:pPr>
            <a:endParaRPr lang="en-GB" sz="2200" dirty="0"/>
          </a:p>
          <a:p>
            <a:pPr marL="228600" lvl="0" indent="-228600" algn="l" rtl="0">
              <a:lnSpc>
                <a:spcPct val="100000"/>
              </a:lnSpc>
              <a:spcBef>
                <a:spcPts val="0"/>
              </a:spcBef>
              <a:spcAft>
                <a:spcPts val="0"/>
              </a:spcAft>
              <a:buClr>
                <a:schemeClr val="dk1"/>
              </a:buClr>
              <a:buSzPts val="2800"/>
              <a:buChar char="•"/>
            </a:pPr>
            <a:r>
              <a:rPr lang="en-GB" sz="2200" dirty="0"/>
              <a:t>Multiple File System</a:t>
            </a:r>
          </a:p>
          <a:p>
            <a:pPr marL="228600" lvl="0" indent="-228600" algn="l" rtl="0">
              <a:lnSpc>
                <a:spcPct val="100000"/>
              </a:lnSpc>
              <a:spcBef>
                <a:spcPts val="0"/>
              </a:spcBef>
              <a:spcAft>
                <a:spcPts val="0"/>
              </a:spcAft>
              <a:buClr>
                <a:schemeClr val="dk1"/>
              </a:buClr>
              <a:buSzPts val="2800"/>
              <a:buChar char="•"/>
            </a:pPr>
            <a:endParaRPr lang="en-GB" sz="2200" dirty="0"/>
          </a:p>
          <a:p>
            <a:pPr marL="228600" lvl="0" indent="-228600" algn="l" rtl="0">
              <a:lnSpc>
                <a:spcPct val="100000"/>
              </a:lnSpc>
              <a:spcBef>
                <a:spcPts val="0"/>
              </a:spcBef>
              <a:spcAft>
                <a:spcPts val="0"/>
              </a:spcAft>
              <a:buClr>
                <a:schemeClr val="dk1"/>
              </a:buClr>
              <a:buSzPts val="2800"/>
              <a:buChar char="•"/>
            </a:pPr>
            <a:r>
              <a:rPr lang="en-GB" sz="2200" b="1" dirty="0"/>
              <a:t>Artisan</a:t>
            </a:r>
            <a:r>
              <a:rPr lang="en-GB" sz="2200" dirty="0"/>
              <a:t> Console</a:t>
            </a:r>
          </a:p>
        </p:txBody>
      </p:sp>
      <p:sp>
        <p:nvSpPr>
          <p:cNvPr id="100" name="Google Shape;100;p2">
            <a:extLst>
              <a:ext uri="{FF2B5EF4-FFF2-40B4-BE49-F238E27FC236}">
                <a16:creationId xmlns:a16="http://schemas.microsoft.com/office/drawing/2014/main" id="{A4007CAB-E826-3EB2-042B-3911F997B35C}"/>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13-Jan-24</a:t>
            </a:r>
            <a:endParaRPr/>
          </a:p>
        </p:txBody>
      </p:sp>
      <p:sp>
        <p:nvSpPr>
          <p:cNvPr id="101" name="Google Shape;101;p2">
            <a:extLst>
              <a:ext uri="{FF2B5EF4-FFF2-40B4-BE49-F238E27FC236}">
                <a16:creationId xmlns:a16="http://schemas.microsoft.com/office/drawing/2014/main" id="{C364E919-A01B-BF66-6591-4EFA416C9BE7}"/>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5" name="TextBox 4">
            <a:extLst>
              <a:ext uri="{FF2B5EF4-FFF2-40B4-BE49-F238E27FC236}">
                <a16:creationId xmlns:a16="http://schemas.microsoft.com/office/drawing/2014/main" id="{2E566E28-EC52-7DEF-F5C9-3BD8079DC881}"/>
              </a:ext>
            </a:extLst>
          </p:cNvPr>
          <p:cNvSpPr txBox="1"/>
          <p:nvPr/>
        </p:nvSpPr>
        <p:spPr>
          <a:xfrm>
            <a:off x="6769608" y="1690688"/>
            <a:ext cx="5422392" cy="3139321"/>
          </a:xfrm>
          <a:prstGeom prst="rect">
            <a:avLst/>
          </a:prstGeom>
          <a:noFill/>
        </p:spPr>
        <p:txBody>
          <a:bodyPr wrap="square">
            <a:spAutoFit/>
          </a:bodyPr>
          <a:lstStyle/>
          <a:p>
            <a:pPr marL="228600" lvl="0" indent="-228600" algn="l" rtl="0">
              <a:lnSpc>
                <a:spcPct val="100000"/>
              </a:lnSpc>
              <a:spcBef>
                <a:spcPts val="0"/>
              </a:spcBef>
              <a:spcAft>
                <a:spcPts val="0"/>
              </a:spcAft>
              <a:buClr>
                <a:schemeClr val="dk1"/>
              </a:buClr>
              <a:buSzPts val="2800"/>
              <a:buChar char="•"/>
            </a:pPr>
            <a:r>
              <a:rPr lang="en-US" sz="2200" dirty="0">
                <a:latin typeface="Calibri" panose="020F0502020204030204" pitchFamily="34" charset="0"/>
                <a:ea typeface="Calibri" panose="020F0502020204030204" pitchFamily="34" charset="0"/>
                <a:cs typeface="Calibri" panose="020F0502020204030204" pitchFamily="34" charset="0"/>
              </a:rPr>
              <a:t>Eloquent </a:t>
            </a:r>
            <a:r>
              <a:rPr lang="en-US" sz="2200" b="1" dirty="0">
                <a:latin typeface="Calibri" panose="020F0502020204030204" pitchFamily="34" charset="0"/>
                <a:ea typeface="Calibri" panose="020F0502020204030204" pitchFamily="34" charset="0"/>
                <a:cs typeface="Calibri" panose="020F0502020204030204" pitchFamily="34" charset="0"/>
              </a:rPr>
              <a:t>ORM</a:t>
            </a:r>
          </a:p>
          <a:p>
            <a:pPr marL="228600" lvl="0" indent="-228600" algn="l" rtl="0">
              <a:lnSpc>
                <a:spcPct val="100000"/>
              </a:lnSpc>
              <a:spcBef>
                <a:spcPts val="0"/>
              </a:spcBef>
              <a:spcAft>
                <a:spcPts val="0"/>
              </a:spcAft>
              <a:buClr>
                <a:schemeClr val="dk1"/>
              </a:buClr>
              <a:buSzPts val="2800"/>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228600" lvl="0" indent="-228600" algn="l" rtl="0">
              <a:lnSpc>
                <a:spcPct val="100000"/>
              </a:lnSpc>
              <a:spcBef>
                <a:spcPts val="0"/>
              </a:spcBef>
              <a:spcAft>
                <a:spcPts val="0"/>
              </a:spcAft>
              <a:buClr>
                <a:schemeClr val="dk1"/>
              </a:buClr>
              <a:buSzPts val="2800"/>
              <a:buChar char="•"/>
            </a:pPr>
            <a:r>
              <a:rPr lang="en-US" sz="2200" dirty="0">
                <a:latin typeface="Calibri" panose="020F0502020204030204" pitchFamily="34" charset="0"/>
                <a:ea typeface="Calibri" panose="020F0502020204030204" pitchFamily="34" charset="0"/>
                <a:cs typeface="Calibri" panose="020F0502020204030204" pitchFamily="34" charset="0"/>
              </a:rPr>
              <a:t>Templating engine (</a:t>
            </a:r>
            <a:r>
              <a:rPr lang="en-US" sz="2200" b="1" dirty="0">
                <a:latin typeface="Calibri" panose="020F0502020204030204" pitchFamily="34" charset="0"/>
                <a:ea typeface="Calibri" panose="020F0502020204030204" pitchFamily="34" charset="0"/>
                <a:cs typeface="Calibri" panose="020F0502020204030204" pitchFamily="34" charset="0"/>
              </a:rPr>
              <a:t>Blade</a:t>
            </a:r>
            <a:r>
              <a:rPr lang="en-US" sz="2200" dirty="0">
                <a:latin typeface="Calibri" panose="020F0502020204030204" pitchFamily="34" charset="0"/>
                <a:ea typeface="Calibri" panose="020F0502020204030204" pitchFamily="34" charset="0"/>
                <a:cs typeface="Calibri" panose="020F0502020204030204" pitchFamily="34" charset="0"/>
              </a:rPr>
              <a:t>)</a:t>
            </a:r>
          </a:p>
          <a:p>
            <a:pPr marL="228600" lvl="0" indent="-228600" algn="l" rtl="0">
              <a:lnSpc>
                <a:spcPct val="100000"/>
              </a:lnSpc>
              <a:spcBef>
                <a:spcPts val="0"/>
              </a:spcBef>
              <a:spcAft>
                <a:spcPts val="0"/>
              </a:spcAft>
              <a:buClr>
                <a:schemeClr val="dk1"/>
              </a:buClr>
              <a:buSzPts val="2800"/>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228600" lvl="0" indent="-228600" algn="l" rtl="0">
              <a:lnSpc>
                <a:spcPct val="100000"/>
              </a:lnSpc>
              <a:spcBef>
                <a:spcPts val="0"/>
              </a:spcBef>
              <a:spcAft>
                <a:spcPts val="0"/>
              </a:spcAft>
              <a:buClr>
                <a:schemeClr val="dk1"/>
              </a:buClr>
              <a:buSzPts val="2800"/>
              <a:buChar char="•"/>
            </a:pPr>
            <a:r>
              <a:rPr lang="en-US" sz="2200" dirty="0">
                <a:latin typeface="Calibri" panose="020F0502020204030204" pitchFamily="34" charset="0"/>
                <a:ea typeface="Calibri" panose="020F0502020204030204" pitchFamily="34" charset="0"/>
                <a:cs typeface="Calibri" panose="020F0502020204030204" pitchFamily="34" charset="0"/>
              </a:rPr>
              <a:t>Task Scheduling</a:t>
            </a:r>
          </a:p>
          <a:p>
            <a:pPr marL="228600" lvl="0" indent="-228600" algn="l" rtl="0">
              <a:lnSpc>
                <a:spcPct val="100000"/>
              </a:lnSpc>
              <a:spcBef>
                <a:spcPts val="0"/>
              </a:spcBef>
              <a:spcAft>
                <a:spcPts val="0"/>
              </a:spcAft>
              <a:buClr>
                <a:schemeClr val="dk1"/>
              </a:buClr>
              <a:buSzPts val="2800"/>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228600" lvl="0" indent="-228600" algn="l" rtl="0">
              <a:lnSpc>
                <a:spcPct val="100000"/>
              </a:lnSpc>
              <a:spcBef>
                <a:spcPts val="0"/>
              </a:spcBef>
              <a:spcAft>
                <a:spcPts val="0"/>
              </a:spcAft>
              <a:buClr>
                <a:schemeClr val="dk1"/>
              </a:buClr>
              <a:buSzPts val="2800"/>
              <a:buChar char="•"/>
            </a:pPr>
            <a:r>
              <a:rPr lang="en-US" sz="2200" dirty="0">
                <a:latin typeface="Calibri" panose="020F0502020204030204" pitchFamily="34" charset="0"/>
                <a:ea typeface="Calibri" panose="020F0502020204030204" pitchFamily="34" charset="0"/>
                <a:cs typeface="Calibri" panose="020F0502020204030204" pitchFamily="34" charset="0"/>
              </a:rPr>
              <a:t>Events and Broadcasting</a:t>
            </a:r>
          </a:p>
          <a:p>
            <a:pPr marL="0" lvl="0" indent="0" algn="l" rtl="0">
              <a:lnSpc>
                <a:spcPct val="100000"/>
              </a:lnSpc>
              <a:spcBef>
                <a:spcPts val="0"/>
              </a:spcBef>
              <a:spcAft>
                <a:spcPts val="0"/>
              </a:spcAft>
              <a:buClr>
                <a:schemeClr val="dk1"/>
              </a:buClr>
              <a:buSzPts val="2800"/>
              <a:buNone/>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228600" lvl="0" indent="-228600" algn="l" rtl="0">
              <a:lnSpc>
                <a:spcPct val="100000"/>
              </a:lnSpc>
              <a:spcBef>
                <a:spcPts val="0"/>
              </a:spcBef>
              <a:spcAft>
                <a:spcPts val="0"/>
              </a:spcAft>
              <a:buClr>
                <a:schemeClr val="dk1"/>
              </a:buClr>
              <a:buSzPts val="2800"/>
              <a:buChar char="•"/>
            </a:pPr>
            <a:r>
              <a:rPr lang="en-US" sz="2200" dirty="0">
                <a:latin typeface="Calibri" panose="020F0502020204030204" pitchFamily="34" charset="0"/>
                <a:ea typeface="Calibri" panose="020F0502020204030204" pitchFamily="34" charset="0"/>
                <a:cs typeface="Calibri" panose="020F0502020204030204" pitchFamily="34" charset="0"/>
              </a:rPr>
              <a:t>Testing</a:t>
            </a:r>
          </a:p>
        </p:txBody>
      </p:sp>
    </p:spTree>
    <p:extLst>
      <p:ext uri="{BB962C8B-B14F-4D97-AF65-F5344CB8AC3E}">
        <p14:creationId xmlns:p14="http://schemas.microsoft.com/office/powerpoint/2010/main" val="76675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E5EA57F6-8582-A487-B187-31DEF2F3BF6D}"/>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FBB6622E-B811-D4EC-AC5C-545E876694E1}"/>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Steps to follow</a:t>
            </a:r>
            <a:endParaRPr dirty="0">
              <a:solidFill>
                <a:srgbClr val="FF3399"/>
              </a:solidFill>
            </a:endParaRPr>
          </a:p>
        </p:txBody>
      </p:sp>
      <p:sp>
        <p:nvSpPr>
          <p:cNvPr id="99" name="Google Shape;99;p2">
            <a:extLst>
              <a:ext uri="{FF2B5EF4-FFF2-40B4-BE49-F238E27FC236}">
                <a16:creationId xmlns:a16="http://schemas.microsoft.com/office/drawing/2014/main" id="{19745707-90BE-CB6B-461C-34C0E1973662}"/>
              </a:ext>
            </a:extLst>
          </p:cNvPr>
          <p:cNvSpPr txBox="1">
            <a:spLocks noGrp="1"/>
          </p:cNvSpPr>
          <p:nvPr>
            <p:ph type="body" idx="1"/>
          </p:nvPr>
        </p:nvSpPr>
        <p:spPr>
          <a:xfrm>
            <a:off x="947928" y="1717168"/>
            <a:ext cx="10405872" cy="4299583"/>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Char char="•"/>
            </a:pPr>
            <a:r>
              <a:rPr lang="en-GB" sz="2400" dirty="0"/>
              <a:t>Installation of PHP Local Server (</a:t>
            </a:r>
            <a:r>
              <a:rPr lang="en-GB" sz="2400" dirty="0" err="1"/>
              <a:t>i.e</a:t>
            </a:r>
            <a:r>
              <a:rPr lang="en-GB" sz="2400" dirty="0"/>
              <a:t> </a:t>
            </a:r>
            <a:r>
              <a:rPr lang="en-GB" sz="2400" b="1" dirty="0"/>
              <a:t>XAMPP</a:t>
            </a:r>
            <a:r>
              <a:rPr lang="en-GB" sz="2400" dirty="0"/>
              <a:t>)</a:t>
            </a:r>
          </a:p>
          <a:p>
            <a:pPr marL="228600" lvl="0" indent="-228600" algn="l" rtl="0">
              <a:lnSpc>
                <a:spcPct val="100000"/>
              </a:lnSpc>
              <a:spcBef>
                <a:spcPts val="0"/>
              </a:spcBef>
              <a:spcAft>
                <a:spcPts val="0"/>
              </a:spcAft>
              <a:buClr>
                <a:schemeClr val="dk1"/>
              </a:buClr>
              <a:buSzPts val="2800"/>
              <a:buChar char="•"/>
            </a:pPr>
            <a:endParaRPr lang="en-GB" sz="2400" dirty="0"/>
          </a:p>
          <a:p>
            <a:pPr marL="228600" lvl="0" indent="-228600" algn="l" rtl="0">
              <a:lnSpc>
                <a:spcPct val="100000"/>
              </a:lnSpc>
              <a:spcBef>
                <a:spcPts val="0"/>
              </a:spcBef>
              <a:spcAft>
                <a:spcPts val="0"/>
              </a:spcAft>
              <a:buClr>
                <a:schemeClr val="dk1"/>
              </a:buClr>
              <a:buSzPts val="2800"/>
              <a:buChar char="•"/>
            </a:pPr>
            <a:r>
              <a:rPr lang="en-GB" sz="2400" dirty="0"/>
              <a:t>Installation of </a:t>
            </a:r>
            <a:r>
              <a:rPr lang="en-GB" sz="2400" b="1" dirty="0"/>
              <a:t>Composer</a:t>
            </a:r>
            <a:r>
              <a:rPr lang="en-GB" sz="2400" dirty="0"/>
              <a:t> (Package manager)</a:t>
            </a:r>
          </a:p>
          <a:p>
            <a:pPr marL="228600" lvl="0" indent="-228600" algn="l" rtl="0">
              <a:lnSpc>
                <a:spcPct val="100000"/>
              </a:lnSpc>
              <a:spcBef>
                <a:spcPts val="0"/>
              </a:spcBef>
              <a:spcAft>
                <a:spcPts val="0"/>
              </a:spcAft>
              <a:buClr>
                <a:schemeClr val="dk1"/>
              </a:buClr>
              <a:buSzPts val="2800"/>
              <a:buChar char="•"/>
            </a:pPr>
            <a:endParaRPr lang="en-GB" sz="2400" dirty="0"/>
          </a:p>
          <a:p>
            <a:pPr marL="228600" lvl="0" indent="-228600" algn="l" rtl="0">
              <a:lnSpc>
                <a:spcPct val="100000"/>
              </a:lnSpc>
              <a:spcBef>
                <a:spcPts val="0"/>
              </a:spcBef>
              <a:spcAft>
                <a:spcPts val="0"/>
              </a:spcAft>
              <a:buClr>
                <a:schemeClr val="dk1"/>
              </a:buClr>
              <a:buSzPts val="2800"/>
              <a:buChar char="•"/>
            </a:pPr>
            <a:r>
              <a:rPr lang="en-GB" sz="2400" dirty="0"/>
              <a:t>Installation</a:t>
            </a:r>
            <a:r>
              <a:rPr lang="en-GB" sz="2400" b="1" dirty="0"/>
              <a:t> </a:t>
            </a:r>
            <a:r>
              <a:rPr lang="en-GB" sz="2400" dirty="0"/>
              <a:t> </a:t>
            </a:r>
            <a:r>
              <a:rPr lang="en-GB" sz="2400" b="1" dirty="0"/>
              <a:t>Laravel</a:t>
            </a:r>
            <a:r>
              <a:rPr lang="en-GB" sz="2400" dirty="0"/>
              <a:t> Globally</a:t>
            </a:r>
          </a:p>
          <a:p>
            <a:pPr marL="228600" lvl="0" indent="-228600" algn="l" rtl="0">
              <a:lnSpc>
                <a:spcPct val="100000"/>
              </a:lnSpc>
              <a:spcBef>
                <a:spcPts val="0"/>
              </a:spcBef>
              <a:spcAft>
                <a:spcPts val="0"/>
              </a:spcAft>
              <a:buClr>
                <a:schemeClr val="dk1"/>
              </a:buClr>
              <a:buSzPts val="2800"/>
              <a:buChar char="•"/>
            </a:pPr>
            <a:endParaRPr lang="en-GB" sz="2400" b="1" dirty="0"/>
          </a:p>
          <a:p>
            <a:pPr marL="228600" lvl="0" indent="-228600" algn="l" rtl="0">
              <a:lnSpc>
                <a:spcPct val="100000"/>
              </a:lnSpc>
              <a:spcBef>
                <a:spcPts val="0"/>
              </a:spcBef>
              <a:spcAft>
                <a:spcPts val="0"/>
              </a:spcAft>
              <a:buClr>
                <a:schemeClr val="dk1"/>
              </a:buClr>
              <a:buSzPts val="2800"/>
              <a:buChar char="•"/>
            </a:pPr>
            <a:r>
              <a:rPr lang="en-GB" sz="2400" dirty="0"/>
              <a:t>Creating a new </a:t>
            </a:r>
            <a:r>
              <a:rPr lang="en-GB" sz="2400" b="1" dirty="0"/>
              <a:t>project</a:t>
            </a:r>
          </a:p>
          <a:p>
            <a:pPr marL="228600" lvl="0" indent="-228600" algn="l" rtl="0">
              <a:lnSpc>
                <a:spcPct val="100000"/>
              </a:lnSpc>
              <a:spcBef>
                <a:spcPts val="0"/>
              </a:spcBef>
              <a:spcAft>
                <a:spcPts val="0"/>
              </a:spcAft>
              <a:buClr>
                <a:schemeClr val="dk1"/>
              </a:buClr>
              <a:buSzPts val="2800"/>
              <a:buChar char="•"/>
            </a:pPr>
            <a:endParaRPr lang="en-GB" sz="2400" dirty="0"/>
          </a:p>
          <a:p>
            <a:pPr marL="228600" lvl="0" indent="-228600" algn="l" rtl="0">
              <a:lnSpc>
                <a:spcPct val="100000"/>
              </a:lnSpc>
              <a:spcBef>
                <a:spcPts val="0"/>
              </a:spcBef>
              <a:spcAft>
                <a:spcPts val="0"/>
              </a:spcAft>
              <a:buClr>
                <a:schemeClr val="dk1"/>
              </a:buClr>
              <a:buSzPts val="2800"/>
              <a:buChar char="•"/>
            </a:pPr>
            <a:r>
              <a:rPr lang="en-GB" sz="2400" dirty="0"/>
              <a:t>Installation of a code editor (</a:t>
            </a:r>
            <a:r>
              <a:rPr lang="en-GB" sz="2400" b="1" dirty="0"/>
              <a:t>VS Code</a:t>
            </a:r>
            <a:r>
              <a:rPr lang="en-GB" sz="2400" dirty="0"/>
              <a:t>)</a:t>
            </a:r>
          </a:p>
          <a:p>
            <a:pPr marL="228600" lvl="0" indent="-228600" algn="l" rtl="0">
              <a:lnSpc>
                <a:spcPct val="100000"/>
              </a:lnSpc>
              <a:spcBef>
                <a:spcPts val="0"/>
              </a:spcBef>
              <a:spcAft>
                <a:spcPts val="0"/>
              </a:spcAft>
              <a:buClr>
                <a:schemeClr val="dk1"/>
              </a:buClr>
              <a:buSzPts val="2800"/>
              <a:buChar char="•"/>
            </a:pPr>
            <a:endParaRPr lang="en-GB" sz="2200" dirty="0"/>
          </a:p>
          <a:p>
            <a:pPr marL="228600" lvl="0" indent="-228600" algn="l" rtl="0">
              <a:lnSpc>
                <a:spcPct val="100000"/>
              </a:lnSpc>
              <a:spcBef>
                <a:spcPts val="0"/>
              </a:spcBef>
              <a:spcAft>
                <a:spcPts val="0"/>
              </a:spcAft>
              <a:buClr>
                <a:schemeClr val="dk1"/>
              </a:buClr>
              <a:buSzPts val="2800"/>
              <a:buChar char="•"/>
            </a:pPr>
            <a:endParaRPr lang="en-GB" sz="2200" dirty="0"/>
          </a:p>
        </p:txBody>
      </p:sp>
      <p:sp>
        <p:nvSpPr>
          <p:cNvPr id="100" name="Google Shape;100;p2">
            <a:extLst>
              <a:ext uri="{FF2B5EF4-FFF2-40B4-BE49-F238E27FC236}">
                <a16:creationId xmlns:a16="http://schemas.microsoft.com/office/drawing/2014/main" id="{D831B8C4-0AE3-1215-B053-3FD1D5CA06EF}"/>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13-Jan-24</a:t>
            </a:r>
            <a:endParaRPr/>
          </a:p>
        </p:txBody>
      </p:sp>
      <p:sp>
        <p:nvSpPr>
          <p:cNvPr id="101" name="Google Shape;101;p2">
            <a:extLst>
              <a:ext uri="{FF2B5EF4-FFF2-40B4-BE49-F238E27FC236}">
                <a16:creationId xmlns:a16="http://schemas.microsoft.com/office/drawing/2014/main" id="{E94D7678-FC16-FC27-DEBC-224951E3CF4F}"/>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8</a:t>
            </a:fld>
            <a:endParaRPr/>
          </a:p>
        </p:txBody>
      </p:sp>
    </p:spTree>
    <p:extLst>
      <p:ext uri="{BB962C8B-B14F-4D97-AF65-F5344CB8AC3E}">
        <p14:creationId xmlns:p14="http://schemas.microsoft.com/office/powerpoint/2010/main" val="2845514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63082187-B42B-03F3-3233-628A59ED9450}"/>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D9CD402F-6765-AF9D-C0DA-E17DB8528871}"/>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Calibri"/>
              <a:buNone/>
            </a:pPr>
            <a:r>
              <a:rPr lang="en-GB" dirty="0">
                <a:solidFill>
                  <a:srgbClr val="FF3399"/>
                </a:solidFill>
              </a:rPr>
              <a:t>Laravel Application Structure</a:t>
            </a:r>
            <a:endParaRPr dirty="0">
              <a:solidFill>
                <a:srgbClr val="FF3399"/>
              </a:solidFill>
            </a:endParaRPr>
          </a:p>
        </p:txBody>
      </p:sp>
      <p:sp>
        <p:nvSpPr>
          <p:cNvPr id="100" name="Google Shape;100;p2">
            <a:extLst>
              <a:ext uri="{FF2B5EF4-FFF2-40B4-BE49-F238E27FC236}">
                <a16:creationId xmlns:a16="http://schemas.microsoft.com/office/drawing/2014/main" id="{4E4F2EC4-67E5-2158-6C13-B49E466E8B68}"/>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13-Jan-24</a:t>
            </a:r>
            <a:endParaRPr/>
          </a:p>
        </p:txBody>
      </p:sp>
      <p:sp>
        <p:nvSpPr>
          <p:cNvPr id="101" name="Google Shape;101;p2">
            <a:extLst>
              <a:ext uri="{FF2B5EF4-FFF2-40B4-BE49-F238E27FC236}">
                <a16:creationId xmlns:a16="http://schemas.microsoft.com/office/drawing/2014/main" id="{D3321A96-8886-9D4A-0A8D-CA0C4FCC2820}"/>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9</a:t>
            </a:fld>
            <a:endParaRPr/>
          </a:p>
        </p:txBody>
      </p:sp>
      <p:pic>
        <p:nvPicPr>
          <p:cNvPr id="2050" name="Picture 2" descr="Laravel Application Structure">
            <a:extLst>
              <a:ext uri="{FF2B5EF4-FFF2-40B4-BE49-F238E27FC236}">
                <a16:creationId xmlns:a16="http://schemas.microsoft.com/office/drawing/2014/main" id="{61F8CF7E-BB87-E191-3A3E-19354323B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133" y="1642229"/>
            <a:ext cx="7003130" cy="44658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F48E15-48E3-8FAB-C631-6E5129EEA0F5}"/>
              </a:ext>
            </a:extLst>
          </p:cNvPr>
          <p:cNvSpPr txBox="1"/>
          <p:nvPr/>
        </p:nvSpPr>
        <p:spPr>
          <a:xfrm>
            <a:off x="661737" y="2536345"/>
            <a:ext cx="3749842" cy="2677656"/>
          </a:xfrm>
          <a:prstGeom prst="rect">
            <a:avLst/>
          </a:prstGeom>
          <a:noFill/>
        </p:spPr>
        <p:txBody>
          <a:bodyPr wrap="square">
            <a:spAutoFit/>
          </a:bodyPr>
          <a:lstStyle/>
          <a:p>
            <a:pPr marL="457200" indent="-457200">
              <a:buFont typeface="Arial" panose="020B0604020202020204" pitchFamily="34" charset="0"/>
              <a:buChar char="•"/>
            </a:pPr>
            <a:r>
              <a:rPr lang="en-US" sz="28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Once the project is created in Laravel, the application structure generated as shown in the screenshot:</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776382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TotalTime>
  <Words>1510</Words>
  <Application>Microsoft Office PowerPoint</Application>
  <PresentationFormat>Widescreen</PresentationFormat>
  <Paragraphs>304</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Consolas</vt:lpstr>
      <vt:lpstr>Times New Roman</vt:lpstr>
      <vt:lpstr>Office Theme</vt:lpstr>
      <vt:lpstr>   Lab 6 (Laravel Architecture and Blade Templates)</vt:lpstr>
      <vt:lpstr>What is a Framework?</vt:lpstr>
      <vt:lpstr>Framework</vt:lpstr>
      <vt:lpstr>Web-Frameworks</vt:lpstr>
      <vt:lpstr>Laravel</vt:lpstr>
      <vt:lpstr>MVC Pattern</vt:lpstr>
      <vt:lpstr>Why Laravel?</vt:lpstr>
      <vt:lpstr>Steps to follow</vt:lpstr>
      <vt:lpstr>Laravel Application Structure</vt:lpstr>
      <vt:lpstr>Laravel’s App Directory</vt:lpstr>
      <vt:lpstr>Laravel’s App Directory</vt:lpstr>
      <vt:lpstr>Other Directories</vt:lpstr>
      <vt:lpstr>Other Directories</vt:lpstr>
      <vt:lpstr>Other Directories</vt:lpstr>
      <vt:lpstr>Routing in Laravel</vt:lpstr>
      <vt:lpstr>Routing in Laravel</vt:lpstr>
      <vt:lpstr>Routing in Laravel</vt:lpstr>
      <vt:lpstr>Routing in Laravel</vt:lpstr>
      <vt:lpstr>Blade Templates</vt:lpstr>
      <vt:lpstr>Displaying Data</vt:lpstr>
      <vt:lpstr>Blade Conditional Directives</vt:lpstr>
      <vt:lpstr>Blade Looping Directives</vt:lpstr>
      <vt:lpstr>Other Directives</vt:lpstr>
      <vt:lpstr>Layout Blade Directives</vt:lpstr>
      <vt:lpstr>Layout Blade Directives</vt:lpstr>
      <vt:lpstr>Laravel Controller</vt:lpstr>
      <vt:lpstr>Controller Commands</vt:lpstr>
      <vt:lpstr>Controller Commands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Lab 6 (Laravel Architecture and Blade Templates)</dc:title>
  <dc:creator>Microsoft Office User</dc:creator>
  <cp:lastModifiedBy>Kazi Saeed Alam</cp:lastModifiedBy>
  <cp:revision>58</cp:revision>
  <dcterms:created xsi:type="dcterms:W3CDTF">2022-05-28T04:31:37Z</dcterms:created>
  <dcterms:modified xsi:type="dcterms:W3CDTF">2024-02-26T18:10:56Z</dcterms:modified>
</cp:coreProperties>
</file>