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8" r:id="rId2"/>
    <p:sldId id="270" r:id="rId3"/>
    <p:sldId id="269" r:id="rId4"/>
    <p:sldId id="257" r:id="rId5"/>
    <p:sldId id="258" r:id="rId6"/>
    <p:sldId id="271" r:id="rId7"/>
    <p:sldId id="259" r:id="rId8"/>
    <p:sldId id="260" r:id="rId9"/>
    <p:sldId id="272" r:id="rId10"/>
    <p:sldId id="276" r:id="rId11"/>
    <p:sldId id="261" r:id="rId12"/>
    <p:sldId id="262" r:id="rId13"/>
    <p:sldId id="263" r:id="rId14"/>
    <p:sldId id="264" r:id="rId15"/>
    <p:sldId id="274" r:id="rId16"/>
    <p:sldId id="275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7685-B85F-447E-AC0C-2A6D76D98701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24469-018C-4234-9CEF-E263AB61E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24469-018C-4234-9CEF-E263AB61E7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2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AE4C-0D5B-4DFD-AE4E-938380E7EFC9}" type="datetime1">
              <a:rPr lang="en-US" smtClean="0"/>
              <a:t>8/29/2023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6634-367B-4B63-8471-C5C72A5EA7C4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EB8-FD3A-4B9F-869D-801171312541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3E37-72E6-4E8A-8A48-72B1E89CB4E3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AE2-E5EC-4107-9ECC-7A93C419C0EA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844A9-14A4-4CE5-8CAB-6249BC03CE39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9D77-3678-4499-8483-760BA82D3F49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489-B0D3-40F1-8FFD-DAACDC9EB663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228-9FDA-4E3A-BAFF-8C52E8871263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D34-CA6B-43C5-AA8B-268B8462F67E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3631244-C945-47E6-87FB-A1DA66AB7F54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Dr. Azhar, Dept. of CSE KUET.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0B6D58C-F157-48F9-8B88-2AB3BB9F8724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Azhar, Dept. of CSE KUET.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926247-218E-4548-AA81-665B99E14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077200" cy="1752600"/>
          </a:xfrm>
        </p:spPr>
        <p:txBody>
          <a:bodyPr/>
          <a:lstStyle/>
          <a:p>
            <a:r>
              <a:rPr lang="en-US" dirty="0" smtClean="0"/>
              <a:t>Compiler Design Lab.</a:t>
            </a:r>
            <a:br>
              <a:rPr lang="en-US" dirty="0" smtClean="0"/>
            </a:br>
            <a:r>
              <a:rPr lang="en-US" dirty="0" smtClean="0"/>
              <a:t>CSE 3212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33F1-2217-4364-AA91-D03ABF00BC1A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524000"/>
          <a:ext cx="7162800" cy="4807120"/>
        </p:xfrm>
        <a:graphic>
          <a:graphicData uri="http://schemas.openxmlformats.org/drawingml/2006/table">
            <a:tbl>
              <a:tblPr/>
              <a:tblGrid>
                <a:gridCol w="1898573"/>
                <a:gridCol w="5264227"/>
              </a:tblGrid>
              <a:tr h="327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Metacharacter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Matches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any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character except newline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\n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newline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zero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or more copies of the preceding expression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one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or more copies of the preceding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expression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zero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or one copy of the preceding expression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^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beginning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of line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$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end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of line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a|b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a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or b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ab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)+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one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or more copies of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ab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(grouping)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a+b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literal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a+b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" (C escapes still work)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[ ]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Character class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56" marR="6256" marT="6256" marB="62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Flex Pattern Matching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76AD-820E-4A91-966A-F328EFBC8229}" type="datetime1">
              <a:rPr lang="en-US" smtClean="0"/>
              <a:t>8/29/2023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" y="304800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 b="1"/>
              <a:t>Flex regular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6217-04D0-449C-86A7-9BAAC31AFA61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524000"/>
          <a:ext cx="609600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72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 string s literally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\c 	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character c ; </a:t>
                      </a:r>
                      <a:endParaRPr lang="en-US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literally, where c would normally be a lex operator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[s] 	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character class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[~s] 	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characters not in character class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smtClean="0"/>
                        <a:t>[s-t]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range of characters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s?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s occurs zero or one time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5800" y="1600200"/>
            <a:ext cx="8305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smtClean="0"/>
              <a:t>s* 		zero or more occurrences of s</a:t>
            </a:r>
          </a:p>
          <a:p>
            <a:r>
              <a:rPr lang="en-US" sz="2800" smtClean="0"/>
              <a:t>s+ 		one or more occurrences of s</a:t>
            </a:r>
          </a:p>
          <a:p>
            <a:r>
              <a:rPr lang="en-US" sz="2800" smtClean="0"/>
              <a:t>r|s 		r or s</a:t>
            </a:r>
          </a:p>
          <a:p>
            <a:r>
              <a:rPr lang="en-US" sz="2800" smtClean="0"/>
              <a:t>(s) 		grouping</a:t>
            </a:r>
          </a:p>
          <a:p>
            <a:r>
              <a:rPr lang="en-US" sz="2800" smtClean="0"/>
              <a:t>$ 		end of line</a:t>
            </a:r>
          </a:p>
          <a:p>
            <a:r>
              <a:rPr lang="en-US" sz="2800" smtClean="0"/>
              <a:t>s/r 		s iff followed by r (not 					recommended) (r is*NOT*consumed)</a:t>
            </a:r>
          </a:p>
          <a:p>
            <a:r>
              <a:rPr lang="en-US" sz="2800" smtClean="0"/>
              <a:t>s{m,n} 	m through n occurrences of s</a:t>
            </a:r>
            <a:endParaRPr lang="en-US" sz="2800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10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/>
              <a:t>Flex regular </a:t>
            </a:r>
            <a:r>
              <a:rPr lang="en-US" sz="4000" b="1" dirty="0" smtClean="0"/>
              <a:t>expressions (Cont.)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57B3-74D9-4C92-BF4B-03355C118DE4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04800" y="1516082"/>
            <a:ext cx="8686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a* 		zero or more </a:t>
            </a:r>
            <a:r>
              <a:rPr lang="en-US" sz="2800" dirty="0" err="1"/>
              <a:t>a’s</a:t>
            </a:r>
            <a:endParaRPr lang="en-US" sz="2800" dirty="0"/>
          </a:p>
          <a:p>
            <a:r>
              <a:rPr lang="en-US" sz="2800" dirty="0"/>
              <a:t>.* 		zero or more of any character except 			newline</a:t>
            </a:r>
          </a:p>
          <a:p>
            <a:r>
              <a:rPr lang="en-US" sz="2800" dirty="0"/>
              <a:t>.+ 		one or more characters</a:t>
            </a:r>
          </a:p>
          <a:p>
            <a:r>
              <a:rPr lang="en-US" sz="2800" dirty="0"/>
              <a:t>[a-z] 		a lowercase letter</a:t>
            </a:r>
          </a:p>
          <a:p>
            <a:r>
              <a:rPr lang="en-US" sz="2800" dirty="0"/>
              <a:t>[a-</a:t>
            </a:r>
            <a:r>
              <a:rPr lang="en-US" sz="2800" dirty="0" err="1"/>
              <a:t>zA</a:t>
            </a:r>
            <a:r>
              <a:rPr lang="en-US" sz="2800" dirty="0"/>
              <a:t>-Z] 	any alphabetic letter</a:t>
            </a:r>
          </a:p>
          <a:p>
            <a:r>
              <a:rPr lang="en-US" sz="2800" dirty="0"/>
              <a:t>[^a-</a:t>
            </a:r>
            <a:r>
              <a:rPr lang="en-US" sz="2800" dirty="0" err="1"/>
              <a:t>zA</a:t>
            </a:r>
            <a:r>
              <a:rPr lang="en-US" sz="2800" dirty="0"/>
              <a:t>-Z] 	any non-alphabetic character</a:t>
            </a:r>
          </a:p>
          <a:p>
            <a:r>
              <a:rPr lang="en-US" sz="2800" dirty="0" err="1"/>
              <a:t>a.b</a:t>
            </a:r>
            <a:r>
              <a:rPr lang="en-US" sz="2800" dirty="0"/>
              <a:t> 		a followed by any character followed </a:t>
            </a:r>
            <a:r>
              <a:rPr lang="en-US" sz="2800" dirty="0" smtClean="0"/>
              <a:t>by b</a:t>
            </a:r>
            <a:endParaRPr lang="en-US" sz="2800" dirty="0"/>
          </a:p>
          <a:p>
            <a:r>
              <a:rPr lang="en-US" sz="2800" dirty="0" err="1"/>
              <a:t>rs|tu</a:t>
            </a:r>
            <a:r>
              <a:rPr lang="en-US" sz="2800" dirty="0"/>
              <a:t> 		</a:t>
            </a:r>
            <a:r>
              <a:rPr lang="en-US" sz="2800" dirty="0" err="1"/>
              <a:t>rs</a:t>
            </a:r>
            <a:r>
              <a:rPr lang="en-US" sz="2800" dirty="0"/>
              <a:t> or </a:t>
            </a:r>
            <a:r>
              <a:rPr lang="en-US" sz="2800" dirty="0" err="1"/>
              <a:t>tu</a:t>
            </a:r>
            <a:endParaRPr lang="en-US" sz="28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81000" y="4572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/>
              <a:t>Examples of regular expressions in flex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252-945B-4E0E-B07D-E614E5DF79AF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2057400"/>
            <a:ext cx="83058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/>
              <a:t>a(</a:t>
            </a:r>
            <a:r>
              <a:rPr lang="en-US" sz="2800" dirty="0" err="1"/>
              <a:t>b|c</a:t>
            </a:r>
            <a:r>
              <a:rPr lang="en-US" sz="2800" dirty="0"/>
              <a:t>)d 	</a:t>
            </a:r>
            <a:r>
              <a:rPr lang="en-US" sz="2800" dirty="0" err="1"/>
              <a:t>abd</a:t>
            </a:r>
            <a:r>
              <a:rPr lang="en-US" sz="2800" dirty="0"/>
              <a:t> or </a:t>
            </a:r>
            <a:r>
              <a:rPr lang="en-US" sz="2800" dirty="0" err="1"/>
              <a:t>acd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^start 	beginning of line with then the literal 		</a:t>
            </a:r>
            <a:r>
              <a:rPr lang="en-US" sz="2800" dirty="0" smtClean="0"/>
              <a:t>           characters </a:t>
            </a:r>
            <a:r>
              <a:rPr lang="en-US" sz="2800" dirty="0"/>
              <a:t>start</a:t>
            </a:r>
          </a:p>
          <a:p>
            <a:endParaRPr lang="en-US" sz="2800" dirty="0"/>
          </a:p>
          <a:p>
            <a:r>
              <a:rPr lang="en-US" sz="2800" dirty="0"/>
              <a:t>END$ </a:t>
            </a:r>
            <a:r>
              <a:rPr lang="en-US" sz="2800" dirty="0" smtClean="0"/>
              <a:t> </a:t>
            </a:r>
            <a:r>
              <a:rPr lang="en-US" sz="2800" dirty="0"/>
              <a:t>	the characters END followed by an 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           end-of-line</a:t>
            </a:r>
            <a:r>
              <a:rPr lang="en-US" sz="2800" dirty="0"/>
              <a:t>.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81000" y="4572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/>
              <a:t>Examples of regular expressions in flex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84C7-2129-4715-BCD5-2D70571B2E1D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696200" cy="1752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To detect positive and negative integer</a:t>
            </a:r>
          </a:p>
          <a:p>
            <a:pPr marL="514350" indent="-514350">
              <a:buAutoNum type="arabicPeriod"/>
            </a:pPr>
            <a:r>
              <a:rPr lang="en-US" dirty="0" smtClean="0"/>
              <a:t>To detect floating point number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772400" cy="1470025"/>
          </a:xfrm>
        </p:spPr>
        <p:txBody>
          <a:bodyPr/>
          <a:lstStyle/>
          <a:p>
            <a:r>
              <a:rPr lang="en-US" dirty="0" smtClean="0"/>
              <a:t>Write a program in flex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F99-8E90-4725-AC75-F4F355EF9723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: detect </a:t>
            </a:r>
            <a:r>
              <a:rPr lang="en-US" dirty="0" smtClean="0"/>
              <a:t>positive and negative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010400" cy="4419600"/>
          </a:xfrm>
        </p:spPr>
        <p:txBody>
          <a:bodyPr lIns="0" tIns="0" rIns="0" bIns="0">
            <a:normAutofit fontScale="3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6200" dirty="0" smtClean="0"/>
              <a:t>%%</a:t>
            </a:r>
          </a:p>
          <a:p>
            <a:pPr>
              <a:buNone/>
            </a:pPr>
            <a:r>
              <a:rPr lang="en-US" sz="6200" dirty="0" smtClean="0"/>
              <a:t>[+]?[0-9]+	{</a:t>
            </a:r>
            <a:r>
              <a:rPr lang="en-US" sz="6200" dirty="0" err="1" smtClean="0"/>
              <a:t>printf</a:t>
            </a:r>
            <a:r>
              <a:rPr lang="en-US" sz="6200" dirty="0" smtClean="0"/>
              <a:t>("positive integer\n");}</a:t>
            </a:r>
          </a:p>
          <a:p>
            <a:pPr>
              <a:buNone/>
            </a:pPr>
            <a:r>
              <a:rPr lang="en-US" sz="6200" dirty="0" smtClean="0"/>
              <a:t>[-]?[0-9]+	{</a:t>
            </a:r>
            <a:r>
              <a:rPr lang="en-US" sz="6200" dirty="0" err="1" smtClean="0"/>
              <a:t>printf</a:t>
            </a:r>
            <a:r>
              <a:rPr lang="en-US" sz="6200" dirty="0" smtClean="0"/>
              <a:t>("negative integer\n");}</a:t>
            </a:r>
          </a:p>
          <a:p>
            <a:pPr>
              <a:buNone/>
            </a:pPr>
            <a:r>
              <a:rPr lang="en-US" sz="6200" dirty="0" smtClean="0"/>
              <a:t>%%</a:t>
            </a:r>
          </a:p>
          <a:p>
            <a:pPr>
              <a:buNone/>
            </a:pPr>
            <a:r>
              <a:rPr lang="en-US" sz="6200" dirty="0" err="1" smtClean="0"/>
              <a:t>int</a:t>
            </a:r>
            <a:r>
              <a:rPr lang="en-US" sz="6200" dirty="0" smtClean="0"/>
              <a:t> </a:t>
            </a:r>
            <a:r>
              <a:rPr lang="en-US" sz="6200" dirty="0" err="1" smtClean="0"/>
              <a:t>yywrap</a:t>
            </a:r>
            <a:r>
              <a:rPr lang="en-US" sz="6200" dirty="0" smtClean="0"/>
              <a:t>()</a:t>
            </a:r>
          </a:p>
          <a:p>
            <a:pPr>
              <a:buNone/>
            </a:pPr>
            <a:r>
              <a:rPr lang="en-US" sz="6200" dirty="0" smtClean="0"/>
              <a:t>{</a:t>
            </a:r>
          </a:p>
          <a:p>
            <a:pPr>
              <a:buNone/>
            </a:pPr>
            <a:r>
              <a:rPr lang="en-US" sz="6200" dirty="0" smtClean="0"/>
              <a:t>	return 1;</a:t>
            </a:r>
          </a:p>
          <a:p>
            <a:pPr>
              <a:buNone/>
            </a:pPr>
            <a:r>
              <a:rPr lang="en-US" sz="6200" dirty="0" smtClean="0"/>
              <a:t>}</a:t>
            </a:r>
          </a:p>
          <a:p>
            <a:pPr>
              <a:buNone/>
            </a:pPr>
            <a:r>
              <a:rPr lang="en-US" sz="6200" dirty="0" err="1" smtClean="0"/>
              <a:t>int</a:t>
            </a:r>
            <a:r>
              <a:rPr lang="en-US" sz="6200" dirty="0" smtClean="0"/>
              <a:t> main()</a:t>
            </a:r>
          </a:p>
          <a:p>
            <a:pPr>
              <a:buNone/>
            </a:pPr>
            <a:r>
              <a:rPr lang="en-US" sz="6200" dirty="0" smtClean="0"/>
              <a:t>{</a:t>
            </a:r>
          </a:p>
          <a:p>
            <a:pPr>
              <a:buNone/>
            </a:pPr>
            <a:r>
              <a:rPr lang="en-US" sz="6200" dirty="0" err="1" smtClean="0"/>
              <a:t>printf</a:t>
            </a:r>
            <a:r>
              <a:rPr lang="en-US" sz="6200" dirty="0" smtClean="0"/>
              <a:t>("positive and negative integer recognition\n");</a:t>
            </a:r>
          </a:p>
          <a:p>
            <a:pPr>
              <a:buNone/>
            </a:pPr>
            <a:r>
              <a:rPr lang="en-US" sz="6200" dirty="0" smtClean="0"/>
              <a:t>	</a:t>
            </a:r>
            <a:r>
              <a:rPr lang="en-US" sz="6200" dirty="0" err="1" smtClean="0"/>
              <a:t>yylex</a:t>
            </a:r>
            <a:r>
              <a:rPr lang="en-US" sz="6200" dirty="0" smtClean="0"/>
              <a:t>();</a:t>
            </a:r>
          </a:p>
          <a:p>
            <a:pPr>
              <a:buNone/>
            </a:pPr>
            <a:r>
              <a:rPr lang="en-US" sz="6200" dirty="0" smtClean="0"/>
              <a:t>return 0;</a:t>
            </a:r>
          </a:p>
          <a:p>
            <a:pPr>
              <a:buNone/>
            </a:pPr>
            <a:r>
              <a:rPr lang="en-US" sz="6200" dirty="0" smtClean="0"/>
              <a:t>}</a:t>
            </a:r>
            <a:endParaRPr lang="en-US" sz="6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29B8-C691-46B2-9533-B0364060018F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2590800"/>
            <a:ext cx="3544887" cy="1362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A6F2-3DAD-4A06-A989-C5D007C62517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Todays Work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E30-941D-46EC-8C8C-E4B7790A7B71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in Flex to detect </a:t>
            </a:r>
          </a:p>
          <a:p>
            <a:pPr lvl="1"/>
            <a:r>
              <a:rPr lang="en-US" dirty="0" smtClean="0"/>
              <a:t>an ID of the form “Start with capital letter then small letters </a:t>
            </a:r>
            <a:r>
              <a:rPr lang="en-US" smtClean="0"/>
              <a:t>and digits</a:t>
            </a:r>
            <a:endParaRPr lang="en-US" dirty="0" smtClean="0"/>
          </a:p>
          <a:p>
            <a:pPr lvl="1"/>
            <a:r>
              <a:rPr lang="en-US" dirty="0" smtClean="0"/>
              <a:t>The key words of standard C program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Compiler Design Lab.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b="1" smtClean="0">
              <a:solidFill>
                <a:schemeClr val="tx1"/>
              </a:solidFill>
            </a:endParaRPr>
          </a:p>
          <a:p>
            <a:pPr lvl="1"/>
            <a:r>
              <a:rPr lang="en-US" b="1" smtClean="0">
                <a:solidFill>
                  <a:schemeClr val="tx1"/>
                </a:solidFill>
              </a:rPr>
              <a:t>Lexical </a:t>
            </a:r>
            <a:r>
              <a:rPr lang="en-US" b="1" dirty="0" smtClean="0">
                <a:solidFill>
                  <a:schemeClr val="tx1"/>
                </a:solidFill>
              </a:rPr>
              <a:t>Analysis</a:t>
            </a:r>
            <a:r>
              <a:rPr lang="en-US" dirty="0" smtClean="0">
                <a:solidFill>
                  <a:schemeClr val="tx1"/>
                </a:solidFill>
              </a:rPr>
              <a:t>: Dividing the input into meaningful units. For a C program the units are </a:t>
            </a:r>
            <a:r>
              <a:rPr lang="en-US" i="1" dirty="0" smtClean="0">
                <a:solidFill>
                  <a:schemeClr val="tx1"/>
                </a:solidFill>
              </a:rPr>
              <a:t>variables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constants, keywords, operators, punctuation</a:t>
            </a:r>
            <a:r>
              <a:rPr lang="en-US" dirty="0" smtClean="0">
                <a:solidFill>
                  <a:schemeClr val="tx1"/>
                </a:solidFill>
              </a:rPr>
              <a:t> etc. These units also called as tokens. (we will use </a:t>
            </a:r>
            <a:r>
              <a:rPr lang="en-US" b="1" smtClean="0">
                <a:solidFill>
                  <a:schemeClr val="tx1"/>
                </a:solidFill>
              </a:rPr>
              <a:t>Flex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b="1" smtClean="0">
                <a:solidFill>
                  <a:schemeClr val="tx1"/>
                </a:solidFill>
              </a:rPr>
              <a:t>Flex: A fast Lexical Analyzer Generator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Parsing</a:t>
            </a:r>
            <a:r>
              <a:rPr lang="en-US" dirty="0" smtClean="0">
                <a:solidFill>
                  <a:schemeClr val="tx1"/>
                </a:solidFill>
              </a:rPr>
              <a:t>: Involves finding the relationship between input tokens. For a C program, one needs to identify valid expressions, statements, blocks, procedures etc</a:t>
            </a:r>
            <a:r>
              <a:rPr lang="en-US" smtClean="0">
                <a:solidFill>
                  <a:schemeClr val="tx1"/>
                </a:solidFill>
              </a:rPr>
              <a:t>. (Use </a:t>
            </a:r>
            <a:r>
              <a:rPr lang="en-US" b="1" smtClean="0">
                <a:solidFill>
                  <a:schemeClr val="tx1"/>
                </a:solidFill>
              </a:rPr>
              <a:t>Bison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FEEF-1646-4D64-8175-2AC8963B302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Flex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Flex is a tool for generating scanners.</a:t>
            </a:r>
          </a:p>
          <a:p>
            <a:r>
              <a:rPr lang="en-US" altLang="zh-TW" dirty="0" smtClean="0"/>
              <a:t>Flex source is a table of regular expressions and corresponding program fragments.</a:t>
            </a:r>
          </a:p>
          <a:p>
            <a:r>
              <a:rPr lang="en-US" altLang="zh-TW" dirty="0" smtClean="0"/>
              <a:t>Generates </a:t>
            </a:r>
            <a:r>
              <a:rPr lang="en-US" altLang="zh-TW" i="1" dirty="0" err="1" smtClean="0">
                <a:latin typeface="Courier New" pitchFamily="49" charset="0"/>
              </a:rPr>
              <a:t>lex.yy.c</a:t>
            </a:r>
            <a:r>
              <a:rPr lang="en-US" altLang="zh-TW" dirty="0" smtClean="0"/>
              <a:t> which defines a routine </a:t>
            </a:r>
            <a:r>
              <a:rPr lang="en-US" altLang="zh-TW" i="1" dirty="0" err="1" smtClean="0">
                <a:latin typeface="Courier New" pitchFamily="49" charset="0"/>
              </a:rPr>
              <a:t>yylex</a:t>
            </a:r>
            <a:r>
              <a:rPr lang="en-US" altLang="zh-TW" i="1" dirty="0" smtClean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630E-1BE9-4FA1-9E76-E5FFAF41EC6C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0" y="15240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581400" y="4038600"/>
            <a:ext cx="2209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733800" y="2743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581400" y="4038600"/>
            <a:ext cx="2209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733800" y="2743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" y="1600200"/>
            <a:ext cx="8229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/>
              <a:t>.l </a:t>
            </a:r>
            <a:r>
              <a:rPr lang="en-US" sz="2400" dirty="0"/>
              <a:t>file 			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dirty="0"/>
              <a:t> 	</a:t>
            </a:r>
            <a:r>
              <a:rPr lang="en-US" sz="2400" dirty="0" err="1"/>
              <a:t>lex</a:t>
            </a:r>
            <a:r>
              <a:rPr lang="en-US" sz="2400" dirty="0"/>
              <a:t> 		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dirty="0"/>
              <a:t> 	</a:t>
            </a:r>
            <a:r>
              <a:rPr lang="en-US" sz="2400" dirty="0" err="1"/>
              <a:t>lex.yy.c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lex.yy.c</a:t>
            </a:r>
            <a:r>
              <a:rPr lang="en-US" sz="2400" dirty="0"/>
              <a:t> and 		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dirty="0"/>
              <a:t> 	</a:t>
            </a:r>
            <a:r>
              <a:rPr lang="en-US" sz="2400" dirty="0" err="1"/>
              <a:t>gcc</a:t>
            </a:r>
            <a:r>
              <a:rPr lang="en-US" sz="2400" dirty="0"/>
              <a:t> 		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dirty="0"/>
              <a:t> lexical analyzer</a:t>
            </a:r>
          </a:p>
          <a:p>
            <a:r>
              <a:rPr lang="en-US" sz="2400" dirty="0"/>
              <a:t>other files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input stream 	         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  </a:t>
            </a:r>
            <a:r>
              <a:rPr lang="en-US" sz="2400" smtClean="0"/>
              <a:t>  lexical </a:t>
            </a:r>
            <a:r>
              <a:rPr lang="en-US" sz="2400"/>
              <a:t>analyzer </a:t>
            </a:r>
            <a:r>
              <a:rPr lang="en-US" sz="2400" smtClean="0"/>
              <a:t>  </a:t>
            </a:r>
            <a:r>
              <a:rPr lang="en-US" sz="2400" smtClean="0">
                <a:sym typeface="Symbol" pitchFamily="18" charset="2"/>
              </a:rPr>
              <a:t></a:t>
            </a:r>
            <a:r>
              <a:rPr lang="en-US" sz="2400" smtClean="0"/>
              <a:t>  </a:t>
            </a:r>
            <a:r>
              <a:rPr lang="en-US" sz="2400" dirty="0" smtClean="0"/>
              <a:t>actions </a:t>
            </a:r>
            <a:r>
              <a:rPr lang="en-US" sz="2400" dirty="0"/>
              <a:t>taken</a:t>
            </a:r>
          </a:p>
          <a:p>
            <a:r>
              <a:rPr lang="en-US" sz="2400" dirty="0"/>
              <a:t>						when rules applied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04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Flex</a:t>
            </a:r>
            <a:endParaRPr lang="en-US" sz="32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7FE2-8397-4CB1-AA2D-8DB684D8F740}" type="datetime1">
              <a:rPr lang="en-US" smtClean="0"/>
              <a:t>8/29/2023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38200" y="1752600"/>
            <a:ext cx="75438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smtClean="0"/>
              <a:t>{ </a:t>
            </a:r>
            <a:r>
              <a:rPr lang="en-US" sz="2800" dirty="0"/>
              <a:t>definitions }</a:t>
            </a:r>
          </a:p>
          <a:p>
            <a:endParaRPr lang="en-US" sz="2800" smtClean="0"/>
          </a:p>
          <a:p>
            <a:r>
              <a:rPr lang="en-US" sz="2800" smtClean="0"/>
              <a:t>%%</a:t>
            </a:r>
          </a:p>
          <a:p>
            <a:endParaRPr lang="en-US" sz="2800" dirty="0"/>
          </a:p>
          <a:p>
            <a:r>
              <a:rPr lang="en-US" sz="2800" dirty="0"/>
              <a:t> { rules }</a:t>
            </a:r>
          </a:p>
          <a:p>
            <a:endParaRPr lang="en-US" sz="2800" smtClean="0"/>
          </a:p>
          <a:p>
            <a:r>
              <a:rPr lang="en-US" sz="2800" smtClean="0"/>
              <a:t>%%</a:t>
            </a:r>
            <a:endParaRPr lang="en-US" sz="2800" dirty="0"/>
          </a:p>
          <a:p>
            <a:r>
              <a:rPr lang="en-US" sz="2800" dirty="0"/>
              <a:t>{ user subroutines }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200" smtClean="0"/>
              <a:t>Flex specifications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66C4-5BBF-4697-92DC-3502888EAB67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Simple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752600"/>
            <a:ext cx="5257800" cy="4038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.	{</a:t>
            </a:r>
            <a:r>
              <a:rPr lang="en-US" dirty="0" err="1" smtClean="0"/>
              <a:t>printf</a:t>
            </a:r>
            <a:r>
              <a:rPr lang="en-US" dirty="0" smtClean="0"/>
              <a:t>("Character");}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yywrap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("Hello World");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D908-ACC6-4C11-93F6-3F3BC1597320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smtClean="0">
                <a:solidFill>
                  <a:schemeClr val="tx1"/>
                </a:solidFill>
              </a:rPr>
              <a:t>Definitions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definitions section contains declarations of simple name definitions to simplify the scanner specification, </a:t>
            </a:r>
            <a:r>
              <a:rPr lang="en-US" dirty="0" smtClean="0"/>
              <a:t>and declarations of </a:t>
            </a:r>
            <a:r>
              <a:rPr lang="en-US" i="1" dirty="0" smtClean="0"/>
              <a:t>start conditions,</a:t>
            </a:r>
          </a:p>
          <a:p>
            <a:r>
              <a:rPr lang="en-US" dirty="0" smtClean="0"/>
              <a:t>Name definitions have the form:</a:t>
            </a:r>
          </a:p>
          <a:p>
            <a:pPr>
              <a:buNone/>
            </a:pPr>
            <a:r>
              <a:rPr lang="en-US" smtClean="0"/>
              <a:t>	name </a:t>
            </a:r>
            <a:r>
              <a:rPr lang="en-US" dirty="0" smtClean="0"/>
              <a:t>definition</a:t>
            </a:r>
          </a:p>
          <a:p>
            <a:pPr>
              <a:buNone/>
            </a:pPr>
            <a:r>
              <a:rPr lang="en-US" dirty="0" smtClean="0"/>
              <a:t>	DIGIT [0-9]</a:t>
            </a:r>
          </a:p>
          <a:p>
            <a:pPr>
              <a:buNone/>
            </a:pPr>
            <a:r>
              <a:rPr lang="en-US" dirty="0" smtClean="0"/>
              <a:t>	ID [a-z][a-z0-9]*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47C2-8F0C-4D06-AC75-1DEC5CE13162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i="1" dirty="0" smtClean="0"/>
              <a:t>rules section of the flex input contains a series of rules of the form: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i="1" dirty="0" smtClean="0"/>
              <a:t>pattern action</a:t>
            </a:r>
          </a:p>
          <a:p>
            <a:pPr>
              <a:buNone/>
            </a:pPr>
            <a:r>
              <a:rPr lang="en-US" sz="2800" dirty="0" smtClean="0"/>
              <a:t>	where the pattern must be </a:t>
            </a:r>
            <a:r>
              <a:rPr lang="en-US" sz="2800" b="1" dirty="0" smtClean="0">
                <a:solidFill>
                  <a:srgbClr val="FF0000"/>
                </a:solidFill>
              </a:rPr>
              <a:t>unintended</a:t>
            </a:r>
            <a:r>
              <a:rPr lang="en-US" sz="2800" dirty="0" smtClean="0"/>
              <a:t> and the action must begin on the </a:t>
            </a:r>
            <a:r>
              <a:rPr lang="en-US" sz="2800" b="1" dirty="0" smtClean="0">
                <a:solidFill>
                  <a:srgbClr val="FF0000"/>
                </a:solidFill>
              </a:rPr>
              <a:t>same line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B886-22E9-4C79-887D-54D4F2650EF7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1000" y="1524000"/>
            <a:ext cx="8229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Actions are C source fragments. If it is compound, or takes more than one line, enclose with braces (’{’ ’}’).</a:t>
            </a:r>
          </a:p>
          <a:p>
            <a:endParaRPr lang="en-US" sz="2800" dirty="0"/>
          </a:p>
          <a:p>
            <a:r>
              <a:rPr lang="en-US" sz="2800" dirty="0"/>
              <a:t>Example rules:</a:t>
            </a:r>
          </a:p>
          <a:p>
            <a:endParaRPr lang="en-US" sz="2800" dirty="0"/>
          </a:p>
          <a:p>
            <a:r>
              <a:rPr lang="en-US" sz="2800" dirty="0"/>
              <a:t>[a-z]+ 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("found word\n");</a:t>
            </a:r>
          </a:p>
          <a:p>
            <a:r>
              <a:rPr lang="en-US" sz="2800" dirty="0"/>
              <a:t>[A-Z][a-z]* 	{ </a:t>
            </a:r>
            <a:r>
              <a:rPr lang="en-US" sz="2800" dirty="0" err="1"/>
              <a:t>printf</a:t>
            </a:r>
            <a:r>
              <a:rPr lang="en-US" sz="2800" dirty="0"/>
              <a:t>("found capitalized </a:t>
            </a:r>
            <a:r>
              <a:rPr lang="en-US" sz="2800" dirty="0" smtClean="0"/>
              <a:t>       				word</a:t>
            </a:r>
            <a:r>
              <a:rPr lang="en-US" sz="2800" dirty="0"/>
              <a:t>:\n");</a:t>
            </a:r>
          </a:p>
          <a:p>
            <a:r>
              <a:rPr lang="en-US" sz="2800" dirty="0"/>
              <a:t>			</a:t>
            </a:r>
            <a:r>
              <a:rPr lang="en-US" sz="2800" dirty="0" err="1"/>
              <a:t>printf</a:t>
            </a:r>
            <a:r>
              <a:rPr lang="en-US" sz="2800" dirty="0"/>
              <a:t>(" ’%s’\</a:t>
            </a:r>
            <a:r>
              <a:rPr lang="en-US" sz="2800" dirty="0" err="1"/>
              <a:t>n",yytext</a:t>
            </a:r>
            <a:r>
              <a:rPr lang="en-US" sz="2800" dirty="0"/>
              <a:t>);</a:t>
            </a:r>
          </a:p>
          <a:p>
            <a:r>
              <a:rPr lang="en-US" sz="2800" dirty="0"/>
              <a:t>		}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81000" y="381000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/>
              <a:t>Flex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6404984"/>
            <a:ext cx="2054352" cy="365760"/>
          </a:xfrm>
        </p:spPr>
        <p:txBody>
          <a:bodyPr/>
          <a:lstStyle/>
          <a:p>
            <a:fld id="{D1D6F851-F876-4622-9FB8-28EEC77E505B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247-218E-4548-AA81-665B99E1431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598</TotalTime>
  <Words>481</Words>
  <Application>Microsoft Office PowerPoint</Application>
  <PresentationFormat>On-screen Show (4:3)</PresentationFormat>
  <Paragraphs>188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微軟正黑體</vt:lpstr>
      <vt:lpstr>Calibri</vt:lpstr>
      <vt:lpstr>Courier New</vt:lpstr>
      <vt:lpstr>Georgia</vt:lpstr>
      <vt:lpstr>新細明體</vt:lpstr>
      <vt:lpstr>Symbol</vt:lpstr>
      <vt:lpstr>Times New Roman</vt:lpstr>
      <vt:lpstr>Wingdings</vt:lpstr>
      <vt:lpstr>Wingdings 2</vt:lpstr>
      <vt:lpstr>Civic</vt:lpstr>
      <vt:lpstr>Compiler Design Lab. CSE 3212</vt:lpstr>
      <vt:lpstr>Compiler Design Lab.</vt:lpstr>
      <vt:lpstr>Flex</vt:lpstr>
      <vt:lpstr>PowerPoint Presentation</vt:lpstr>
      <vt:lpstr>PowerPoint Presentation</vt:lpstr>
      <vt:lpstr>Simple Example</vt:lpstr>
      <vt:lpstr>  Definitions</vt:lpstr>
      <vt:lpstr>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program in flex  </vt:lpstr>
      <vt:lpstr>Example : detect positive and negative integer</vt:lpstr>
      <vt:lpstr>Thank you</vt:lpstr>
      <vt:lpstr>Todays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K.M.Azharul Hasan</dc:creator>
  <cp:lastModifiedBy>pc</cp:lastModifiedBy>
  <cp:revision>45</cp:revision>
  <dcterms:created xsi:type="dcterms:W3CDTF">2014-01-13T10:18:06Z</dcterms:created>
  <dcterms:modified xsi:type="dcterms:W3CDTF">2023-08-29T08:36:39Z</dcterms:modified>
</cp:coreProperties>
</file>