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28"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8d04a6f9b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78d04a6f9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78d04a6f9b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78d04a6f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8d04a6f9b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78d04a6f9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78d04a6f9b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78d04a6f9b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78d04a6f9b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78d04a6f9b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8d04a6f9b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78d04a6f9b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78d04a6f9b_0_6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78d04a6f9b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8d04a6f9b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78d04a6f9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78d04a6f9b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78d04a6f9b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78d04a6f9b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78d04a6f9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8d04a6f9b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8d04a6f9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78d04a6f9b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78d04a6f9b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8d04a6f9b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78d04a6f9b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78d04a6f9b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78d04a6f9b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78d04a6f9b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78d04a6f9b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78d04a6f9b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78d04a6f9b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78d04a6f9b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78d04a6f9b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78d04a6f9b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78d04a6f9b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78d04a6f9b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78d04a6f9b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8d04a6f9b_0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8d04a6f9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78d04a6f9b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78d04a6f9b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78d04a6f9b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78d04a6f9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78d04a6f9b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78d04a6f9b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78d04a6f9b_0_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78d04a6f9b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78d04a6f9b_0_4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78d04a6f9b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78d04a6f9b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78d04a6f9b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78d04a6f9b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78d04a6f9b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78d04a6f9b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78d04a6f9b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78d04a6f9b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78d04a6f9b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78d04a6f9b_0_5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78d04a6f9b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78d04a6f9b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78d04a6f9b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78d04a6f9b_0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78d04a6f9b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78d04a6f9b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78d04a6f9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78d04a6f9b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78d04a6f9b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78d04a6f9b_0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78d04a6f9b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78d04a6f9b_0_5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78d04a6f9b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78d04a6f9b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78d04a6f9b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78d04a6f9b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78d04a6f9b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78d04a6f9b_0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78d04a6f9b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78d04a6f9b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78d04a6f9b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78d04a6f9b_0_6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78d04a6f9b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78d04a6f9b_0_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78d04a6f9b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78d04a6f9b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78d04a6f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78d04a6f9b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78d04a6f9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8d04a6f9b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78d04a6f9b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8d04a6f9b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8d04a6f9b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78d04a6f9b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78d04a6f9b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hyperlink" Target="https://docs.swift.org/swift-book/documentation/the-swift-programming-language/closures/#Capturing-Values"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hyperlink" Target="https://www.programiz.com/swift-programming/hello-world" TargetMode="External"/><Relationship Id="rId4" Type="http://schemas.openxmlformats.org/officeDocument/2006/relationships/hyperlink" Target="https://docs.swift.org/swift-book/documentation/the-swift-programming-language/thebasic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4408" y="2518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100"/>
              <a:t>CSE 3218 - Lab1</a:t>
            </a:r>
            <a:endParaRPr sz="5100"/>
          </a:p>
          <a:p>
            <a:pPr marL="0" lvl="0" indent="0" algn="ctr" rtl="0">
              <a:spcBef>
                <a:spcPts val="0"/>
              </a:spcBef>
              <a:spcAft>
                <a:spcPts val="0"/>
              </a:spcAft>
              <a:buNone/>
            </a:pPr>
            <a:r>
              <a:rPr lang="en" sz="4400"/>
              <a:t>Introduction to Swift</a:t>
            </a:r>
            <a:endParaRPr sz="4400"/>
          </a:p>
        </p:txBody>
      </p:sp>
      <p:sp>
        <p:nvSpPr>
          <p:cNvPr id="55" name="Google Shape;55;p13"/>
          <p:cNvSpPr txBox="1">
            <a:spLocks noGrp="1"/>
          </p:cNvSpPr>
          <p:nvPr>
            <p:ph type="subTitle" idx="1"/>
          </p:nvPr>
        </p:nvSpPr>
        <p:spPr>
          <a:xfrm>
            <a:off x="2068628" y="3697674"/>
            <a:ext cx="4428990" cy="723718"/>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US" sz="2000" dirty="0"/>
              <a:t>Md</a:t>
            </a:r>
            <a:r>
              <a:rPr lang="en" sz="2000" dirty="0"/>
              <a:t>. Repon Islam</a:t>
            </a:r>
          </a:p>
          <a:p>
            <a:pPr marL="0" lvl="0" indent="0" algn="ctr" rtl="0">
              <a:spcBef>
                <a:spcPts val="0"/>
              </a:spcBef>
              <a:spcAft>
                <a:spcPts val="0"/>
              </a:spcAft>
              <a:buNone/>
            </a:pPr>
            <a:r>
              <a:rPr lang="en" sz="2000" dirty="0"/>
              <a:t>Kaniz Fatema Isha</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Swift Input Output</a:t>
            </a:r>
            <a:endParaRPr/>
          </a:p>
        </p:txBody>
      </p:sp>
      <p:sp>
        <p:nvSpPr>
          <p:cNvPr id="131" name="Google Shape;131;p22"/>
          <p:cNvSpPr txBox="1">
            <a:spLocks noGrp="1"/>
          </p:cNvSpPr>
          <p:nvPr>
            <p:ph type="body" idx="1"/>
          </p:nvPr>
        </p:nvSpPr>
        <p:spPr>
          <a:xfrm>
            <a:off x="311700" y="101772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We can use the readLine() function to take input from users.</a:t>
            </a:r>
            <a:endParaRPr/>
          </a:p>
          <a:p>
            <a:pPr marL="457200" lvl="0" indent="-342900" algn="l" rtl="0">
              <a:lnSpc>
                <a:spcPct val="150000"/>
              </a:lnSpc>
              <a:spcBef>
                <a:spcPts val="0"/>
              </a:spcBef>
              <a:spcAft>
                <a:spcPts val="0"/>
              </a:spcAft>
              <a:buSzPts val="1800"/>
              <a:buChar char="●"/>
            </a:pPr>
            <a:r>
              <a:rPr lang="en"/>
              <a:t>Swift always assumes that the newline is not a part of the input.</a:t>
            </a:r>
            <a:endParaRPr/>
          </a:p>
          <a:p>
            <a:pPr marL="457200" lvl="0" indent="-342900" algn="l" rtl="0">
              <a:lnSpc>
                <a:spcPct val="150000"/>
              </a:lnSpc>
              <a:spcBef>
                <a:spcPts val="0"/>
              </a:spcBef>
              <a:spcAft>
                <a:spcPts val="0"/>
              </a:spcAft>
              <a:buSzPts val="1800"/>
              <a:buChar char="●"/>
            </a:pPr>
            <a:r>
              <a:rPr lang="en"/>
              <a:t>Swift takes the input as String. To take input any other Datatype, we must do type conversion:</a:t>
            </a:r>
            <a:endParaRPr/>
          </a:p>
        </p:txBody>
      </p:sp>
      <p:pic>
        <p:nvPicPr>
          <p:cNvPr id="132" name="Google Shape;132;p22"/>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33" name="Google Shape;133;p22"/>
          <p:cNvPicPr preferRelativeResize="0"/>
          <p:nvPr/>
        </p:nvPicPr>
        <p:blipFill>
          <a:blip r:embed="rId4">
            <a:alphaModFix/>
          </a:blip>
          <a:stretch>
            <a:fillRect/>
          </a:stretch>
        </p:blipFill>
        <p:spPr>
          <a:xfrm>
            <a:off x="836475" y="2924175"/>
            <a:ext cx="3314700" cy="1200150"/>
          </a:xfrm>
          <a:prstGeom prst="rect">
            <a:avLst/>
          </a:prstGeom>
          <a:noFill/>
          <a:ln>
            <a:noFill/>
          </a:ln>
        </p:spPr>
      </p:pic>
      <p:sp>
        <p:nvSpPr>
          <p:cNvPr id="134" name="Google Shape;13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Swift Comments</a:t>
            </a:r>
            <a:endParaRPr/>
          </a:p>
        </p:txBody>
      </p:sp>
      <p:sp>
        <p:nvSpPr>
          <p:cNvPr id="140" name="Google Shape;140;p23"/>
          <p:cNvSpPr txBox="1">
            <a:spLocks noGrp="1"/>
          </p:cNvSpPr>
          <p:nvPr>
            <p:ph type="body" idx="1"/>
          </p:nvPr>
        </p:nvSpPr>
        <p:spPr>
          <a:xfrm>
            <a:off x="311700" y="101772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There are two ways to add comments in Swift:</a:t>
            </a:r>
            <a:endParaRPr/>
          </a:p>
        </p:txBody>
      </p:sp>
      <p:pic>
        <p:nvPicPr>
          <p:cNvPr id="141" name="Google Shape;141;p23"/>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42" name="Google Shape;142;p23"/>
          <p:cNvPicPr preferRelativeResize="0"/>
          <p:nvPr/>
        </p:nvPicPr>
        <p:blipFill>
          <a:blip r:embed="rId4">
            <a:alphaModFix/>
          </a:blip>
          <a:stretch>
            <a:fillRect/>
          </a:stretch>
        </p:blipFill>
        <p:spPr>
          <a:xfrm>
            <a:off x="920450" y="1801950"/>
            <a:ext cx="5086350" cy="2647950"/>
          </a:xfrm>
          <a:prstGeom prst="rect">
            <a:avLst/>
          </a:prstGeom>
          <a:noFill/>
          <a:ln>
            <a:noFill/>
          </a:ln>
        </p:spPr>
      </p:pic>
      <p:sp>
        <p:nvSpPr>
          <p:cNvPr id="143" name="Google Shape;14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Swift Operators</a:t>
            </a:r>
            <a:endParaRPr/>
          </a:p>
        </p:txBody>
      </p:sp>
      <p:sp>
        <p:nvSpPr>
          <p:cNvPr id="149" name="Google Shape;149;p24"/>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a:t>There are  different types of Swift operators :</a:t>
            </a:r>
            <a:endParaRPr/>
          </a:p>
          <a:p>
            <a:pPr marL="457200" lvl="0" indent="-342900" algn="l" rtl="0">
              <a:lnSpc>
                <a:spcPct val="150000"/>
              </a:lnSpc>
              <a:spcBef>
                <a:spcPts val="1200"/>
              </a:spcBef>
              <a:spcAft>
                <a:spcPts val="0"/>
              </a:spcAft>
              <a:buSzPts val="1800"/>
              <a:buChar char="●"/>
            </a:pPr>
            <a:r>
              <a:rPr lang="en"/>
              <a:t>Arithmetic operators</a:t>
            </a:r>
            <a:endParaRPr/>
          </a:p>
          <a:p>
            <a:pPr marL="457200" lvl="0" indent="-342900" algn="l" rtl="0">
              <a:lnSpc>
                <a:spcPct val="150000"/>
              </a:lnSpc>
              <a:spcBef>
                <a:spcPts val="0"/>
              </a:spcBef>
              <a:spcAft>
                <a:spcPts val="0"/>
              </a:spcAft>
              <a:buSzPts val="1800"/>
              <a:buChar char="●"/>
            </a:pPr>
            <a:r>
              <a:rPr lang="en"/>
              <a:t>Assignment Operators</a:t>
            </a:r>
            <a:endParaRPr/>
          </a:p>
          <a:p>
            <a:pPr marL="457200" lvl="0" indent="-342900" algn="l" rtl="0">
              <a:lnSpc>
                <a:spcPct val="150000"/>
              </a:lnSpc>
              <a:spcBef>
                <a:spcPts val="0"/>
              </a:spcBef>
              <a:spcAft>
                <a:spcPts val="0"/>
              </a:spcAft>
              <a:buSzPts val="1800"/>
              <a:buChar char="●"/>
            </a:pPr>
            <a:r>
              <a:rPr lang="en"/>
              <a:t>Comparison Operators</a:t>
            </a:r>
            <a:endParaRPr/>
          </a:p>
          <a:p>
            <a:pPr marL="457200" lvl="0" indent="-342900" algn="l" rtl="0">
              <a:lnSpc>
                <a:spcPct val="150000"/>
              </a:lnSpc>
              <a:spcBef>
                <a:spcPts val="0"/>
              </a:spcBef>
              <a:spcAft>
                <a:spcPts val="0"/>
              </a:spcAft>
              <a:buSzPts val="1800"/>
              <a:buChar char="●"/>
            </a:pPr>
            <a:r>
              <a:rPr lang="en"/>
              <a:t>Logical Operators</a:t>
            </a:r>
            <a:endParaRPr/>
          </a:p>
          <a:p>
            <a:pPr marL="457200" lvl="0" indent="-342900" algn="l" rtl="0">
              <a:lnSpc>
                <a:spcPct val="150000"/>
              </a:lnSpc>
              <a:spcBef>
                <a:spcPts val="0"/>
              </a:spcBef>
              <a:spcAft>
                <a:spcPts val="0"/>
              </a:spcAft>
              <a:buSzPts val="1800"/>
              <a:buChar char="●"/>
            </a:pPr>
            <a:r>
              <a:rPr lang="en"/>
              <a:t>Bitwise Operators</a:t>
            </a:r>
            <a:endParaRPr/>
          </a:p>
          <a:p>
            <a:pPr marL="457200" lvl="0" indent="-342900" algn="l" rtl="0">
              <a:lnSpc>
                <a:spcPct val="150000"/>
              </a:lnSpc>
              <a:spcBef>
                <a:spcPts val="0"/>
              </a:spcBef>
              <a:spcAft>
                <a:spcPts val="0"/>
              </a:spcAft>
              <a:buSzPts val="1800"/>
              <a:buChar char="●"/>
            </a:pPr>
            <a:r>
              <a:rPr lang="en"/>
              <a:t>Special Operators (Ternary,Nil-Coalescing Operator,Range Operator)</a:t>
            </a:r>
            <a:endParaRPr/>
          </a:p>
        </p:txBody>
      </p:sp>
      <p:pic>
        <p:nvPicPr>
          <p:cNvPr id="150" name="Google Shape;150;p24"/>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151" name="Google Shape;15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Nil-Coalescing Operator</a:t>
            </a:r>
            <a:endParaRPr/>
          </a:p>
        </p:txBody>
      </p:sp>
      <p:sp>
        <p:nvSpPr>
          <p:cNvPr id="157" name="Google Shape;157;p25"/>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The nil-coalescing operator (a ?? b) unwraps an optional a if it contains a value, or returns a default value b if a is nil. The expression a is always of an optional type. </a:t>
            </a:r>
            <a:endParaRPr/>
          </a:p>
          <a:p>
            <a:pPr marL="457200" lvl="0" indent="-342900" algn="l" rtl="0">
              <a:lnSpc>
                <a:spcPct val="150000"/>
              </a:lnSpc>
              <a:spcBef>
                <a:spcPts val="0"/>
              </a:spcBef>
              <a:spcAft>
                <a:spcPts val="0"/>
              </a:spcAft>
              <a:buSzPts val="1800"/>
              <a:buChar char="●"/>
            </a:pPr>
            <a:r>
              <a:rPr lang="en"/>
              <a:t>The expression b must match the type that’s stored inside a.</a:t>
            </a:r>
            <a:endParaRPr/>
          </a:p>
          <a:p>
            <a:pPr marL="0" lvl="0" indent="0" algn="l" rtl="0">
              <a:lnSpc>
                <a:spcPct val="150000"/>
              </a:lnSpc>
              <a:spcBef>
                <a:spcPts val="1200"/>
              </a:spcBef>
              <a:spcAft>
                <a:spcPts val="1200"/>
              </a:spcAft>
              <a:buNone/>
            </a:pPr>
            <a:endParaRPr/>
          </a:p>
        </p:txBody>
      </p:sp>
      <p:pic>
        <p:nvPicPr>
          <p:cNvPr id="158" name="Google Shape;158;p25"/>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159" name="Google Shape;15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60" name="Google Shape;160;p25"/>
          <p:cNvPicPr preferRelativeResize="0"/>
          <p:nvPr/>
        </p:nvPicPr>
        <p:blipFill>
          <a:blip r:embed="rId4">
            <a:alphaModFix/>
          </a:blip>
          <a:stretch>
            <a:fillRect/>
          </a:stretch>
        </p:blipFill>
        <p:spPr>
          <a:xfrm>
            <a:off x="728200" y="3062024"/>
            <a:ext cx="7835076" cy="130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Range Operator</a:t>
            </a:r>
            <a:endParaRPr/>
          </a:p>
        </p:txBody>
      </p:sp>
      <p:sp>
        <p:nvSpPr>
          <p:cNvPr id="166" name="Google Shape;166;p26"/>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The closed range operator (a...b) defines a range that runs from a to b, and includes the values a and b. The value of a must not be greater than b.</a:t>
            </a:r>
            <a:endParaRPr/>
          </a:p>
          <a:p>
            <a:pPr marL="457200" lvl="0" indent="-342900" algn="l" rtl="0">
              <a:lnSpc>
                <a:spcPct val="150000"/>
              </a:lnSpc>
              <a:spcBef>
                <a:spcPts val="0"/>
              </a:spcBef>
              <a:spcAft>
                <a:spcPts val="0"/>
              </a:spcAft>
              <a:buSzPts val="1800"/>
              <a:buChar char="●"/>
            </a:pPr>
            <a:r>
              <a:rPr lang="en"/>
              <a:t>The half-open range operator (a..&lt;b) defines a range that runs from a to b, but doesn’t include b.</a:t>
            </a:r>
            <a:endParaRPr/>
          </a:p>
          <a:p>
            <a:pPr marL="457200" lvl="0" indent="-342900" algn="l" rtl="0">
              <a:lnSpc>
                <a:spcPct val="150000"/>
              </a:lnSpc>
              <a:spcBef>
                <a:spcPts val="0"/>
              </a:spcBef>
              <a:spcAft>
                <a:spcPts val="0"/>
              </a:spcAft>
              <a:buSzPts val="1800"/>
              <a:buChar char="●"/>
            </a:pPr>
            <a:r>
              <a:rPr lang="en"/>
              <a:t>Both these operators can also be expressed in One-Sided Ranges.</a:t>
            </a:r>
            <a:endParaRPr/>
          </a:p>
          <a:p>
            <a:pPr marL="0" lvl="0" indent="0" algn="l" rtl="0">
              <a:lnSpc>
                <a:spcPct val="150000"/>
              </a:lnSpc>
              <a:spcBef>
                <a:spcPts val="1200"/>
              </a:spcBef>
              <a:spcAft>
                <a:spcPts val="1200"/>
              </a:spcAft>
              <a:buNone/>
            </a:pPr>
            <a:endParaRPr/>
          </a:p>
        </p:txBody>
      </p:sp>
      <p:pic>
        <p:nvPicPr>
          <p:cNvPr id="167" name="Google Shape;167;p26"/>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68" name="Google Shape;168;p26"/>
          <p:cNvPicPr preferRelativeResize="0"/>
          <p:nvPr/>
        </p:nvPicPr>
        <p:blipFill>
          <a:blip r:embed="rId4">
            <a:alphaModFix/>
          </a:blip>
          <a:stretch>
            <a:fillRect/>
          </a:stretch>
        </p:blipFill>
        <p:spPr>
          <a:xfrm>
            <a:off x="865900" y="3174950"/>
            <a:ext cx="4327825" cy="1756425"/>
          </a:xfrm>
          <a:prstGeom prst="rect">
            <a:avLst/>
          </a:prstGeom>
          <a:noFill/>
          <a:ln>
            <a:noFill/>
          </a:ln>
        </p:spPr>
      </p:pic>
      <p:sp>
        <p:nvSpPr>
          <p:cNvPr id="169" name="Google Shape;16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Tuples in Swift</a:t>
            </a:r>
            <a:endParaRPr/>
          </a:p>
        </p:txBody>
      </p:sp>
      <p:sp>
        <p:nvSpPr>
          <p:cNvPr id="175" name="Google Shape;175;p27"/>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 A tuple is a group of different values. Each value inside a tuple can be of different data types.</a:t>
            </a:r>
            <a:endParaRPr/>
          </a:p>
        </p:txBody>
      </p:sp>
      <p:pic>
        <p:nvPicPr>
          <p:cNvPr id="176" name="Google Shape;176;p27"/>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77" name="Google Shape;177;p27"/>
          <p:cNvPicPr preferRelativeResize="0"/>
          <p:nvPr/>
        </p:nvPicPr>
        <p:blipFill>
          <a:blip r:embed="rId4">
            <a:alphaModFix/>
          </a:blip>
          <a:stretch>
            <a:fillRect/>
          </a:stretch>
        </p:blipFill>
        <p:spPr>
          <a:xfrm>
            <a:off x="835600" y="2045123"/>
            <a:ext cx="7472801" cy="2851200"/>
          </a:xfrm>
          <a:prstGeom prst="rect">
            <a:avLst/>
          </a:prstGeom>
          <a:noFill/>
          <a:ln>
            <a:noFill/>
          </a:ln>
        </p:spPr>
      </p:pic>
      <p:sp>
        <p:nvSpPr>
          <p:cNvPr id="178" name="Google Shape;17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Optional in Swift</a:t>
            </a:r>
            <a:endParaRPr/>
          </a:p>
        </p:txBody>
      </p:sp>
      <p:sp>
        <p:nvSpPr>
          <p:cNvPr id="184" name="Google Shape;184;p28"/>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An optional in Swift is basically a constant or variable that can hold a value OR no value. The value can or cannot be nil. It is denoted by appending a “?” after the type declaration</a:t>
            </a:r>
            <a:endParaRPr/>
          </a:p>
          <a:p>
            <a:pPr marL="457200" lvl="0" indent="0" algn="l" rtl="0">
              <a:lnSpc>
                <a:spcPct val="150000"/>
              </a:lnSpc>
              <a:spcBef>
                <a:spcPts val="1200"/>
              </a:spcBef>
              <a:spcAft>
                <a:spcPts val="0"/>
              </a:spcAft>
              <a:buNone/>
            </a:pPr>
            <a:endParaRPr/>
          </a:p>
          <a:p>
            <a:pPr marL="457200" lvl="0" indent="0" algn="l" rtl="0">
              <a:lnSpc>
                <a:spcPct val="150000"/>
              </a:lnSpc>
              <a:spcBef>
                <a:spcPts val="1200"/>
              </a:spcBef>
              <a:spcAft>
                <a:spcPts val="0"/>
              </a:spcAft>
              <a:buNone/>
            </a:pPr>
            <a:endParaRPr/>
          </a:p>
          <a:p>
            <a:pPr marL="457200" lvl="0" indent="-342900" algn="l" rtl="0">
              <a:lnSpc>
                <a:spcPct val="150000"/>
              </a:lnSpc>
              <a:spcBef>
                <a:spcPts val="1200"/>
              </a:spcBef>
              <a:spcAft>
                <a:spcPts val="0"/>
              </a:spcAft>
              <a:buSzPts val="1800"/>
              <a:buChar char="●"/>
            </a:pPr>
            <a:r>
              <a:rPr lang="en"/>
              <a:t> We must “unwrap” an optional to use it. There are 3 ways to unwrap an optional</a:t>
            </a:r>
            <a:endParaRPr/>
          </a:p>
        </p:txBody>
      </p:sp>
      <p:pic>
        <p:nvPicPr>
          <p:cNvPr id="185" name="Google Shape;185;p28"/>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86" name="Google Shape;186;p28"/>
          <p:cNvPicPr preferRelativeResize="0"/>
          <p:nvPr/>
        </p:nvPicPr>
        <p:blipFill>
          <a:blip r:embed="rId4">
            <a:alphaModFix/>
          </a:blip>
          <a:stretch>
            <a:fillRect/>
          </a:stretch>
        </p:blipFill>
        <p:spPr>
          <a:xfrm>
            <a:off x="848600" y="2571750"/>
            <a:ext cx="4000500" cy="838200"/>
          </a:xfrm>
          <a:prstGeom prst="rect">
            <a:avLst/>
          </a:prstGeom>
          <a:noFill/>
          <a:ln>
            <a:noFill/>
          </a:ln>
        </p:spPr>
      </p:pic>
      <p:sp>
        <p:nvSpPr>
          <p:cNvPr id="187" name="Google Shape;18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Optional in Swift</a:t>
            </a:r>
            <a:endParaRPr/>
          </a:p>
        </p:txBody>
      </p:sp>
      <p:sp>
        <p:nvSpPr>
          <p:cNvPr id="193" name="Google Shape;193;p29"/>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AutoNum type="arabicPeriod"/>
            </a:pPr>
            <a:r>
              <a:rPr lang="en" b="1"/>
              <a:t>Forced Unwrapping: </a:t>
            </a:r>
            <a:endParaRPr b="1"/>
          </a:p>
          <a:p>
            <a:pPr marL="914400" lvl="0" indent="-342900" algn="l" rtl="0">
              <a:lnSpc>
                <a:spcPct val="150000"/>
              </a:lnSpc>
              <a:spcBef>
                <a:spcPts val="0"/>
              </a:spcBef>
              <a:spcAft>
                <a:spcPts val="0"/>
              </a:spcAft>
              <a:buSzPts val="1800"/>
              <a:buChar char="●"/>
            </a:pPr>
            <a:r>
              <a:rPr lang="en"/>
              <a:t>Forced Unwrapping is denoted by “!” to the optional’s name.</a:t>
            </a:r>
            <a:endParaRPr/>
          </a:p>
          <a:p>
            <a:pPr marL="914400" lvl="0" indent="-342900" algn="l" rtl="0">
              <a:lnSpc>
                <a:spcPct val="150000"/>
              </a:lnSpc>
              <a:spcBef>
                <a:spcPts val="0"/>
              </a:spcBef>
              <a:spcAft>
                <a:spcPts val="0"/>
              </a:spcAft>
              <a:buSzPts val="1800"/>
              <a:buChar char="●"/>
            </a:pPr>
            <a:r>
              <a:rPr lang="en"/>
              <a:t>The exclamation indicates the guarantee of optional having a value.</a:t>
            </a:r>
            <a:endParaRPr/>
          </a:p>
        </p:txBody>
      </p:sp>
      <p:pic>
        <p:nvPicPr>
          <p:cNvPr id="194" name="Google Shape;194;p29"/>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95" name="Google Shape;195;p29"/>
          <p:cNvPicPr preferRelativeResize="0"/>
          <p:nvPr/>
        </p:nvPicPr>
        <p:blipFill>
          <a:blip r:embed="rId4">
            <a:alphaModFix/>
          </a:blip>
          <a:stretch>
            <a:fillRect/>
          </a:stretch>
        </p:blipFill>
        <p:spPr>
          <a:xfrm>
            <a:off x="406925" y="2755770"/>
            <a:ext cx="8520599" cy="1140780"/>
          </a:xfrm>
          <a:prstGeom prst="rect">
            <a:avLst/>
          </a:prstGeom>
          <a:noFill/>
          <a:ln>
            <a:noFill/>
          </a:ln>
        </p:spPr>
      </p:pic>
      <p:sp>
        <p:nvSpPr>
          <p:cNvPr id="196" name="Google Shape;196;p29"/>
          <p:cNvSpPr txBox="1">
            <a:spLocks noGrp="1"/>
          </p:cNvSpPr>
          <p:nvPr>
            <p:ph type="body" idx="1"/>
          </p:nvPr>
        </p:nvSpPr>
        <p:spPr>
          <a:xfrm>
            <a:off x="311700" y="4013775"/>
            <a:ext cx="8243400" cy="904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200"/>
              </a:spcAft>
              <a:buNone/>
            </a:pPr>
            <a:r>
              <a:rPr lang="en"/>
              <a:t>What happens when force unwrapping is applied but there was no value in optional?</a:t>
            </a:r>
            <a:endParaRPr/>
          </a:p>
        </p:txBody>
      </p:sp>
      <p:sp>
        <p:nvSpPr>
          <p:cNvPr id="197" name="Google Shape;19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Optional in Swift</a:t>
            </a:r>
            <a:endParaRPr/>
          </a:p>
        </p:txBody>
      </p:sp>
      <p:sp>
        <p:nvSpPr>
          <p:cNvPr id="203" name="Google Shape;203;p30"/>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2. Implicitly Unwrapped Optionals: </a:t>
            </a:r>
            <a:endParaRPr b="1"/>
          </a:p>
          <a:p>
            <a:pPr marL="914400" lvl="0" indent="-342900" algn="l" rtl="0">
              <a:lnSpc>
                <a:spcPct val="150000"/>
              </a:lnSpc>
              <a:spcBef>
                <a:spcPts val="1200"/>
              </a:spcBef>
              <a:spcAft>
                <a:spcPts val="0"/>
              </a:spcAft>
              <a:buSzPts val="1800"/>
              <a:buChar char="●"/>
            </a:pPr>
            <a:r>
              <a:rPr lang="en"/>
              <a:t>Implicitly unwrapped optionals are similar to optionals since they’re allowed to have nil value but they do not need to be checked before accessing.</a:t>
            </a:r>
            <a:endParaRPr/>
          </a:p>
          <a:p>
            <a:pPr marL="914400" lvl="0" indent="-342900" algn="l" rtl="0">
              <a:lnSpc>
                <a:spcPct val="150000"/>
              </a:lnSpc>
              <a:spcBef>
                <a:spcPts val="0"/>
              </a:spcBef>
              <a:spcAft>
                <a:spcPts val="0"/>
              </a:spcAft>
              <a:buSzPts val="1800"/>
              <a:buChar char="●"/>
            </a:pPr>
            <a:r>
              <a:rPr lang="en"/>
              <a:t> An implicitly unwrapped optional is declared by placing an exclamation point (String!) rather than a question mark (String?) after the type of the optional.</a:t>
            </a:r>
            <a:endParaRPr/>
          </a:p>
          <a:p>
            <a:pPr marL="0" lvl="0" indent="0" algn="l" rtl="0">
              <a:lnSpc>
                <a:spcPct val="150000"/>
              </a:lnSpc>
              <a:spcBef>
                <a:spcPts val="1200"/>
              </a:spcBef>
              <a:spcAft>
                <a:spcPts val="1200"/>
              </a:spcAft>
              <a:buNone/>
            </a:pPr>
            <a:endParaRPr/>
          </a:p>
        </p:txBody>
      </p:sp>
      <p:pic>
        <p:nvPicPr>
          <p:cNvPr id="204" name="Google Shape;204;p30"/>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205" name="Google Shape;20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Optional in Swift</a:t>
            </a:r>
            <a:endParaRPr/>
          </a:p>
        </p:txBody>
      </p:sp>
      <p:sp>
        <p:nvSpPr>
          <p:cNvPr id="211" name="Google Shape;211;p31"/>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2. Implicitly Unwrapped Optionals: </a:t>
            </a:r>
            <a:endParaRPr b="1"/>
          </a:p>
          <a:p>
            <a:pPr marL="1371600" lvl="0" indent="0" algn="l" rtl="0">
              <a:lnSpc>
                <a:spcPct val="150000"/>
              </a:lnSpc>
              <a:spcBef>
                <a:spcPts val="1200"/>
              </a:spcBef>
              <a:spcAft>
                <a:spcPts val="0"/>
              </a:spcAft>
              <a:buNone/>
            </a:pPr>
            <a:endParaRPr/>
          </a:p>
          <a:p>
            <a:pPr marL="0" lvl="0" indent="0" algn="l" rtl="0">
              <a:lnSpc>
                <a:spcPct val="150000"/>
              </a:lnSpc>
              <a:spcBef>
                <a:spcPts val="1200"/>
              </a:spcBef>
              <a:spcAft>
                <a:spcPts val="1200"/>
              </a:spcAft>
              <a:buNone/>
            </a:pPr>
            <a:endParaRPr/>
          </a:p>
        </p:txBody>
      </p:sp>
      <p:pic>
        <p:nvPicPr>
          <p:cNvPr id="212" name="Google Shape;212;p31"/>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13" name="Google Shape;213;p31"/>
          <p:cNvPicPr preferRelativeResize="0"/>
          <p:nvPr/>
        </p:nvPicPr>
        <p:blipFill>
          <a:blip r:embed="rId4">
            <a:alphaModFix/>
          </a:blip>
          <a:stretch>
            <a:fillRect/>
          </a:stretch>
        </p:blipFill>
        <p:spPr>
          <a:xfrm>
            <a:off x="441625" y="1934926"/>
            <a:ext cx="7589251" cy="1987650"/>
          </a:xfrm>
          <a:prstGeom prst="rect">
            <a:avLst/>
          </a:prstGeom>
          <a:noFill/>
          <a:ln>
            <a:noFill/>
          </a:ln>
        </p:spPr>
      </p:pic>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55600" algn="l" rtl="0">
              <a:lnSpc>
                <a:spcPct val="150000"/>
              </a:lnSpc>
              <a:spcBef>
                <a:spcPts val="0"/>
              </a:spcBef>
              <a:spcAft>
                <a:spcPts val="0"/>
              </a:spcAft>
              <a:buSzPts val="2000"/>
              <a:buChar char="●"/>
            </a:pPr>
            <a:r>
              <a:rPr lang="en" sz="2000"/>
              <a:t>Swift is a general-purpose programming language built using a modern approach to safety, performance, and software design patterns.</a:t>
            </a:r>
            <a:endParaRPr sz="2000"/>
          </a:p>
          <a:p>
            <a:pPr marL="457200" lvl="0" indent="-355600" algn="l" rtl="0">
              <a:lnSpc>
                <a:spcPct val="150000"/>
              </a:lnSpc>
              <a:spcBef>
                <a:spcPts val="0"/>
              </a:spcBef>
              <a:spcAft>
                <a:spcPts val="0"/>
              </a:spcAft>
              <a:buSzPts val="2000"/>
              <a:buChar char="●"/>
            </a:pPr>
            <a:r>
              <a:rPr lang="en" sz="2000"/>
              <a:t>Apple created Swift, an open-source programming language, as a replacement for all languages based on C, including Objective C, C++, and C.</a:t>
            </a:r>
            <a:endParaRPr sz="2000"/>
          </a:p>
          <a:p>
            <a:pPr marL="457200" lvl="0" indent="-355600" algn="l" rtl="0">
              <a:lnSpc>
                <a:spcPct val="150000"/>
              </a:lnSpc>
              <a:spcBef>
                <a:spcPts val="0"/>
              </a:spcBef>
              <a:spcAft>
                <a:spcPts val="0"/>
              </a:spcAft>
              <a:buSzPts val="2000"/>
              <a:buChar char="●"/>
            </a:pPr>
            <a:r>
              <a:rPr lang="en" sz="2000"/>
              <a:t>Swift was designed from the outset to be safer than C-based languages, and eliminates entire classes of unsafe code. </a:t>
            </a:r>
            <a:endParaRPr sz="2000"/>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Optional in Swift</a:t>
            </a:r>
            <a:endParaRPr/>
          </a:p>
        </p:txBody>
      </p:sp>
      <p:sp>
        <p:nvSpPr>
          <p:cNvPr id="220" name="Google Shape;220;p32"/>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3.  Optional Binding: </a:t>
            </a:r>
            <a:endParaRPr b="1"/>
          </a:p>
          <a:p>
            <a:pPr marL="914400" lvl="0" indent="-342900" algn="l" rtl="0">
              <a:lnSpc>
                <a:spcPct val="150000"/>
              </a:lnSpc>
              <a:spcBef>
                <a:spcPts val="1200"/>
              </a:spcBef>
              <a:spcAft>
                <a:spcPts val="0"/>
              </a:spcAft>
              <a:buSzPts val="1800"/>
              <a:buChar char="●"/>
            </a:pPr>
            <a:r>
              <a:rPr lang="en"/>
              <a:t>In this case, we check if a variable has a value or not by writing a codeblock:</a:t>
            </a:r>
            <a:endParaRPr/>
          </a:p>
          <a:p>
            <a:pPr marL="0" lvl="0" indent="0" algn="l" rtl="0">
              <a:lnSpc>
                <a:spcPct val="150000"/>
              </a:lnSpc>
              <a:spcBef>
                <a:spcPts val="1200"/>
              </a:spcBef>
              <a:spcAft>
                <a:spcPts val="1200"/>
              </a:spcAft>
              <a:buNone/>
            </a:pPr>
            <a:endParaRPr/>
          </a:p>
        </p:txBody>
      </p:sp>
      <p:pic>
        <p:nvPicPr>
          <p:cNvPr id="221" name="Google Shape;221;p32"/>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22" name="Google Shape;222;p32"/>
          <p:cNvPicPr preferRelativeResize="0"/>
          <p:nvPr/>
        </p:nvPicPr>
        <p:blipFill>
          <a:blip r:embed="rId4">
            <a:alphaModFix/>
          </a:blip>
          <a:stretch>
            <a:fillRect/>
          </a:stretch>
        </p:blipFill>
        <p:spPr>
          <a:xfrm>
            <a:off x="1021775" y="2571747"/>
            <a:ext cx="6560125" cy="2171650"/>
          </a:xfrm>
          <a:prstGeom prst="rect">
            <a:avLst/>
          </a:prstGeom>
          <a:noFill/>
          <a:ln>
            <a:noFill/>
          </a:ln>
        </p:spPr>
      </p:pic>
      <p:sp>
        <p:nvSpPr>
          <p:cNvPr id="223" name="Google Shape;22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if-else in Swift</a:t>
            </a:r>
            <a:endParaRPr/>
          </a:p>
        </p:txBody>
      </p:sp>
      <p:sp>
        <p:nvSpPr>
          <p:cNvPr id="229" name="Google Shape;229;p33"/>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In Swift, there are three forms of the if...else statement.</a:t>
            </a:r>
            <a:endParaRPr/>
          </a:p>
          <a:p>
            <a:pPr marL="457200" lvl="0" indent="-342900" algn="l" rtl="0">
              <a:lnSpc>
                <a:spcPct val="150000"/>
              </a:lnSpc>
              <a:spcBef>
                <a:spcPts val="1200"/>
              </a:spcBef>
              <a:spcAft>
                <a:spcPts val="0"/>
              </a:spcAft>
              <a:buSzPts val="1800"/>
              <a:buChar char="●"/>
            </a:pPr>
            <a:r>
              <a:rPr lang="en"/>
              <a:t>if statement</a:t>
            </a:r>
            <a:endParaRPr/>
          </a:p>
          <a:p>
            <a:pPr marL="457200" lvl="0" indent="-342900" algn="l" rtl="0">
              <a:lnSpc>
                <a:spcPct val="150000"/>
              </a:lnSpc>
              <a:spcBef>
                <a:spcPts val="0"/>
              </a:spcBef>
              <a:spcAft>
                <a:spcPts val="0"/>
              </a:spcAft>
              <a:buSzPts val="1800"/>
              <a:buChar char="●"/>
            </a:pPr>
            <a:r>
              <a:rPr lang="en"/>
              <a:t>if...else statement</a:t>
            </a:r>
            <a:endParaRPr/>
          </a:p>
          <a:p>
            <a:pPr marL="457200" lvl="0" indent="-342900" algn="l" rtl="0">
              <a:lnSpc>
                <a:spcPct val="150000"/>
              </a:lnSpc>
              <a:spcBef>
                <a:spcPts val="0"/>
              </a:spcBef>
              <a:spcAft>
                <a:spcPts val="0"/>
              </a:spcAft>
              <a:buSzPts val="1800"/>
              <a:buChar char="●"/>
            </a:pPr>
            <a:r>
              <a:rPr lang="en"/>
              <a:t>if...else if...else statement</a:t>
            </a:r>
            <a:endParaRPr/>
          </a:p>
          <a:p>
            <a:pPr marL="0" lvl="0" indent="0" algn="l" rtl="0">
              <a:lnSpc>
                <a:spcPct val="150000"/>
              </a:lnSpc>
              <a:spcBef>
                <a:spcPts val="1200"/>
              </a:spcBef>
              <a:spcAft>
                <a:spcPts val="0"/>
              </a:spcAft>
              <a:buNone/>
            </a:pPr>
            <a:endParaRPr b="1"/>
          </a:p>
          <a:p>
            <a:pPr marL="0" lvl="0" indent="0" algn="l" rtl="0">
              <a:lnSpc>
                <a:spcPct val="150000"/>
              </a:lnSpc>
              <a:spcBef>
                <a:spcPts val="1200"/>
              </a:spcBef>
              <a:spcAft>
                <a:spcPts val="1200"/>
              </a:spcAft>
              <a:buNone/>
            </a:pPr>
            <a:endParaRPr/>
          </a:p>
        </p:txBody>
      </p:sp>
      <p:pic>
        <p:nvPicPr>
          <p:cNvPr id="230" name="Google Shape;230;p33"/>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231" name="Google Shape;23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424275"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if-else in Swift</a:t>
            </a:r>
            <a:endParaRPr/>
          </a:p>
        </p:txBody>
      </p:sp>
      <p:pic>
        <p:nvPicPr>
          <p:cNvPr id="237" name="Google Shape;237;p34"/>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38" name="Google Shape;238;p34"/>
          <p:cNvPicPr preferRelativeResize="0"/>
          <p:nvPr/>
        </p:nvPicPr>
        <p:blipFill>
          <a:blip r:embed="rId4">
            <a:alphaModFix/>
          </a:blip>
          <a:stretch>
            <a:fillRect/>
          </a:stretch>
        </p:blipFill>
        <p:spPr>
          <a:xfrm>
            <a:off x="536850" y="1476525"/>
            <a:ext cx="3383750" cy="2801050"/>
          </a:xfrm>
          <a:prstGeom prst="rect">
            <a:avLst/>
          </a:prstGeom>
          <a:noFill/>
          <a:ln>
            <a:noFill/>
          </a:ln>
        </p:spPr>
      </p:pic>
      <p:sp>
        <p:nvSpPr>
          <p:cNvPr id="239" name="Google Shape;23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if-else in Swift</a:t>
            </a:r>
            <a:endParaRPr/>
          </a:p>
        </p:txBody>
      </p:sp>
      <p:sp>
        <p:nvSpPr>
          <p:cNvPr id="245" name="Google Shape;245;p35"/>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Parenthesis() are optional and by convention are often omitted</a:t>
            </a:r>
            <a:endParaRPr/>
          </a:p>
          <a:p>
            <a:pPr marL="457200" lvl="0" indent="-342900" algn="l" rtl="0">
              <a:lnSpc>
                <a:spcPct val="150000"/>
              </a:lnSpc>
              <a:spcBef>
                <a:spcPts val="0"/>
              </a:spcBef>
              <a:spcAft>
                <a:spcPts val="0"/>
              </a:spcAft>
              <a:buSzPts val="1800"/>
              <a:buChar char="●"/>
            </a:pPr>
            <a:r>
              <a:rPr lang="en"/>
              <a:t>But Braces{} are always required even if the body contains only one statement.</a:t>
            </a:r>
            <a:endParaRPr/>
          </a:p>
          <a:p>
            <a:pPr marL="0" lvl="0" indent="0" algn="l" rtl="0">
              <a:lnSpc>
                <a:spcPct val="150000"/>
              </a:lnSpc>
              <a:spcBef>
                <a:spcPts val="1200"/>
              </a:spcBef>
              <a:spcAft>
                <a:spcPts val="0"/>
              </a:spcAft>
              <a:buNone/>
            </a:pPr>
            <a:endParaRPr b="1"/>
          </a:p>
          <a:p>
            <a:pPr marL="0" lvl="0" indent="0" algn="l" rtl="0">
              <a:lnSpc>
                <a:spcPct val="150000"/>
              </a:lnSpc>
              <a:spcBef>
                <a:spcPts val="1200"/>
              </a:spcBef>
              <a:spcAft>
                <a:spcPts val="1200"/>
              </a:spcAft>
              <a:buNone/>
            </a:pPr>
            <a:endParaRPr/>
          </a:p>
        </p:txBody>
      </p:sp>
      <p:pic>
        <p:nvPicPr>
          <p:cNvPr id="246" name="Google Shape;246;p35"/>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47" name="Google Shape;247;p35"/>
          <p:cNvPicPr preferRelativeResize="0"/>
          <p:nvPr/>
        </p:nvPicPr>
        <p:blipFill>
          <a:blip r:embed="rId4">
            <a:alphaModFix/>
          </a:blip>
          <a:stretch>
            <a:fillRect/>
          </a:stretch>
        </p:blipFill>
        <p:spPr>
          <a:xfrm>
            <a:off x="258375" y="2898026"/>
            <a:ext cx="8627226" cy="1301625"/>
          </a:xfrm>
          <a:prstGeom prst="rect">
            <a:avLst/>
          </a:prstGeom>
          <a:noFill/>
          <a:ln>
            <a:noFill/>
          </a:ln>
        </p:spPr>
      </p:pic>
      <p:sp>
        <p:nvSpPr>
          <p:cNvPr id="248" name="Google Shape;24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Switch in Swift</a:t>
            </a:r>
            <a:endParaRPr/>
          </a:p>
        </p:txBody>
      </p:sp>
      <p:sp>
        <p:nvSpPr>
          <p:cNvPr id="254" name="Google Shape;254;p36"/>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The syntax of the switch statement in Swift is:</a:t>
            </a:r>
            <a:endParaRPr b="1"/>
          </a:p>
          <a:p>
            <a:pPr marL="0" lvl="0" indent="0" algn="l" rtl="0">
              <a:lnSpc>
                <a:spcPct val="150000"/>
              </a:lnSpc>
              <a:spcBef>
                <a:spcPts val="1200"/>
              </a:spcBef>
              <a:spcAft>
                <a:spcPts val="1200"/>
              </a:spcAft>
              <a:buNone/>
            </a:pPr>
            <a:endParaRPr/>
          </a:p>
        </p:txBody>
      </p:sp>
      <p:pic>
        <p:nvPicPr>
          <p:cNvPr id="255" name="Google Shape;255;p36"/>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56" name="Google Shape;256;p36"/>
          <p:cNvPicPr preferRelativeResize="0"/>
          <p:nvPr/>
        </p:nvPicPr>
        <p:blipFill>
          <a:blip r:embed="rId4">
            <a:alphaModFix/>
          </a:blip>
          <a:stretch>
            <a:fillRect/>
          </a:stretch>
        </p:blipFill>
        <p:spPr>
          <a:xfrm>
            <a:off x="865900" y="1575600"/>
            <a:ext cx="3643676" cy="3287350"/>
          </a:xfrm>
          <a:prstGeom prst="rect">
            <a:avLst/>
          </a:prstGeom>
          <a:noFill/>
          <a:ln>
            <a:noFill/>
          </a:ln>
        </p:spPr>
      </p:pic>
      <p:sp>
        <p:nvSpPr>
          <p:cNvPr id="257" name="Google Shape;25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Switch in Swift</a:t>
            </a:r>
            <a:endParaRPr/>
          </a:p>
        </p:txBody>
      </p:sp>
      <p:sp>
        <p:nvSpPr>
          <p:cNvPr id="263" name="Google Shape;263;p37"/>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Example:</a:t>
            </a:r>
            <a:endParaRPr/>
          </a:p>
        </p:txBody>
      </p:sp>
      <p:pic>
        <p:nvPicPr>
          <p:cNvPr id="264" name="Google Shape;264;p37"/>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65" name="Google Shape;265;p37"/>
          <p:cNvPicPr preferRelativeResize="0"/>
          <p:nvPr/>
        </p:nvPicPr>
        <p:blipFill>
          <a:blip r:embed="rId4">
            <a:alphaModFix/>
          </a:blip>
          <a:stretch>
            <a:fillRect/>
          </a:stretch>
        </p:blipFill>
        <p:spPr>
          <a:xfrm>
            <a:off x="640775" y="1652250"/>
            <a:ext cx="6935951" cy="3144975"/>
          </a:xfrm>
          <a:prstGeom prst="rect">
            <a:avLst/>
          </a:prstGeom>
          <a:noFill/>
          <a:ln>
            <a:noFill/>
          </a:ln>
        </p:spPr>
      </p:pic>
      <p:sp>
        <p:nvSpPr>
          <p:cNvPr id="266" name="Google Shape;26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Switch in Swift</a:t>
            </a:r>
            <a:endParaRPr/>
          </a:p>
        </p:txBody>
      </p:sp>
      <p:sp>
        <p:nvSpPr>
          <p:cNvPr id="272" name="Google Shape;272;p38"/>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Example:</a:t>
            </a:r>
            <a:endParaRPr/>
          </a:p>
        </p:txBody>
      </p:sp>
      <p:pic>
        <p:nvPicPr>
          <p:cNvPr id="273" name="Google Shape;273;p38"/>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74" name="Google Shape;274;p38"/>
          <p:cNvPicPr preferRelativeResize="0"/>
          <p:nvPr/>
        </p:nvPicPr>
        <p:blipFill>
          <a:blip r:embed="rId4">
            <a:alphaModFix/>
          </a:blip>
          <a:stretch>
            <a:fillRect/>
          </a:stretch>
        </p:blipFill>
        <p:spPr>
          <a:xfrm>
            <a:off x="744675" y="1578750"/>
            <a:ext cx="6295150" cy="3437850"/>
          </a:xfrm>
          <a:prstGeom prst="rect">
            <a:avLst/>
          </a:prstGeom>
          <a:noFill/>
          <a:ln>
            <a:noFill/>
          </a:ln>
        </p:spPr>
      </p:pic>
      <p:sp>
        <p:nvSpPr>
          <p:cNvPr id="275" name="Google Shape;27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Switch is always exhaustive, there is always a value to assign.</a:t>
            </a:r>
            <a:endParaRPr/>
          </a:p>
          <a:p>
            <a:pPr marL="0" lvl="0" indent="0" algn="l" rtl="0">
              <a:lnSpc>
                <a:spcPct val="150000"/>
              </a:lnSpc>
              <a:spcBef>
                <a:spcPts val="1200"/>
              </a:spcBef>
              <a:spcAft>
                <a:spcPts val="0"/>
              </a:spcAft>
              <a:buNone/>
            </a:pPr>
            <a:endParaRPr b="1"/>
          </a:p>
          <a:p>
            <a:pPr marL="0" lvl="0" indent="0" algn="l" rtl="0">
              <a:lnSpc>
                <a:spcPct val="150000"/>
              </a:lnSpc>
              <a:spcBef>
                <a:spcPts val="1200"/>
              </a:spcBef>
              <a:spcAft>
                <a:spcPts val="1200"/>
              </a:spcAft>
              <a:buNone/>
            </a:pPr>
            <a:endParaRPr/>
          </a:p>
        </p:txBody>
      </p:sp>
      <p:pic>
        <p:nvPicPr>
          <p:cNvPr id="281" name="Google Shape;281;p39"/>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282" name="Google Shape;282;p39"/>
          <p:cNvPicPr preferRelativeResize="0"/>
          <p:nvPr/>
        </p:nvPicPr>
        <p:blipFill>
          <a:blip r:embed="rId4">
            <a:alphaModFix/>
          </a:blip>
          <a:stretch>
            <a:fillRect/>
          </a:stretch>
        </p:blipFill>
        <p:spPr>
          <a:xfrm>
            <a:off x="839925" y="1757000"/>
            <a:ext cx="6303824" cy="2902750"/>
          </a:xfrm>
          <a:prstGeom prst="rect">
            <a:avLst/>
          </a:prstGeom>
          <a:noFill/>
          <a:ln>
            <a:noFill/>
          </a:ln>
        </p:spPr>
      </p:pic>
      <p:sp>
        <p:nvSpPr>
          <p:cNvPr id="283" name="Google Shape;28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Switch in Swift</a:t>
            </a:r>
            <a:endParaRPr/>
          </a:p>
        </p:txBody>
      </p:sp>
      <p:sp>
        <p:nvSpPr>
          <p:cNvPr id="284" name="Google Shape;28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Generally, switch cases in Swift doesnt require break to choose the statements of the chosen case.</a:t>
            </a:r>
            <a:endParaRPr/>
          </a:p>
          <a:p>
            <a:pPr marL="457200" lvl="0" indent="-342900" algn="l" rtl="0">
              <a:lnSpc>
                <a:spcPct val="150000"/>
              </a:lnSpc>
              <a:spcBef>
                <a:spcPts val="0"/>
              </a:spcBef>
              <a:spcAft>
                <a:spcPts val="0"/>
              </a:spcAft>
              <a:buSzPts val="1800"/>
              <a:buChar char="●"/>
            </a:pPr>
            <a:r>
              <a:rPr lang="en"/>
              <a:t>However, if we use the </a:t>
            </a:r>
            <a:r>
              <a:rPr lang="en" b="1"/>
              <a:t>fallthrough</a:t>
            </a:r>
            <a:r>
              <a:rPr lang="en"/>
              <a:t> keyword inside the case statement, the control proceeds to the next case even if the case value does not match with the switch expression. </a:t>
            </a:r>
            <a:endParaRPr/>
          </a:p>
          <a:p>
            <a:pPr marL="0" lvl="0" indent="0" algn="l" rtl="0">
              <a:lnSpc>
                <a:spcPct val="150000"/>
              </a:lnSpc>
              <a:spcBef>
                <a:spcPts val="1200"/>
              </a:spcBef>
              <a:spcAft>
                <a:spcPts val="0"/>
              </a:spcAft>
              <a:buNone/>
            </a:pPr>
            <a:endParaRPr b="1"/>
          </a:p>
          <a:p>
            <a:pPr marL="0" lvl="0" indent="0" algn="l" rtl="0">
              <a:lnSpc>
                <a:spcPct val="150000"/>
              </a:lnSpc>
              <a:spcBef>
                <a:spcPts val="1200"/>
              </a:spcBef>
              <a:spcAft>
                <a:spcPts val="1200"/>
              </a:spcAft>
              <a:buNone/>
            </a:pPr>
            <a:endParaRPr/>
          </a:p>
        </p:txBody>
      </p:sp>
      <p:pic>
        <p:nvPicPr>
          <p:cNvPr id="290" name="Google Shape;290;p40"/>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291" name="Google Shape;291;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Switch in Swift</a:t>
            </a:r>
            <a:endParaRPr/>
          </a:p>
        </p:txBody>
      </p:sp>
      <p:sp>
        <p:nvSpPr>
          <p:cNvPr id="292" name="Google Shape;29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1"/>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298" name="Google Shape;29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Switch in Swift</a:t>
            </a:r>
            <a:endParaRPr/>
          </a:p>
        </p:txBody>
      </p:sp>
      <p:pic>
        <p:nvPicPr>
          <p:cNvPr id="299" name="Google Shape;299;p41"/>
          <p:cNvPicPr preferRelativeResize="0"/>
          <p:nvPr/>
        </p:nvPicPr>
        <p:blipFill>
          <a:blip r:embed="rId4">
            <a:alphaModFix/>
          </a:blip>
          <a:stretch>
            <a:fillRect/>
          </a:stretch>
        </p:blipFill>
        <p:spPr>
          <a:xfrm>
            <a:off x="528225" y="1090800"/>
            <a:ext cx="3225163" cy="3820976"/>
          </a:xfrm>
          <a:prstGeom prst="rect">
            <a:avLst/>
          </a:prstGeom>
          <a:noFill/>
          <a:ln>
            <a:noFill/>
          </a:ln>
        </p:spPr>
      </p:pic>
      <p:pic>
        <p:nvPicPr>
          <p:cNvPr id="300" name="Google Shape;300;p41"/>
          <p:cNvPicPr preferRelativeResize="0"/>
          <p:nvPr/>
        </p:nvPicPr>
        <p:blipFill>
          <a:blip r:embed="rId5">
            <a:alphaModFix/>
          </a:blip>
          <a:stretch>
            <a:fillRect/>
          </a:stretch>
        </p:blipFill>
        <p:spPr>
          <a:xfrm>
            <a:off x="4607188" y="2373725"/>
            <a:ext cx="1371600" cy="476250"/>
          </a:xfrm>
          <a:prstGeom prst="rect">
            <a:avLst/>
          </a:prstGeom>
          <a:noFill/>
          <a:ln>
            <a:noFill/>
          </a:ln>
        </p:spPr>
      </p:pic>
      <p:sp>
        <p:nvSpPr>
          <p:cNvPr id="301" name="Google Shape;30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0" algn="l" rtl="0">
              <a:lnSpc>
                <a:spcPct val="150000"/>
              </a:lnSpc>
              <a:spcBef>
                <a:spcPts val="0"/>
              </a:spcBef>
              <a:spcAft>
                <a:spcPts val="0"/>
              </a:spcAft>
              <a:buNone/>
            </a:pPr>
            <a:r>
              <a:rPr lang="en" sz="2000"/>
              <a:t>Swift defines away large classes of common programming errors by adopting modern programming patterns:</a:t>
            </a:r>
            <a:endParaRPr sz="2000"/>
          </a:p>
          <a:p>
            <a:pPr marL="457200" lvl="0" indent="-355600" algn="l" rtl="0">
              <a:lnSpc>
                <a:spcPct val="150000"/>
              </a:lnSpc>
              <a:spcBef>
                <a:spcPts val="1200"/>
              </a:spcBef>
              <a:spcAft>
                <a:spcPts val="0"/>
              </a:spcAft>
              <a:buSzPts val="2000"/>
              <a:buChar char="●"/>
            </a:pPr>
            <a:r>
              <a:rPr lang="en" sz="2000"/>
              <a:t>Variables are always initialized before use.</a:t>
            </a:r>
            <a:endParaRPr sz="2000"/>
          </a:p>
          <a:p>
            <a:pPr marL="457200" lvl="0" indent="-355600" algn="l" rtl="0">
              <a:lnSpc>
                <a:spcPct val="150000"/>
              </a:lnSpc>
              <a:spcBef>
                <a:spcPts val="0"/>
              </a:spcBef>
              <a:spcAft>
                <a:spcPts val="0"/>
              </a:spcAft>
              <a:buSzPts val="2000"/>
              <a:buChar char="●"/>
            </a:pPr>
            <a:r>
              <a:rPr lang="en" sz="2000"/>
              <a:t>Array indices are checked for out-of-bounds errors.</a:t>
            </a:r>
            <a:endParaRPr sz="2000"/>
          </a:p>
          <a:p>
            <a:pPr marL="457200" lvl="0" indent="-355600" algn="l" rtl="0">
              <a:lnSpc>
                <a:spcPct val="150000"/>
              </a:lnSpc>
              <a:spcBef>
                <a:spcPts val="0"/>
              </a:spcBef>
              <a:spcAft>
                <a:spcPts val="0"/>
              </a:spcAft>
              <a:buSzPts val="2000"/>
              <a:buChar char="●"/>
            </a:pPr>
            <a:r>
              <a:rPr lang="en" sz="2000"/>
              <a:t>Integers are checked for overflow.</a:t>
            </a:r>
            <a:endParaRPr sz="2000"/>
          </a:p>
          <a:p>
            <a:pPr marL="457200" lvl="0" indent="-355600" algn="l" rtl="0">
              <a:lnSpc>
                <a:spcPct val="150000"/>
              </a:lnSpc>
              <a:spcBef>
                <a:spcPts val="0"/>
              </a:spcBef>
              <a:spcAft>
                <a:spcPts val="0"/>
              </a:spcAft>
              <a:buSzPts val="2000"/>
              <a:buChar char="●"/>
            </a:pPr>
            <a:r>
              <a:rPr lang="en" sz="2000"/>
              <a:t>Optionals ensure that nil values are handled explicitly.</a:t>
            </a:r>
            <a:endParaRPr sz="2000"/>
          </a:p>
          <a:p>
            <a:pPr marL="457200" lvl="0" indent="-355600" algn="l" rtl="0">
              <a:lnSpc>
                <a:spcPct val="150000"/>
              </a:lnSpc>
              <a:spcBef>
                <a:spcPts val="0"/>
              </a:spcBef>
              <a:spcAft>
                <a:spcPts val="0"/>
              </a:spcAft>
              <a:buSzPts val="2000"/>
              <a:buChar char="●"/>
            </a:pPr>
            <a:r>
              <a:rPr lang="en" sz="2000"/>
              <a:t>Memory is managed automatically using ARC.</a:t>
            </a:r>
            <a:endParaRPr sz="2000"/>
          </a:p>
          <a:p>
            <a:pPr marL="457200" lvl="0" indent="-355600" algn="l" rtl="0">
              <a:lnSpc>
                <a:spcPct val="150000"/>
              </a:lnSpc>
              <a:spcBef>
                <a:spcPts val="0"/>
              </a:spcBef>
              <a:spcAft>
                <a:spcPts val="0"/>
              </a:spcAft>
              <a:buSzPts val="2000"/>
              <a:buChar char="●"/>
            </a:pPr>
            <a:r>
              <a:rPr lang="en" sz="2000"/>
              <a:t>Type safe language</a:t>
            </a:r>
            <a:endParaRPr sz="2000"/>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42"/>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07" name="Google Shape;30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Switch in Swift</a:t>
            </a:r>
            <a:endParaRPr/>
          </a:p>
        </p:txBody>
      </p:sp>
      <p:pic>
        <p:nvPicPr>
          <p:cNvPr id="308" name="Google Shape;308;p42"/>
          <p:cNvPicPr preferRelativeResize="0"/>
          <p:nvPr/>
        </p:nvPicPr>
        <p:blipFill>
          <a:blip r:embed="rId4">
            <a:alphaModFix/>
          </a:blip>
          <a:stretch>
            <a:fillRect/>
          </a:stretch>
        </p:blipFill>
        <p:spPr>
          <a:xfrm>
            <a:off x="4354675" y="2169100"/>
            <a:ext cx="1924050" cy="1238250"/>
          </a:xfrm>
          <a:prstGeom prst="rect">
            <a:avLst/>
          </a:prstGeom>
          <a:noFill/>
          <a:ln>
            <a:noFill/>
          </a:ln>
        </p:spPr>
      </p:pic>
      <p:pic>
        <p:nvPicPr>
          <p:cNvPr id="309" name="Google Shape;309;p42"/>
          <p:cNvPicPr preferRelativeResize="0"/>
          <p:nvPr/>
        </p:nvPicPr>
        <p:blipFill rotWithShape="1">
          <a:blip r:embed="rId5">
            <a:alphaModFix/>
          </a:blip>
          <a:srcRect/>
          <a:stretch/>
        </p:blipFill>
        <p:spPr>
          <a:xfrm>
            <a:off x="614800" y="1098400"/>
            <a:ext cx="2806401" cy="3885775"/>
          </a:xfrm>
          <a:prstGeom prst="rect">
            <a:avLst/>
          </a:prstGeom>
          <a:noFill/>
          <a:ln>
            <a:noFill/>
          </a:ln>
        </p:spPr>
      </p:pic>
      <p:sp>
        <p:nvSpPr>
          <p:cNvPr id="310" name="Google Shape;31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body" idx="1"/>
          </p:nvPr>
        </p:nvSpPr>
        <p:spPr>
          <a:xfrm>
            <a:off x="311700" y="1069675"/>
            <a:ext cx="8520600" cy="3537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We can generate compound cases.</a:t>
            </a:r>
            <a:endParaRPr/>
          </a:p>
          <a:p>
            <a:pPr marL="0" lvl="0" indent="0" algn="l" rtl="0">
              <a:lnSpc>
                <a:spcPct val="150000"/>
              </a:lnSpc>
              <a:spcBef>
                <a:spcPts val="1200"/>
              </a:spcBef>
              <a:spcAft>
                <a:spcPts val="0"/>
              </a:spcAft>
              <a:buNone/>
            </a:pPr>
            <a:endParaRPr b="1"/>
          </a:p>
          <a:p>
            <a:pPr marL="0" lvl="0" indent="0" algn="l" rtl="0">
              <a:lnSpc>
                <a:spcPct val="150000"/>
              </a:lnSpc>
              <a:spcBef>
                <a:spcPts val="1200"/>
              </a:spcBef>
              <a:spcAft>
                <a:spcPts val="1200"/>
              </a:spcAft>
              <a:buNone/>
            </a:pPr>
            <a:endParaRPr/>
          </a:p>
        </p:txBody>
      </p:sp>
      <p:pic>
        <p:nvPicPr>
          <p:cNvPr id="316" name="Google Shape;316;p43"/>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17" name="Google Shape;31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Switch in Swift</a:t>
            </a:r>
            <a:endParaRPr/>
          </a:p>
        </p:txBody>
      </p:sp>
      <p:sp>
        <p:nvSpPr>
          <p:cNvPr id="318" name="Google Shape;31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pic>
        <p:nvPicPr>
          <p:cNvPr id="319" name="Google Shape;319;p43"/>
          <p:cNvPicPr preferRelativeResize="0"/>
          <p:nvPr/>
        </p:nvPicPr>
        <p:blipFill>
          <a:blip r:embed="rId4">
            <a:alphaModFix/>
          </a:blip>
          <a:stretch>
            <a:fillRect/>
          </a:stretch>
        </p:blipFill>
        <p:spPr>
          <a:xfrm>
            <a:off x="572950" y="1526250"/>
            <a:ext cx="7267151" cy="3452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4"/>
          <p:cNvSpPr txBox="1">
            <a:spLocks noGrp="1"/>
          </p:cNvSpPr>
          <p:nvPr>
            <p:ph type="body" idx="1"/>
          </p:nvPr>
        </p:nvSpPr>
        <p:spPr>
          <a:xfrm>
            <a:off x="311688" y="1244425"/>
            <a:ext cx="3160500" cy="34959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Values in switch cases can be checked for their inclusion in an interval.</a:t>
            </a:r>
            <a:endParaRPr/>
          </a:p>
          <a:p>
            <a:pPr marL="0" lvl="0" indent="0" algn="l" rtl="0">
              <a:lnSpc>
                <a:spcPct val="150000"/>
              </a:lnSpc>
              <a:spcBef>
                <a:spcPts val="1200"/>
              </a:spcBef>
              <a:spcAft>
                <a:spcPts val="0"/>
              </a:spcAft>
              <a:buNone/>
            </a:pPr>
            <a:endParaRPr b="1"/>
          </a:p>
          <a:p>
            <a:pPr marL="0" lvl="0" indent="0" algn="l" rtl="0">
              <a:lnSpc>
                <a:spcPct val="150000"/>
              </a:lnSpc>
              <a:spcBef>
                <a:spcPts val="1200"/>
              </a:spcBef>
              <a:spcAft>
                <a:spcPts val="1200"/>
              </a:spcAft>
              <a:buNone/>
            </a:pPr>
            <a:endParaRPr/>
          </a:p>
        </p:txBody>
      </p:sp>
      <p:pic>
        <p:nvPicPr>
          <p:cNvPr id="325" name="Google Shape;325;p44"/>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26" name="Google Shape;32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Switch in Swift</a:t>
            </a:r>
            <a:endParaRPr/>
          </a:p>
        </p:txBody>
      </p:sp>
      <p:pic>
        <p:nvPicPr>
          <p:cNvPr id="327" name="Google Shape;327;p44"/>
          <p:cNvPicPr preferRelativeResize="0"/>
          <p:nvPr/>
        </p:nvPicPr>
        <p:blipFill>
          <a:blip r:embed="rId4">
            <a:alphaModFix/>
          </a:blip>
          <a:stretch>
            <a:fillRect/>
          </a:stretch>
        </p:blipFill>
        <p:spPr>
          <a:xfrm>
            <a:off x="3813150" y="649737"/>
            <a:ext cx="5019174" cy="4251324"/>
          </a:xfrm>
          <a:prstGeom prst="rect">
            <a:avLst/>
          </a:prstGeom>
          <a:noFill/>
          <a:ln>
            <a:noFill/>
          </a:ln>
        </p:spPr>
      </p:pic>
      <p:sp>
        <p:nvSpPr>
          <p:cNvPr id="328" name="Google Shape;328;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5"/>
          <p:cNvSpPr txBox="1">
            <a:spLocks noGrp="1"/>
          </p:cNvSpPr>
          <p:nvPr>
            <p:ph type="body" idx="1"/>
          </p:nvPr>
        </p:nvSpPr>
        <p:spPr>
          <a:xfrm>
            <a:off x="311700" y="1125650"/>
            <a:ext cx="2796900" cy="3706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In Swift, we can also use tuples in switch statements.</a:t>
            </a:r>
            <a:endParaRPr/>
          </a:p>
          <a:p>
            <a:pPr marL="0" lvl="0" indent="0" algn="l" rtl="0">
              <a:lnSpc>
                <a:spcPct val="150000"/>
              </a:lnSpc>
              <a:spcBef>
                <a:spcPts val="1200"/>
              </a:spcBef>
              <a:spcAft>
                <a:spcPts val="0"/>
              </a:spcAft>
              <a:buNone/>
            </a:pPr>
            <a:endParaRPr/>
          </a:p>
          <a:p>
            <a:pPr marL="0" lvl="0" indent="0" algn="l" rtl="0">
              <a:lnSpc>
                <a:spcPct val="150000"/>
              </a:lnSpc>
              <a:spcBef>
                <a:spcPts val="1200"/>
              </a:spcBef>
              <a:spcAft>
                <a:spcPts val="0"/>
              </a:spcAft>
              <a:buNone/>
            </a:pPr>
            <a:endParaRPr b="1"/>
          </a:p>
          <a:p>
            <a:pPr marL="0" lvl="0" indent="0" algn="l" rtl="0">
              <a:lnSpc>
                <a:spcPct val="150000"/>
              </a:lnSpc>
              <a:spcBef>
                <a:spcPts val="1200"/>
              </a:spcBef>
              <a:spcAft>
                <a:spcPts val="1200"/>
              </a:spcAft>
              <a:buNone/>
            </a:pPr>
            <a:endParaRPr/>
          </a:p>
        </p:txBody>
      </p:sp>
      <p:pic>
        <p:nvPicPr>
          <p:cNvPr id="334" name="Google Shape;334;p45"/>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35" name="Google Shape;335;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Switch in Swift</a:t>
            </a:r>
            <a:endParaRPr/>
          </a:p>
        </p:txBody>
      </p:sp>
      <p:pic>
        <p:nvPicPr>
          <p:cNvPr id="336" name="Google Shape;336;p45"/>
          <p:cNvPicPr preferRelativeResize="0"/>
          <p:nvPr/>
        </p:nvPicPr>
        <p:blipFill>
          <a:blip r:embed="rId4">
            <a:alphaModFix/>
          </a:blip>
          <a:stretch>
            <a:fillRect/>
          </a:stretch>
        </p:blipFill>
        <p:spPr>
          <a:xfrm>
            <a:off x="3429375" y="1125700"/>
            <a:ext cx="5487099" cy="3706099"/>
          </a:xfrm>
          <a:prstGeom prst="rect">
            <a:avLst/>
          </a:prstGeom>
          <a:noFill/>
          <a:ln>
            <a:noFill/>
          </a:ln>
        </p:spPr>
      </p:pic>
      <p:sp>
        <p:nvSpPr>
          <p:cNvPr id="337" name="Google Shape;337;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body" idx="1"/>
          </p:nvPr>
        </p:nvSpPr>
        <p:spPr>
          <a:xfrm>
            <a:off x="311700" y="1112950"/>
            <a:ext cx="8676300" cy="411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A switch case can also use a where clause to check for additional conditions.</a:t>
            </a:r>
            <a:endParaRPr/>
          </a:p>
          <a:p>
            <a:pPr marL="0" lvl="0" indent="0" algn="l" rtl="0">
              <a:lnSpc>
                <a:spcPct val="150000"/>
              </a:lnSpc>
              <a:spcBef>
                <a:spcPts val="1200"/>
              </a:spcBef>
              <a:spcAft>
                <a:spcPts val="0"/>
              </a:spcAft>
              <a:buNone/>
            </a:pPr>
            <a:endParaRPr b="1"/>
          </a:p>
          <a:p>
            <a:pPr marL="0" lvl="0" indent="0" algn="l" rtl="0">
              <a:lnSpc>
                <a:spcPct val="150000"/>
              </a:lnSpc>
              <a:spcBef>
                <a:spcPts val="1200"/>
              </a:spcBef>
              <a:spcAft>
                <a:spcPts val="1200"/>
              </a:spcAft>
              <a:buNone/>
            </a:pPr>
            <a:endParaRPr/>
          </a:p>
        </p:txBody>
      </p:sp>
      <p:pic>
        <p:nvPicPr>
          <p:cNvPr id="343" name="Google Shape;343;p46"/>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44" name="Google Shape;34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Switch in Swift</a:t>
            </a:r>
            <a:endParaRPr/>
          </a:p>
        </p:txBody>
      </p:sp>
      <p:pic>
        <p:nvPicPr>
          <p:cNvPr id="345" name="Google Shape;345;p46"/>
          <p:cNvPicPr preferRelativeResize="0"/>
          <p:nvPr/>
        </p:nvPicPr>
        <p:blipFill>
          <a:blip r:embed="rId4">
            <a:alphaModFix/>
          </a:blip>
          <a:stretch>
            <a:fillRect/>
          </a:stretch>
        </p:blipFill>
        <p:spPr>
          <a:xfrm>
            <a:off x="228600" y="1868768"/>
            <a:ext cx="8520599" cy="3085632"/>
          </a:xfrm>
          <a:prstGeom prst="rect">
            <a:avLst/>
          </a:prstGeom>
          <a:noFill/>
          <a:ln>
            <a:noFill/>
          </a:ln>
        </p:spPr>
      </p:pic>
      <p:sp>
        <p:nvSpPr>
          <p:cNvPr id="346" name="Google Shape;34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7"/>
          <p:cNvSpPr txBox="1">
            <a:spLocks noGrp="1"/>
          </p:cNvSpPr>
          <p:nvPr>
            <p:ph type="body" idx="1"/>
          </p:nvPr>
        </p:nvSpPr>
        <p:spPr>
          <a:xfrm>
            <a:off x="311700" y="1112950"/>
            <a:ext cx="8520600" cy="3762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b="1"/>
              <a:t>For-In Loops</a:t>
            </a:r>
            <a:r>
              <a:rPr lang="en"/>
              <a:t> : It is used to iterate over a sequence, such as items in an array, ranges of numbers, characters in a string, numeric ranges, dictionaries.</a:t>
            </a:r>
            <a:endParaRPr/>
          </a:p>
          <a:p>
            <a:pPr marL="0" lvl="0" indent="0" algn="l" rtl="0">
              <a:lnSpc>
                <a:spcPct val="150000"/>
              </a:lnSpc>
              <a:spcBef>
                <a:spcPts val="1200"/>
              </a:spcBef>
              <a:spcAft>
                <a:spcPts val="0"/>
              </a:spcAft>
              <a:buNone/>
            </a:pPr>
            <a:endParaRPr b="1"/>
          </a:p>
          <a:p>
            <a:pPr marL="0" lvl="0" indent="0" algn="l" rtl="0">
              <a:lnSpc>
                <a:spcPct val="150000"/>
              </a:lnSpc>
              <a:spcBef>
                <a:spcPts val="1200"/>
              </a:spcBef>
              <a:spcAft>
                <a:spcPts val="1200"/>
              </a:spcAft>
              <a:buNone/>
            </a:pPr>
            <a:endParaRPr/>
          </a:p>
        </p:txBody>
      </p:sp>
      <p:pic>
        <p:nvPicPr>
          <p:cNvPr id="352" name="Google Shape;352;p47"/>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53" name="Google Shape;35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Loop in Swift</a:t>
            </a:r>
            <a:endParaRPr/>
          </a:p>
        </p:txBody>
      </p:sp>
      <p:pic>
        <p:nvPicPr>
          <p:cNvPr id="354" name="Google Shape;354;p47"/>
          <p:cNvPicPr preferRelativeResize="0"/>
          <p:nvPr/>
        </p:nvPicPr>
        <p:blipFill>
          <a:blip r:embed="rId4">
            <a:alphaModFix/>
          </a:blip>
          <a:stretch>
            <a:fillRect/>
          </a:stretch>
        </p:blipFill>
        <p:spPr>
          <a:xfrm>
            <a:off x="1073725" y="2218650"/>
            <a:ext cx="5661324" cy="2595799"/>
          </a:xfrm>
          <a:prstGeom prst="rect">
            <a:avLst/>
          </a:prstGeom>
          <a:noFill/>
          <a:ln>
            <a:noFill/>
          </a:ln>
        </p:spPr>
      </p:pic>
      <p:sp>
        <p:nvSpPr>
          <p:cNvPr id="355" name="Google Shape;355;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8"/>
          <p:cNvSpPr txBox="1">
            <a:spLocks noGrp="1"/>
          </p:cNvSpPr>
          <p:nvPr>
            <p:ph type="body" idx="1"/>
          </p:nvPr>
        </p:nvSpPr>
        <p:spPr>
          <a:xfrm>
            <a:off x="311700" y="1112950"/>
            <a:ext cx="8520600" cy="3762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b="1"/>
              <a:t>While and repeat while</a:t>
            </a:r>
            <a:r>
              <a:rPr lang="en"/>
              <a:t> : These are used to run a specific code until a certain condition is met.</a:t>
            </a:r>
            <a:endParaRPr/>
          </a:p>
          <a:p>
            <a:pPr marL="0" lvl="0" indent="0" algn="l" rtl="0">
              <a:lnSpc>
                <a:spcPct val="150000"/>
              </a:lnSpc>
              <a:spcBef>
                <a:spcPts val="1200"/>
              </a:spcBef>
              <a:spcAft>
                <a:spcPts val="0"/>
              </a:spcAft>
              <a:buNone/>
            </a:pPr>
            <a:endParaRPr b="1"/>
          </a:p>
          <a:p>
            <a:pPr marL="0" lvl="0" indent="0" algn="l" rtl="0">
              <a:lnSpc>
                <a:spcPct val="150000"/>
              </a:lnSpc>
              <a:spcBef>
                <a:spcPts val="1200"/>
              </a:spcBef>
              <a:spcAft>
                <a:spcPts val="1200"/>
              </a:spcAft>
              <a:buNone/>
            </a:pPr>
            <a:endParaRPr/>
          </a:p>
        </p:txBody>
      </p:sp>
      <p:pic>
        <p:nvPicPr>
          <p:cNvPr id="361" name="Google Shape;361;p48"/>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62" name="Google Shape;36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Loop in Swift</a:t>
            </a:r>
            <a:endParaRPr/>
          </a:p>
        </p:txBody>
      </p:sp>
      <p:pic>
        <p:nvPicPr>
          <p:cNvPr id="363" name="Google Shape;363;p48"/>
          <p:cNvPicPr preferRelativeResize="0"/>
          <p:nvPr/>
        </p:nvPicPr>
        <p:blipFill>
          <a:blip r:embed="rId4">
            <a:alphaModFix/>
          </a:blip>
          <a:stretch>
            <a:fillRect/>
          </a:stretch>
        </p:blipFill>
        <p:spPr>
          <a:xfrm>
            <a:off x="754200" y="2400650"/>
            <a:ext cx="4554225" cy="2320625"/>
          </a:xfrm>
          <a:prstGeom prst="rect">
            <a:avLst/>
          </a:prstGeom>
          <a:noFill/>
          <a:ln>
            <a:noFill/>
          </a:ln>
        </p:spPr>
      </p:pic>
      <p:sp>
        <p:nvSpPr>
          <p:cNvPr id="364" name="Google Shape;364;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9"/>
          <p:cNvSpPr txBox="1">
            <a:spLocks noGrp="1"/>
          </p:cNvSpPr>
          <p:nvPr>
            <p:ph type="body" idx="1"/>
          </p:nvPr>
        </p:nvSpPr>
        <p:spPr>
          <a:xfrm>
            <a:off x="311700" y="1112950"/>
            <a:ext cx="8520600" cy="3762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b="1"/>
              <a:t>While and repeat while</a:t>
            </a:r>
            <a:r>
              <a:rPr lang="en"/>
              <a:t> : These are used to run a specific code until a certain condition is met.</a:t>
            </a:r>
            <a:endParaRPr/>
          </a:p>
          <a:p>
            <a:pPr marL="0" lvl="0" indent="0" algn="l" rtl="0">
              <a:lnSpc>
                <a:spcPct val="150000"/>
              </a:lnSpc>
              <a:spcBef>
                <a:spcPts val="1200"/>
              </a:spcBef>
              <a:spcAft>
                <a:spcPts val="0"/>
              </a:spcAft>
              <a:buNone/>
            </a:pPr>
            <a:endParaRPr b="1"/>
          </a:p>
          <a:p>
            <a:pPr marL="0" lvl="0" indent="0" algn="l" rtl="0">
              <a:lnSpc>
                <a:spcPct val="150000"/>
              </a:lnSpc>
              <a:spcBef>
                <a:spcPts val="1200"/>
              </a:spcBef>
              <a:spcAft>
                <a:spcPts val="1200"/>
              </a:spcAft>
              <a:buNone/>
            </a:pPr>
            <a:endParaRPr/>
          </a:p>
        </p:txBody>
      </p:sp>
      <p:pic>
        <p:nvPicPr>
          <p:cNvPr id="370" name="Google Shape;370;p49"/>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71" name="Google Shape;371;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Loop in Swift</a:t>
            </a:r>
            <a:endParaRPr/>
          </a:p>
        </p:txBody>
      </p:sp>
      <p:pic>
        <p:nvPicPr>
          <p:cNvPr id="372" name="Google Shape;372;p49"/>
          <p:cNvPicPr preferRelativeResize="0"/>
          <p:nvPr/>
        </p:nvPicPr>
        <p:blipFill>
          <a:blip r:embed="rId4">
            <a:alphaModFix/>
          </a:blip>
          <a:stretch>
            <a:fillRect/>
          </a:stretch>
        </p:blipFill>
        <p:spPr>
          <a:xfrm>
            <a:off x="883225" y="2021625"/>
            <a:ext cx="4565075" cy="2963050"/>
          </a:xfrm>
          <a:prstGeom prst="rect">
            <a:avLst/>
          </a:prstGeom>
          <a:noFill/>
          <a:ln>
            <a:noFill/>
          </a:ln>
        </p:spPr>
      </p:pic>
      <p:sp>
        <p:nvSpPr>
          <p:cNvPr id="373" name="Google Shape;37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body" idx="1"/>
          </p:nvPr>
        </p:nvSpPr>
        <p:spPr>
          <a:xfrm>
            <a:off x="311700" y="1112950"/>
            <a:ext cx="8520600" cy="3762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Syntax of function defining in Swift:</a:t>
            </a:r>
            <a:endParaRPr/>
          </a:p>
          <a:p>
            <a:pPr marL="0" lvl="0" indent="0" algn="l" rtl="0">
              <a:lnSpc>
                <a:spcPct val="150000"/>
              </a:lnSpc>
              <a:spcBef>
                <a:spcPts val="1200"/>
              </a:spcBef>
              <a:spcAft>
                <a:spcPts val="0"/>
              </a:spcAft>
              <a:buNone/>
            </a:pPr>
            <a:r>
              <a:rPr lang="en"/>
              <a:t>	func functionName(parametername1: datatype,parametername2: datatype,.......)-&gt; Return Datatype {</a:t>
            </a:r>
            <a:endParaRPr/>
          </a:p>
          <a:p>
            <a:pPr marL="0" lvl="0" indent="0" algn="l" rtl="0">
              <a:lnSpc>
                <a:spcPct val="150000"/>
              </a:lnSpc>
              <a:spcBef>
                <a:spcPts val="1200"/>
              </a:spcBef>
              <a:spcAft>
                <a:spcPts val="0"/>
              </a:spcAft>
              <a:buNone/>
            </a:pPr>
            <a:r>
              <a:rPr lang="en"/>
              <a:t>  	// function body statements….</a:t>
            </a:r>
            <a:endParaRPr/>
          </a:p>
          <a:p>
            <a:pPr marL="0" lvl="0" indent="0" algn="l" rtl="0">
              <a:lnSpc>
                <a:spcPct val="150000"/>
              </a:lnSpc>
              <a:spcBef>
                <a:spcPts val="1200"/>
              </a:spcBef>
              <a:spcAft>
                <a:spcPts val="0"/>
              </a:spcAft>
              <a:buNone/>
            </a:pPr>
            <a:r>
              <a:rPr lang="en"/>
              <a:t>				}</a:t>
            </a:r>
            <a:endParaRPr/>
          </a:p>
          <a:p>
            <a:pPr marL="457200" lvl="0" indent="-342900" algn="l" rtl="0">
              <a:lnSpc>
                <a:spcPct val="150000"/>
              </a:lnSpc>
              <a:spcBef>
                <a:spcPts val="1200"/>
              </a:spcBef>
              <a:spcAft>
                <a:spcPts val="0"/>
              </a:spcAft>
              <a:buSzPts val="1800"/>
              <a:buChar char="●"/>
            </a:pPr>
            <a:r>
              <a:rPr lang="en"/>
              <a:t>Syntax of function calling in Swift:</a:t>
            </a:r>
            <a:endParaRPr/>
          </a:p>
          <a:p>
            <a:pPr marL="457200" lvl="0" indent="0" algn="l" rtl="0">
              <a:lnSpc>
                <a:spcPct val="150000"/>
              </a:lnSpc>
              <a:spcBef>
                <a:spcPts val="1200"/>
              </a:spcBef>
              <a:spcAft>
                <a:spcPts val="0"/>
              </a:spcAft>
              <a:buNone/>
            </a:pPr>
            <a:r>
              <a:rPr lang="en"/>
              <a:t>functionName(argumentlabel1: actual_value1,...)</a:t>
            </a:r>
            <a:endParaRPr/>
          </a:p>
          <a:p>
            <a:pPr marL="0" lvl="0" indent="0" algn="l" rtl="0">
              <a:lnSpc>
                <a:spcPct val="150000"/>
              </a:lnSpc>
              <a:spcBef>
                <a:spcPts val="1200"/>
              </a:spcBef>
              <a:spcAft>
                <a:spcPts val="0"/>
              </a:spcAft>
              <a:buNone/>
            </a:pPr>
            <a:endParaRPr/>
          </a:p>
          <a:p>
            <a:pPr marL="0" lvl="0" indent="0" algn="l" rtl="0">
              <a:lnSpc>
                <a:spcPct val="150000"/>
              </a:lnSpc>
              <a:spcBef>
                <a:spcPts val="1200"/>
              </a:spcBef>
              <a:spcAft>
                <a:spcPts val="0"/>
              </a:spcAft>
              <a:buNone/>
            </a:pPr>
            <a:endParaRPr b="1"/>
          </a:p>
          <a:p>
            <a:pPr marL="0" lvl="0" indent="0" algn="l" rtl="0">
              <a:lnSpc>
                <a:spcPct val="150000"/>
              </a:lnSpc>
              <a:spcBef>
                <a:spcPts val="1200"/>
              </a:spcBef>
              <a:spcAft>
                <a:spcPts val="1200"/>
              </a:spcAft>
              <a:buNone/>
            </a:pPr>
            <a:endParaRPr/>
          </a:p>
        </p:txBody>
      </p:sp>
      <p:pic>
        <p:nvPicPr>
          <p:cNvPr id="379" name="Google Shape;379;p50"/>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80" name="Google Shape;38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 in Swift</a:t>
            </a:r>
            <a:endParaRPr/>
          </a:p>
        </p:txBody>
      </p:sp>
      <p:sp>
        <p:nvSpPr>
          <p:cNvPr id="381" name="Google Shape;381;p50"/>
          <p:cNvSpPr txBox="1"/>
          <p:nvPr/>
        </p:nvSpPr>
        <p:spPr>
          <a:xfrm>
            <a:off x="2225375" y="1281550"/>
            <a:ext cx="498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82" name="Google Shape;382;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51"/>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88" name="Google Shape;38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 in Swift</a:t>
            </a:r>
            <a:endParaRPr/>
          </a:p>
        </p:txBody>
      </p:sp>
      <p:pic>
        <p:nvPicPr>
          <p:cNvPr id="389" name="Google Shape;389;p51"/>
          <p:cNvPicPr preferRelativeResize="0"/>
          <p:nvPr/>
        </p:nvPicPr>
        <p:blipFill>
          <a:blip r:embed="rId4">
            <a:alphaModFix/>
          </a:blip>
          <a:stretch>
            <a:fillRect/>
          </a:stretch>
        </p:blipFill>
        <p:spPr>
          <a:xfrm>
            <a:off x="228600" y="1213425"/>
            <a:ext cx="8839200" cy="3049889"/>
          </a:xfrm>
          <a:prstGeom prst="rect">
            <a:avLst/>
          </a:prstGeom>
          <a:noFill/>
          <a:ln>
            <a:noFill/>
          </a:ln>
        </p:spPr>
      </p:pic>
      <p:sp>
        <p:nvSpPr>
          <p:cNvPr id="390" name="Google Shape;390;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Declaring Constants and Variables</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Constants and variables must be declared before they’re used.</a:t>
            </a:r>
            <a:endParaRPr/>
          </a:p>
          <a:p>
            <a:pPr marL="457200" lvl="0" indent="-342900" algn="l" rtl="0">
              <a:lnSpc>
                <a:spcPct val="150000"/>
              </a:lnSpc>
              <a:spcBef>
                <a:spcPts val="0"/>
              </a:spcBef>
              <a:spcAft>
                <a:spcPts val="0"/>
              </a:spcAft>
              <a:buSzPts val="1800"/>
              <a:buChar char="●"/>
            </a:pPr>
            <a:r>
              <a:rPr lang="en"/>
              <a:t>The syntax to declare a variable is : var variable_name: Dataype</a:t>
            </a:r>
            <a:endParaRPr/>
          </a:p>
          <a:p>
            <a:pPr marL="0" lvl="0" indent="0" algn="l" rtl="0">
              <a:lnSpc>
                <a:spcPct val="150000"/>
              </a:lnSpc>
              <a:spcBef>
                <a:spcPts val="1200"/>
              </a:spcBef>
              <a:spcAft>
                <a:spcPts val="0"/>
              </a:spcAft>
              <a:buNone/>
            </a:pPr>
            <a:endParaRPr/>
          </a:p>
          <a:p>
            <a:pPr marL="0" lvl="0" indent="0" algn="l" rtl="0">
              <a:lnSpc>
                <a:spcPct val="150000"/>
              </a:lnSpc>
              <a:spcBef>
                <a:spcPts val="1200"/>
              </a:spcBef>
              <a:spcAft>
                <a:spcPts val="0"/>
              </a:spcAft>
              <a:buNone/>
            </a:pPr>
            <a:endParaRPr/>
          </a:p>
          <a:p>
            <a:pPr marL="0" lvl="0" indent="0" algn="l" rtl="0">
              <a:lnSpc>
                <a:spcPct val="150000"/>
              </a:lnSpc>
              <a:spcBef>
                <a:spcPts val="1200"/>
              </a:spcBef>
              <a:spcAft>
                <a:spcPts val="1200"/>
              </a:spcAft>
              <a:buNone/>
            </a:pPr>
            <a:endParaRPr/>
          </a:p>
        </p:txBody>
      </p:sp>
      <p:pic>
        <p:nvPicPr>
          <p:cNvPr id="76" name="Google Shape;76;p16"/>
          <p:cNvPicPr preferRelativeResize="0"/>
          <p:nvPr/>
        </p:nvPicPr>
        <p:blipFill>
          <a:blip r:embed="rId3">
            <a:alphaModFix/>
          </a:blip>
          <a:stretch>
            <a:fillRect/>
          </a:stretch>
        </p:blipFill>
        <p:spPr>
          <a:xfrm>
            <a:off x="958575" y="2298700"/>
            <a:ext cx="4476750" cy="1123950"/>
          </a:xfrm>
          <a:prstGeom prst="rect">
            <a:avLst/>
          </a:prstGeom>
          <a:noFill/>
          <a:ln>
            <a:noFill/>
          </a:ln>
        </p:spPr>
      </p:pic>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52"/>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396" name="Google Shape;39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 in Swift</a:t>
            </a:r>
            <a:endParaRPr/>
          </a:p>
        </p:txBody>
      </p:sp>
      <p:sp>
        <p:nvSpPr>
          <p:cNvPr id="397" name="Google Shape;397;p52"/>
          <p:cNvSpPr txBox="1">
            <a:spLocks noGrp="1"/>
          </p:cNvSpPr>
          <p:nvPr>
            <p:ph type="body" idx="1"/>
          </p:nvPr>
        </p:nvSpPr>
        <p:spPr>
          <a:xfrm>
            <a:off x="329100" y="1086975"/>
            <a:ext cx="8563800" cy="1251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We can define a default value for any parameter in a function by assigning a value to the parameter after that parameter’s type. If a default value is defined, we can parameter when calling the function.</a:t>
            </a:r>
            <a:endParaRPr b="1"/>
          </a:p>
          <a:p>
            <a:pPr marL="0" lvl="0" indent="0" algn="l" rtl="0">
              <a:lnSpc>
                <a:spcPct val="150000"/>
              </a:lnSpc>
              <a:spcBef>
                <a:spcPts val="1200"/>
              </a:spcBef>
              <a:spcAft>
                <a:spcPts val="1200"/>
              </a:spcAft>
              <a:buNone/>
            </a:pPr>
            <a:endParaRPr/>
          </a:p>
        </p:txBody>
      </p:sp>
      <p:pic>
        <p:nvPicPr>
          <p:cNvPr id="398" name="Google Shape;398;p52"/>
          <p:cNvPicPr preferRelativeResize="0"/>
          <p:nvPr/>
        </p:nvPicPr>
        <p:blipFill>
          <a:blip r:embed="rId4">
            <a:alphaModFix/>
          </a:blip>
          <a:stretch>
            <a:fillRect/>
          </a:stretch>
        </p:blipFill>
        <p:spPr>
          <a:xfrm>
            <a:off x="152400" y="2750150"/>
            <a:ext cx="8839197" cy="1659383"/>
          </a:xfrm>
          <a:prstGeom prst="rect">
            <a:avLst/>
          </a:prstGeom>
          <a:noFill/>
          <a:ln>
            <a:noFill/>
          </a:ln>
        </p:spPr>
      </p:pic>
      <p:sp>
        <p:nvSpPr>
          <p:cNvPr id="399" name="Google Shape;399;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53"/>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05" name="Google Shape;405;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 in Swift</a:t>
            </a:r>
            <a:endParaRPr/>
          </a:p>
        </p:txBody>
      </p:sp>
      <p:sp>
        <p:nvSpPr>
          <p:cNvPr id="406" name="Google Shape;406;p53"/>
          <p:cNvSpPr txBox="1">
            <a:spLocks noGrp="1"/>
          </p:cNvSpPr>
          <p:nvPr>
            <p:ph type="body" idx="1"/>
          </p:nvPr>
        </p:nvSpPr>
        <p:spPr>
          <a:xfrm>
            <a:off x="329100" y="1086975"/>
            <a:ext cx="8563800" cy="1251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We can use a tuple type as the return type for a function to return multiple values as part of one compound return value.</a:t>
            </a:r>
            <a:endParaRPr b="1"/>
          </a:p>
          <a:p>
            <a:pPr marL="0" lvl="0" indent="0" algn="l" rtl="0">
              <a:lnSpc>
                <a:spcPct val="150000"/>
              </a:lnSpc>
              <a:spcBef>
                <a:spcPts val="1200"/>
              </a:spcBef>
              <a:spcAft>
                <a:spcPts val="1200"/>
              </a:spcAft>
              <a:buNone/>
            </a:pPr>
            <a:endParaRPr/>
          </a:p>
        </p:txBody>
      </p:sp>
      <p:pic>
        <p:nvPicPr>
          <p:cNvPr id="407" name="Google Shape;407;p53"/>
          <p:cNvPicPr preferRelativeResize="0"/>
          <p:nvPr/>
        </p:nvPicPr>
        <p:blipFill>
          <a:blip r:embed="rId4">
            <a:alphaModFix/>
          </a:blip>
          <a:stretch>
            <a:fillRect/>
          </a:stretch>
        </p:blipFill>
        <p:spPr>
          <a:xfrm>
            <a:off x="917850" y="2092050"/>
            <a:ext cx="5184950" cy="2843625"/>
          </a:xfrm>
          <a:prstGeom prst="rect">
            <a:avLst/>
          </a:prstGeom>
          <a:noFill/>
          <a:ln>
            <a:noFill/>
          </a:ln>
        </p:spPr>
      </p:pic>
      <p:sp>
        <p:nvSpPr>
          <p:cNvPr id="408" name="Google Shape;408;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54"/>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14" name="Google Shape;41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 in Swift</a:t>
            </a:r>
            <a:endParaRPr/>
          </a:p>
        </p:txBody>
      </p:sp>
      <p:sp>
        <p:nvSpPr>
          <p:cNvPr id="415" name="Google Shape;415;p54"/>
          <p:cNvSpPr txBox="1">
            <a:spLocks noGrp="1"/>
          </p:cNvSpPr>
          <p:nvPr>
            <p:ph type="body" idx="1"/>
          </p:nvPr>
        </p:nvSpPr>
        <p:spPr>
          <a:xfrm>
            <a:off x="329100" y="1086975"/>
            <a:ext cx="8520600" cy="28095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A variadic parameter accepts zero or more values of a specified type. </a:t>
            </a:r>
            <a:endParaRPr/>
          </a:p>
          <a:p>
            <a:pPr marL="457200" lvl="0" indent="-342900" algn="l" rtl="0">
              <a:lnSpc>
                <a:spcPct val="150000"/>
              </a:lnSpc>
              <a:spcBef>
                <a:spcPts val="0"/>
              </a:spcBef>
              <a:spcAft>
                <a:spcPts val="0"/>
              </a:spcAft>
              <a:buSzPts val="1800"/>
              <a:buChar char="●"/>
            </a:pPr>
            <a:r>
              <a:rPr lang="en"/>
              <a:t>We use a variadic parameter to specify that the parameter can be passed a varying number of input values when the function is called. </a:t>
            </a:r>
            <a:endParaRPr/>
          </a:p>
          <a:p>
            <a:pPr marL="457200" lvl="0" indent="-342900" algn="l" rtl="0">
              <a:lnSpc>
                <a:spcPct val="150000"/>
              </a:lnSpc>
              <a:spcBef>
                <a:spcPts val="0"/>
              </a:spcBef>
              <a:spcAft>
                <a:spcPts val="0"/>
              </a:spcAft>
              <a:buSzPts val="1800"/>
              <a:buChar char="●"/>
            </a:pPr>
            <a:r>
              <a:rPr lang="en"/>
              <a:t>A variadic parameters by is defined by inserting three period characters (...) after the parameter’s type name.</a:t>
            </a:r>
            <a:endParaRPr/>
          </a:p>
          <a:p>
            <a:pPr marL="457200" lvl="0" indent="-342900" algn="l" rtl="0">
              <a:lnSpc>
                <a:spcPct val="150000"/>
              </a:lnSpc>
              <a:spcBef>
                <a:spcPts val="0"/>
              </a:spcBef>
              <a:spcAft>
                <a:spcPts val="0"/>
              </a:spcAft>
              <a:buSzPts val="1800"/>
              <a:buChar char="●"/>
            </a:pPr>
            <a:r>
              <a:rPr lang="en"/>
              <a:t>A function can have multiple variadic parameters</a:t>
            </a:r>
            <a:endParaRPr/>
          </a:p>
          <a:p>
            <a:pPr marL="0" lvl="0" indent="0" algn="l" rtl="0">
              <a:lnSpc>
                <a:spcPct val="150000"/>
              </a:lnSpc>
              <a:spcBef>
                <a:spcPts val="1200"/>
              </a:spcBef>
              <a:spcAft>
                <a:spcPts val="1200"/>
              </a:spcAft>
              <a:buNone/>
            </a:pPr>
            <a:endParaRPr/>
          </a:p>
        </p:txBody>
      </p:sp>
      <p:sp>
        <p:nvSpPr>
          <p:cNvPr id="416" name="Google Shape;41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421" name="Google Shape;421;p55"/>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22" name="Google Shape;422;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 in Swift</a:t>
            </a:r>
            <a:endParaRPr/>
          </a:p>
        </p:txBody>
      </p:sp>
      <p:pic>
        <p:nvPicPr>
          <p:cNvPr id="423" name="Google Shape;423;p55"/>
          <p:cNvPicPr preferRelativeResize="0"/>
          <p:nvPr/>
        </p:nvPicPr>
        <p:blipFill>
          <a:blip r:embed="rId4">
            <a:alphaModFix/>
          </a:blip>
          <a:stretch>
            <a:fillRect/>
          </a:stretch>
        </p:blipFill>
        <p:spPr>
          <a:xfrm>
            <a:off x="381000" y="1170125"/>
            <a:ext cx="8610603" cy="3614881"/>
          </a:xfrm>
          <a:prstGeom prst="rect">
            <a:avLst/>
          </a:prstGeom>
          <a:noFill/>
          <a:ln>
            <a:noFill/>
          </a:ln>
        </p:spPr>
      </p:pic>
      <p:sp>
        <p:nvSpPr>
          <p:cNvPr id="424" name="Google Shape;424;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429" name="Google Shape;429;p56"/>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30" name="Google Shape;430;p56"/>
          <p:cNvSpPr txBox="1">
            <a:spLocks noGrp="1"/>
          </p:cNvSpPr>
          <p:nvPr>
            <p:ph type="body" idx="1"/>
          </p:nvPr>
        </p:nvSpPr>
        <p:spPr>
          <a:xfrm>
            <a:off x="329100" y="1086975"/>
            <a:ext cx="8589900" cy="38055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A closure is a special type of function without the function name</a:t>
            </a:r>
            <a:endParaRPr/>
          </a:p>
          <a:p>
            <a:pPr marL="457200" lvl="0" indent="-342900" algn="l" rtl="0">
              <a:lnSpc>
                <a:spcPct val="150000"/>
              </a:lnSpc>
              <a:spcBef>
                <a:spcPts val="0"/>
              </a:spcBef>
              <a:spcAft>
                <a:spcPts val="0"/>
              </a:spcAft>
              <a:buSzPts val="1800"/>
              <a:buChar char="●"/>
            </a:pPr>
            <a:r>
              <a:rPr lang="en"/>
              <a:t>Syntax:</a:t>
            </a:r>
            <a:endParaRPr/>
          </a:p>
          <a:p>
            <a:pPr marL="0" lvl="0" indent="457200" algn="l" rtl="0">
              <a:lnSpc>
                <a:spcPct val="150000"/>
              </a:lnSpc>
              <a:spcBef>
                <a:spcPts val="1200"/>
              </a:spcBef>
              <a:spcAft>
                <a:spcPts val="0"/>
              </a:spcAft>
              <a:buNone/>
            </a:pPr>
            <a:r>
              <a:rPr lang="en"/>
              <a:t>{ (parameters) -&gt; returnType in</a:t>
            </a:r>
            <a:endParaRPr/>
          </a:p>
          <a:p>
            <a:pPr marL="0" lvl="0" indent="457200" algn="l" rtl="0">
              <a:lnSpc>
                <a:spcPct val="150000"/>
              </a:lnSpc>
              <a:spcBef>
                <a:spcPts val="1200"/>
              </a:spcBef>
              <a:spcAft>
                <a:spcPts val="0"/>
              </a:spcAft>
              <a:buNone/>
            </a:pPr>
            <a:r>
              <a:rPr lang="en"/>
              <a:t>   // statements</a:t>
            </a:r>
            <a:endParaRPr/>
          </a:p>
          <a:p>
            <a:pPr marL="0" lvl="0" indent="457200" algn="l" rtl="0">
              <a:lnSpc>
                <a:spcPct val="150000"/>
              </a:lnSpc>
              <a:spcBef>
                <a:spcPts val="1200"/>
              </a:spcBef>
              <a:spcAft>
                <a:spcPts val="0"/>
              </a:spcAft>
              <a:buNone/>
            </a:pPr>
            <a:r>
              <a:rPr lang="en"/>
              <a:t>} </a:t>
            </a:r>
            <a:endParaRPr/>
          </a:p>
          <a:p>
            <a:pPr marL="457200" lvl="0" indent="-342900" algn="l" rtl="0">
              <a:lnSpc>
                <a:spcPct val="150000"/>
              </a:lnSpc>
              <a:spcBef>
                <a:spcPts val="1200"/>
              </a:spcBef>
              <a:spcAft>
                <a:spcPts val="0"/>
              </a:spcAft>
              <a:buSzPts val="1800"/>
              <a:buChar char="●"/>
            </a:pPr>
            <a:r>
              <a:rPr lang="en"/>
              <a:t>We don't use the func keyword to create closure</a:t>
            </a:r>
            <a:endParaRPr/>
          </a:p>
          <a:p>
            <a:pPr marL="0" lvl="0" indent="0" algn="l" rtl="0">
              <a:lnSpc>
                <a:spcPct val="150000"/>
              </a:lnSpc>
              <a:spcBef>
                <a:spcPts val="1200"/>
              </a:spcBef>
              <a:spcAft>
                <a:spcPts val="1200"/>
              </a:spcAft>
              <a:buNone/>
            </a:pPr>
            <a:endParaRPr/>
          </a:p>
        </p:txBody>
      </p:sp>
      <p:sp>
        <p:nvSpPr>
          <p:cNvPr id="431" name="Google Shape;43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Closure in Swift</a:t>
            </a:r>
            <a:endParaRPr/>
          </a:p>
        </p:txBody>
      </p:sp>
      <p:sp>
        <p:nvSpPr>
          <p:cNvPr id="432" name="Google Shape;432;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Google Shape;437;p57"/>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38" name="Google Shape;438;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Closure in Swift</a:t>
            </a:r>
            <a:endParaRPr/>
          </a:p>
        </p:txBody>
      </p:sp>
      <p:pic>
        <p:nvPicPr>
          <p:cNvPr id="439" name="Google Shape;439;p57"/>
          <p:cNvPicPr preferRelativeResize="0"/>
          <p:nvPr/>
        </p:nvPicPr>
        <p:blipFill>
          <a:blip r:embed="rId4">
            <a:alphaModFix/>
          </a:blip>
          <a:stretch>
            <a:fillRect/>
          </a:stretch>
        </p:blipFill>
        <p:spPr>
          <a:xfrm>
            <a:off x="381000" y="1170125"/>
            <a:ext cx="8492909" cy="3820975"/>
          </a:xfrm>
          <a:prstGeom prst="rect">
            <a:avLst/>
          </a:prstGeom>
          <a:noFill/>
          <a:ln>
            <a:noFill/>
          </a:ln>
        </p:spPr>
      </p:pic>
      <p:sp>
        <p:nvSpPr>
          <p:cNvPr id="440" name="Google Shape;440;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58"/>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46" name="Google Shape;446;p58"/>
          <p:cNvSpPr txBox="1">
            <a:spLocks noGrp="1"/>
          </p:cNvSpPr>
          <p:nvPr>
            <p:ph type="body" idx="1"/>
          </p:nvPr>
        </p:nvSpPr>
        <p:spPr>
          <a:xfrm>
            <a:off x="329100" y="1086975"/>
            <a:ext cx="8589900" cy="38055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A closure can capture constants and variables from the surrounding context in which it’s defined. The closure can then refer to and modify the values of those constants and variables from within its body, even if the original scope that defined the constants and variables no longer exists.</a:t>
            </a:r>
            <a:endParaRPr/>
          </a:p>
          <a:p>
            <a:pPr marL="457200" lvl="0" indent="-342900" algn="l" rtl="0">
              <a:lnSpc>
                <a:spcPct val="150000"/>
              </a:lnSpc>
              <a:spcBef>
                <a:spcPts val="0"/>
              </a:spcBef>
              <a:spcAft>
                <a:spcPts val="0"/>
              </a:spcAft>
              <a:buSzPts val="1800"/>
              <a:buChar char="●"/>
            </a:pPr>
            <a:r>
              <a:rPr lang="en"/>
              <a:t>In Swift, the simplest form of a closure that can capture values is a nested function, written within the body of another function.</a:t>
            </a:r>
            <a:endParaRPr/>
          </a:p>
          <a:p>
            <a:pPr marL="457200" lvl="0" indent="-342900" algn="l" rtl="0">
              <a:lnSpc>
                <a:spcPct val="150000"/>
              </a:lnSpc>
              <a:spcBef>
                <a:spcPts val="0"/>
              </a:spcBef>
              <a:spcAft>
                <a:spcPts val="0"/>
              </a:spcAft>
              <a:buSzPts val="1800"/>
              <a:buChar char="●"/>
            </a:pPr>
            <a:r>
              <a:rPr lang="en"/>
              <a:t>For a more clear understanding, see the </a:t>
            </a:r>
            <a:r>
              <a:rPr lang="en" u="sng">
                <a:solidFill>
                  <a:schemeClr val="hlink"/>
                </a:solidFill>
                <a:hlinkClick r:id="rId4"/>
              </a:rPr>
              <a:t>documentation</a:t>
            </a:r>
            <a:r>
              <a:rPr lang="en"/>
              <a:t> .</a:t>
            </a:r>
            <a:endParaRPr/>
          </a:p>
        </p:txBody>
      </p:sp>
      <p:sp>
        <p:nvSpPr>
          <p:cNvPr id="447" name="Google Shape;447;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Closure in Swift</a:t>
            </a:r>
            <a:endParaRPr/>
          </a:p>
        </p:txBody>
      </p:sp>
      <p:sp>
        <p:nvSpPr>
          <p:cNvPr id="448" name="Google Shape;448;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53" name="Google Shape;453;p59"/>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54" name="Google Shape;45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Closure in Swift</a:t>
            </a:r>
            <a:endParaRPr/>
          </a:p>
        </p:txBody>
      </p:sp>
      <p:sp>
        <p:nvSpPr>
          <p:cNvPr id="455" name="Google Shape;455;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pic>
        <p:nvPicPr>
          <p:cNvPr id="456" name="Google Shape;456;p59"/>
          <p:cNvPicPr preferRelativeResize="0"/>
          <p:nvPr/>
        </p:nvPicPr>
        <p:blipFill>
          <a:blip r:embed="rId4">
            <a:alphaModFix/>
          </a:blip>
          <a:stretch>
            <a:fillRect/>
          </a:stretch>
        </p:blipFill>
        <p:spPr>
          <a:xfrm>
            <a:off x="499450" y="1017725"/>
            <a:ext cx="6579419" cy="39755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60"/>
          <p:cNvPicPr preferRelativeResize="0"/>
          <p:nvPr/>
        </p:nvPicPr>
        <p:blipFill>
          <a:blip r:embed="rId3">
            <a:alphaModFix/>
          </a:blip>
          <a:stretch>
            <a:fillRect/>
          </a:stretch>
        </p:blipFill>
        <p:spPr>
          <a:xfrm>
            <a:off x="152400" y="4721275"/>
            <a:ext cx="76200" cy="19050"/>
          </a:xfrm>
          <a:prstGeom prst="rect">
            <a:avLst/>
          </a:prstGeom>
          <a:noFill/>
          <a:ln>
            <a:noFill/>
          </a:ln>
        </p:spPr>
      </p:pic>
      <p:sp>
        <p:nvSpPr>
          <p:cNvPr id="462" name="Google Shape;462;p60"/>
          <p:cNvSpPr txBox="1">
            <a:spLocks noGrp="1"/>
          </p:cNvSpPr>
          <p:nvPr>
            <p:ph type="body" idx="1"/>
          </p:nvPr>
        </p:nvSpPr>
        <p:spPr>
          <a:xfrm>
            <a:off x="329100" y="1086975"/>
            <a:ext cx="8589900" cy="38055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AutoNum type="arabicPeriod"/>
            </a:pPr>
            <a:r>
              <a:rPr lang="en"/>
              <a:t>Web</a:t>
            </a:r>
            <a:endParaRPr/>
          </a:p>
          <a:p>
            <a:pPr marL="457200" lvl="0" indent="-342900" algn="l" rtl="0">
              <a:lnSpc>
                <a:spcPct val="150000"/>
              </a:lnSpc>
              <a:spcBef>
                <a:spcPts val="0"/>
              </a:spcBef>
              <a:spcAft>
                <a:spcPts val="0"/>
              </a:spcAft>
              <a:buSzPts val="1800"/>
              <a:buAutoNum type="arabicPeriod"/>
            </a:pPr>
            <a:r>
              <a:rPr lang="en" u="sng">
                <a:solidFill>
                  <a:schemeClr val="hlink"/>
                </a:solidFill>
                <a:hlinkClick r:id="rId4"/>
              </a:rPr>
              <a:t>Documentation</a:t>
            </a:r>
            <a:endParaRPr/>
          </a:p>
          <a:p>
            <a:pPr marL="457200" lvl="0" indent="-342900" algn="l" rtl="0">
              <a:lnSpc>
                <a:spcPct val="150000"/>
              </a:lnSpc>
              <a:spcBef>
                <a:spcPts val="0"/>
              </a:spcBef>
              <a:spcAft>
                <a:spcPts val="0"/>
              </a:spcAft>
              <a:buSzPts val="1800"/>
              <a:buAutoNum type="arabicPeriod"/>
            </a:pPr>
            <a:r>
              <a:rPr lang="en" u="sng">
                <a:solidFill>
                  <a:schemeClr val="hlink"/>
                </a:solidFill>
                <a:hlinkClick r:id="rId5"/>
              </a:rPr>
              <a:t>Programiz</a:t>
            </a:r>
            <a:endParaRPr/>
          </a:p>
        </p:txBody>
      </p:sp>
      <p:sp>
        <p:nvSpPr>
          <p:cNvPr id="463" name="Google Shape;463;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464" name="Google Shape;464;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Declaring Constants and Variables</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There are 2 ways to assign values into variables:</a:t>
            </a:r>
            <a:endParaRPr/>
          </a:p>
        </p:txBody>
      </p:sp>
      <p:pic>
        <p:nvPicPr>
          <p:cNvPr id="84" name="Google Shape;84;p17"/>
          <p:cNvPicPr preferRelativeResize="0"/>
          <p:nvPr/>
        </p:nvPicPr>
        <p:blipFill>
          <a:blip r:embed="rId3">
            <a:alphaModFix/>
          </a:blip>
          <a:stretch>
            <a:fillRect/>
          </a:stretch>
        </p:blipFill>
        <p:spPr>
          <a:xfrm>
            <a:off x="845575" y="1952100"/>
            <a:ext cx="4626975" cy="1574700"/>
          </a:xfrm>
          <a:prstGeom prst="rect">
            <a:avLst/>
          </a:prstGeom>
          <a:noFill/>
          <a:ln>
            <a:noFill/>
          </a:ln>
        </p:spPr>
      </p:pic>
      <p:pic>
        <p:nvPicPr>
          <p:cNvPr id="85" name="Google Shape;85;p17"/>
          <p:cNvPicPr preferRelativeResize="0"/>
          <p:nvPr/>
        </p:nvPicPr>
        <p:blipFill>
          <a:blip r:embed="rId4">
            <a:alphaModFix/>
          </a:blip>
          <a:stretch>
            <a:fillRect/>
          </a:stretch>
        </p:blipFill>
        <p:spPr>
          <a:xfrm>
            <a:off x="845575" y="3818675"/>
            <a:ext cx="5848350" cy="876300"/>
          </a:xfrm>
          <a:prstGeom prst="rect">
            <a:avLst/>
          </a:prstGeom>
          <a:noFill/>
          <a:ln>
            <a:noFill/>
          </a:ln>
        </p:spPr>
      </p:pic>
      <p:sp>
        <p:nvSpPr>
          <p:cNvPr id="86" name="Google Shape;8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Declaring Constants and Variables</a:t>
            </a:r>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The value of a constant cannot be changed. For example</a:t>
            </a:r>
            <a:endParaRPr/>
          </a:p>
          <a:p>
            <a:pPr marL="0" lvl="0" indent="0" algn="l" rtl="0">
              <a:lnSpc>
                <a:spcPct val="150000"/>
              </a:lnSpc>
              <a:spcBef>
                <a:spcPts val="1200"/>
              </a:spcBef>
              <a:spcAft>
                <a:spcPts val="0"/>
              </a:spcAft>
              <a:buNone/>
            </a:pPr>
            <a:endParaRPr/>
          </a:p>
          <a:p>
            <a:pPr marL="0" lvl="0" indent="0" algn="l" rtl="0">
              <a:lnSpc>
                <a:spcPct val="150000"/>
              </a:lnSpc>
              <a:spcBef>
                <a:spcPts val="1200"/>
              </a:spcBef>
              <a:spcAft>
                <a:spcPts val="0"/>
              </a:spcAft>
              <a:buNone/>
            </a:pPr>
            <a:endParaRPr/>
          </a:p>
          <a:p>
            <a:pPr marL="0" lvl="0" indent="0" algn="l" rtl="0">
              <a:lnSpc>
                <a:spcPct val="150000"/>
              </a:lnSpc>
              <a:spcBef>
                <a:spcPts val="1200"/>
              </a:spcBef>
              <a:spcAft>
                <a:spcPts val="0"/>
              </a:spcAft>
              <a:buNone/>
            </a:pPr>
            <a:endParaRPr/>
          </a:p>
          <a:p>
            <a:pPr marL="457200" lvl="0" indent="-342900" algn="l" rtl="0">
              <a:lnSpc>
                <a:spcPct val="150000"/>
              </a:lnSpc>
              <a:spcBef>
                <a:spcPts val="1200"/>
              </a:spcBef>
              <a:spcAft>
                <a:spcPts val="0"/>
              </a:spcAft>
              <a:buSzPts val="1800"/>
              <a:buChar char="●"/>
            </a:pPr>
            <a:r>
              <a:rPr lang="en"/>
              <a:t>If we are sure that the value of a variable won't change throughout the program, it's recommended to use let.</a:t>
            </a:r>
            <a:endParaRPr/>
          </a:p>
        </p:txBody>
      </p:sp>
      <p:pic>
        <p:nvPicPr>
          <p:cNvPr id="93" name="Google Shape;93;p18"/>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94" name="Google Shape;94;p18"/>
          <p:cNvPicPr preferRelativeResize="0"/>
          <p:nvPr/>
        </p:nvPicPr>
        <p:blipFill>
          <a:blip r:embed="rId4">
            <a:alphaModFix/>
          </a:blip>
          <a:stretch>
            <a:fillRect/>
          </a:stretch>
        </p:blipFill>
        <p:spPr>
          <a:xfrm>
            <a:off x="981075" y="1838325"/>
            <a:ext cx="5505450" cy="1466850"/>
          </a:xfrm>
          <a:prstGeom prst="rect">
            <a:avLst/>
          </a:prstGeom>
          <a:noFill/>
          <a:ln>
            <a:noFill/>
          </a:ln>
        </p:spPr>
      </p:pic>
      <p:sp>
        <p:nvSpPr>
          <p:cNvPr id="95" name="Google Shape;95;p18"/>
          <p:cNvSpPr txBox="1"/>
          <p:nvPr/>
        </p:nvSpPr>
        <p:spPr>
          <a:xfrm>
            <a:off x="6728125" y="2407225"/>
            <a:ext cx="149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ERROR!!</a:t>
            </a:r>
            <a:endParaRPr sz="1800">
              <a:solidFill>
                <a:srgbClr val="FF0000"/>
              </a:solidFill>
            </a:endParaRPr>
          </a:p>
        </p:txBody>
      </p:sp>
      <p:sp>
        <p:nvSpPr>
          <p:cNvPr id="96" name="Google Shape;9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animEffect transition="in" filter="fade">
                                      <p:cBhvr>
                                        <p:cTn id="11"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Swift Data Types</a:t>
            </a:r>
            <a:endParaRPr/>
          </a:p>
        </p:txBody>
      </p:sp>
      <p:sp>
        <p:nvSpPr>
          <p:cNvPr id="102" name="Google Shape;102;p19"/>
          <p:cNvSpPr txBox="1">
            <a:spLocks noGrp="1"/>
          </p:cNvSpPr>
          <p:nvPr>
            <p:ph type="body" idx="1"/>
          </p:nvPr>
        </p:nvSpPr>
        <p:spPr>
          <a:xfrm>
            <a:off x="311700" y="1017725"/>
            <a:ext cx="8399400" cy="489000"/>
          </a:xfrm>
          <a:prstGeom prst="rect">
            <a:avLst/>
          </a:prstGeom>
        </p:spPr>
        <p:txBody>
          <a:bodyPr spcFirstLastPara="1" wrap="square" lIns="91425" tIns="91425" rIns="91425" bIns="91425" anchor="t" anchorCtr="0">
            <a:noAutofit/>
          </a:bodyPr>
          <a:lstStyle/>
          <a:p>
            <a:pPr marL="457200" lvl="0" indent="-342900" algn="l" rtl="0">
              <a:lnSpc>
                <a:spcPct val="130000"/>
              </a:lnSpc>
              <a:spcBef>
                <a:spcPts val="0"/>
              </a:spcBef>
              <a:spcAft>
                <a:spcPts val="0"/>
              </a:spcAft>
              <a:buSzPts val="1800"/>
              <a:buChar char="●"/>
            </a:pPr>
            <a:r>
              <a:rPr lang="en"/>
              <a:t>There are six basic types of data types in Swift programming.</a:t>
            </a:r>
            <a:endParaRPr/>
          </a:p>
          <a:p>
            <a:pPr marL="0" lvl="0" indent="0" algn="l" rtl="0">
              <a:lnSpc>
                <a:spcPct val="130000"/>
              </a:lnSpc>
              <a:spcBef>
                <a:spcPts val="1200"/>
              </a:spcBef>
              <a:spcAft>
                <a:spcPts val="0"/>
              </a:spcAft>
              <a:buSzPts val="275"/>
              <a:buNone/>
            </a:pPr>
            <a:endParaRPr/>
          </a:p>
          <a:p>
            <a:pPr marL="0" lvl="0" indent="0" algn="l" rtl="0">
              <a:lnSpc>
                <a:spcPct val="130000"/>
              </a:lnSpc>
              <a:spcBef>
                <a:spcPts val="1200"/>
              </a:spcBef>
              <a:spcAft>
                <a:spcPts val="1200"/>
              </a:spcAft>
              <a:buSzPts val="275"/>
              <a:buNone/>
            </a:pPr>
            <a:endParaRPr/>
          </a:p>
        </p:txBody>
      </p:sp>
      <p:pic>
        <p:nvPicPr>
          <p:cNvPr id="103" name="Google Shape;103;p19"/>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04" name="Google Shape;104;p19"/>
          <p:cNvPicPr preferRelativeResize="0"/>
          <p:nvPr/>
        </p:nvPicPr>
        <p:blipFill>
          <a:blip r:embed="rId4">
            <a:alphaModFix/>
          </a:blip>
          <a:stretch>
            <a:fillRect/>
          </a:stretch>
        </p:blipFill>
        <p:spPr>
          <a:xfrm>
            <a:off x="666750" y="1506723"/>
            <a:ext cx="7420851" cy="3467449"/>
          </a:xfrm>
          <a:prstGeom prst="rect">
            <a:avLst/>
          </a:prstGeom>
          <a:noFill/>
          <a:ln>
            <a:noFill/>
          </a:ln>
        </p:spPr>
      </p:pic>
      <p:sp>
        <p:nvSpPr>
          <p:cNvPr id="105" name="Google Shape;10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Swift Input Output</a:t>
            </a:r>
            <a:endParaRPr/>
          </a:p>
        </p:txBody>
      </p:sp>
      <p:sp>
        <p:nvSpPr>
          <p:cNvPr id="111" name="Google Shape;111;p20"/>
          <p:cNvSpPr txBox="1">
            <a:spLocks noGrp="1"/>
          </p:cNvSpPr>
          <p:nvPr>
            <p:ph type="body" idx="1"/>
          </p:nvPr>
        </p:nvSpPr>
        <p:spPr>
          <a:xfrm>
            <a:off x="311700" y="1017725"/>
            <a:ext cx="8520600" cy="3537000"/>
          </a:xfrm>
          <a:prstGeom prst="rect">
            <a:avLst/>
          </a:prstGeom>
        </p:spPr>
        <p:txBody>
          <a:bodyPr spcFirstLastPara="1" wrap="square" lIns="91425" tIns="91425" rIns="91425" bIns="91425" anchor="t" anchorCtr="0">
            <a:noAutofit/>
          </a:bodyPr>
          <a:lstStyle/>
          <a:p>
            <a:pPr marL="457200" lvl="0" indent="-342900" algn="l" rtl="0">
              <a:lnSpc>
                <a:spcPct val="130000"/>
              </a:lnSpc>
              <a:spcBef>
                <a:spcPts val="0"/>
              </a:spcBef>
              <a:spcAft>
                <a:spcPts val="0"/>
              </a:spcAft>
              <a:buSzPts val="1800"/>
              <a:buChar char="●"/>
            </a:pPr>
            <a:r>
              <a:rPr lang="en"/>
              <a:t>In Swift, we can simply use the print() function to print output. For example,</a:t>
            </a:r>
            <a:endParaRPr/>
          </a:p>
          <a:p>
            <a:pPr marL="0" lvl="0" indent="0" algn="l" rtl="0">
              <a:lnSpc>
                <a:spcPct val="130000"/>
              </a:lnSpc>
              <a:spcBef>
                <a:spcPts val="1200"/>
              </a:spcBef>
              <a:spcAft>
                <a:spcPts val="0"/>
              </a:spcAft>
              <a:buSzPts val="275"/>
              <a:buNone/>
            </a:pPr>
            <a:endParaRPr/>
          </a:p>
          <a:p>
            <a:pPr marL="0" lvl="0" indent="0" algn="l" rtl="0">
              <a:lnSpc>
                <a:spcPct val="130000"/>
              </a:lnSpc>
              <a:spcBef>
                <a:spcPts val="1200"/>
              </a:spcBef>
              <a:spcAft>
                <a:spcPts val="0"/>
              </a:spcAft>
              <a:buSzPts val="275"/>
              <a:buNone/>
            </a:pPr>
            <a:endParaRPr/>
          </a:p>
          <a:p>
            <a:pPr marL="0" lvl="0" indent="0" algn="l" rtl="0">
              <a:lnSpc>
                <a:spcPct val="130000"/>
              </a:lnSpc>
              <a:spcBef>
                <a:spcPts val="1200"/>
              </a:spcBef>
              <a:spcAft>
                <a:spcPts val="0"/>
              </a:spcAft>
              <a:buSzPts val="275"/>
              <a:buNone/>
            </a:pPr>
            <a:endParaRPr/>
          </a:p>
          <a:p>
            <a:pPr marL="0" lvl="0" indent="0" algn="l" rtl="0">
              <a:lnSpc>
                <a:spcPct val="130000"/>
              </a:lnSpc>
              <a:spcBef>
                <a:spcPts val="1200"/>
              </a:spcBef>
              <a:spcAft>
                <a:spcPts val="0"/>
              </a:spcAft>
              <a:buNone/>
            </a:pPr>
            <a:endParaRPr/>
          </a:p>
          <a:p>
            <a:pPr marL="457200" lvl="0" indent="-342900" algn="l" rtl="0">
              <a:lnSpc>
                <a:spcPct val="130000"/>
              </a:lnSpc>
              <a:spcBef>
                <a:spcPts val="1200"/>
              </a:spcBef>
              <a:spcAft>
                <a:spcPts val="0"/>
              </a:spcAft>
              <a:buSzPts val="1800"/>
              <a:buChar char="●"/>
            </a:pPr>
            <a:r>
              <a:rPr lang="en"/>
              <a:t>We can print a string and variable together by using string interpolation</a:t>
            </a:r>
            <a:endParaRPr/>
          </a:p>
        </p:txBody>
      </p:sp>
      <p:pic>
        <p:nvPicPr>
          <p:cNvPr id="112" name="Google Shape;112;p20"/>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13" name="Google Shape;113;p20"/>
          <p:cNvPicPr preferRelativeResize="0"/>
          <p:nvPr/>
        </p:nvPicPr>
        <p:blipFill>
          <a:blip r:embed="rId4">
            <a:alphaModFix/>
          </a:blip>
          <a:stretch>
            <a:fillRect/>
          </a:stretch>
        </p:blipFill>
        <p:spPr>
          <a:xfrm>
            <a:off x="848600" y="1693775"/>
            <a:ext cx="3962400" cy="628650"/>
          </a:xfrm>
          <a:prstGeom prst="rect">
            <a:avLst/>
          </a:prstGeom>
          <a:noFill/>
          <a:ln>
            <a:noFill/>
          </a:ln>
        </p:spPr>
      </p:pic>
      <p:pic>
        <p:nvPicPr>
          <p:cNvPr id="114" name="Google Shape;114;p20"/>
          <p:cNvPicPr preferRelativeResize="0"/>
          <p:nvPr/>
        </p:nvPicPr>
        <p:blipFill>
          <a:blip r:embed="rId5">
            <a:alphaModFix/>
          </a:blip>
          <a:stretch>
            <a:fillRect/>
          </a:stretch>
        </p:blipFill>
        <p:spPr>
          <a:xfrm>
            <a:off x="848600" y="2509475"/>
            <a:ext cx="2590800" cy="781050"/>
          </a:xfrm>
          <a:prstGeom prst="rect">
            <a:avLst/>
          </a:prstGeom>
          <a:noFill/>
          <a:ln>
            <a:noFill/>
          </a:ln>
        </p:spPr>
      </p:pic>
      <p:sp>
        <p:nvSpPr>
          <p:cNvPr id="115" name="Google Shape;11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Swift Input Output</a:t>
            </a:r>
            <a:endParaRPr/>
          </a:p>
        </p:txBody>
      </p:sp>
      <p:sp>
        <p:nvSpPr>
          <p:cNvPr id="121" name="Google Shape;121;p21"/>
          <p:cNvSpPr txBox="1">
            <a:spLocks noGrp="1"/>
          </p:cNvSpPr>
          <p:nvPr>
            <p:ph type="body" idx="1"/>
          </p:nvPr>
        </p:nvSpPr>
        <p:spPr>
          <a:xfrm>
            <a:off x="311700" y="1017725"/>
            <a:ext cx="8520600" cy="3537000"/>
          </a:xfrm>
          <a:prstGeom prst="rect">
            <a:avLst/>
          </a:prstGeom>
        </p:spPr>
        <p:txBody>
          <a:bodyPr spcFirstLastPara="1" wrap="square" lIns="91425" tIns="91425" rIns="91425" bIns="91425" anchor="t" anchorCtr="0">
            <a:noAutofit/>
          </a:bodyPr>
          <a:lstStyle/>
          <a:p>
            <a:pPr marL="457200" lvl="0" indent="-342900" algn="l" rtl="0">
              <a:lnSpc>
                <a:spcPct val="130000"/>
              </a:lnSpc>
              <a:spcBef>
                <a:spcPts val="0"/>
              </a:spcBef>
              <a:spcAft>
                <a:spcPts val="0"/>
              </a:spcAft>
              <a:buSzPts val="1800"/>
              <a:buChar char="●"/>
            </a:pPr>
            <a:r>
              <a:rPr lang="en"/>
              <a:t>We can print a string and variable together by using string interpolation.</a:t>
            </a:r>
            <a:endParaRPr/>
          </a:p>
          <a:p>
            <a:pPr marL="457200" lvl="0" indent="0" algn="l" rtl="0">
              <a:lnSpc>
                <a:spcPct val="130000"/>
              </a:lnSpc>
              <a:spcBef>
                <a:spcPts val="1200"/>
              </a:spcBef>
              <a:spcAft>
                <a:spcPts val="1200"/>
              </a:spcAft>
              <a:buNone/>
            </a:pPr>
            <a:endParaRPr/>
          </a:p>
        </p:txBody>
      </p:sp>
      <p:pic>
        <p:nvPicPr>
          <p:cNvPr id="122" name="Google Shape;122;p21"/>
          <p:cNvPicPr preferRelativeResize="0"/>
          <p:nvPr/>
        </p:nvPicPr>
        <p:blipFill>
          <a:blip r:embed="rId3">
            <a:alphaModFix/>
          </a:blip>
          <a:stretch>
            <a:fillRect/>
          </a:stretch>
        </p:blipFill>
        <p:spPr>
          <a:xfrm>
            <a:off x="152400" y="4721275"/>
            <a:ext cx="76200" cy="19050"/>
          </a:xfrm>
          <a:prstGeom prst="rect">
            <a:avLst/>
          </a:prstGeom>
          <a:noFill/>
          <a:ln>
            <a:noFill/>
          </a:ln>
        </p:spPr>
      </p:pic>
      <p:pic>
        <p:nvPicPr>
          <p:cNvPr id="123" name="Google Shape;123;p21"/>
          <p:cNvPicPr preferRelativeResize="0"/>
          <p:nvPr/>
        </p:nvPicPr>
        <p:blipFill>
          <a:blip r:embed="rId4">
            <a:alphaModFix/>
          </a:blip>
          <a:stretch>
            <a:fillRect/>
          </a:stretch>
        </p:blipFill>
        <p:spPr>
          <a:xfrm>
            <a:off x="909200" y="1754325"/>
            <a:ext cx="7048500" cy="1028700"/>
          </a:xfrm>
          <a:prstGeom prst="rect">
            <a:avLst/>
          </a:prstGeom>
          <a:noFill/>
          <a:ln>
            <a:noFill/>
          </a:ln>
        </p:spPr>
      </p:pic>
      <p:pic>
        <p:nvPicPr>
          <p:cNvPr id="124" name="Google Shape;124;p21"/>
          <p:cNvPicPr preferRelativeResize="0"/>
          <p:nvPr/>
        </p:nvPicPr>
        <p:blipFill>
          <a:blip r:embed="rId5">
            <a:alphaModFix/>
          </a:blip>
          <a:stretch>
            <a:fillRect/>
          </a:stretch>
        </p:blipFill>
        <p:spPr>
          <a:xfrm>
            <a:off x="966375" y="3519625"/>
            <a:ext cx="4762500" cy="704850"/>
          </a:xfrm>
          <a:prstGeom prst="rect">
            <a:avLst/>
          </a:prstGeom>
          <a:noFill/>
          <a:ln>
            <a:noFill/>
          </a:ln>
        </p:spPr>
      </p:pic>
      <p:sp>
        <p:nvSpPr>
          <p:cNvPr id="125" name="Google Shape;12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1415</Words>
  <Application>Microsoft Office PowerPoint</Application>
  <PresentationFormat>On-screen Show (16:9)</PresentationFormat>
  <Paragraphs>202</Paragraphs>
  <Slides>48</Slides>
  <Notes>48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48</vt:i4>
      </vt:variant>
    </vt:vector>
  </HeadingPairs>
  <TitlesOfParts>
    <vt:vector size="50" baseType="lpstr">
      <vt:lpstr>Arial</vt:lpstr>
      <vt:lpstr>Simple Light</vt:lpstr>
      <vt:lpstr>CSE 3218 - Lab1 Introduction to Swift</vt:lpstr>
      <vt:lpstr>Introduction</vt:lpstr>
      <vt:lpstr>Introduction</vt:lpstr>
      <vt:lpstr>Declaring Constants and Variables</vt:lpstr>
      <vt:lpstr>Declaring Constants and Variables</vt:lpstr>
      <vt:lpstr>Declaring Constants and Variables</vt:lpstr>
      <vt:lpstr>Swift Data Types</vt:lpstr>
      <vt:lpstr>Swift Input Output</vt:lpstr>
      <vt:lpstr>Swift Input Output</vt:lpstr>
      <vt:lpstr>Swift Input Output</vt:lpstr>
      <vt:lpstr>Swift Comments</vt:lpstr>
      <vt:lpstr>Swift Operators</vt:lpstr>
      <vt:lpstr>Nil-Coalescing Operator</vt:lpstr>
      <vt:lpstr>Range Operator</vt:lpstr>
      <vt:lpstr>Tuples in Swift</vt:lpstr>
      <vt:lpstr>Optional in Swift</vt:lpstr>
      <vt:lpstr>Optional in Swift</vt:lpstr>
      <vt:lpstr>Optional in Swift</vt:lpstr>
      <vt:lpstr>Optional in Swift</vt:lpstr>
      <vt:lpstr>Optional in Swift</vt:lpstr>
      <vt:lpstr>if-else in Swift</vt:lpstr>
      <vt:lpstr>if-else in Swift</vt:lpstr>
      <vt:lpstr>if-else in Swift</vt:lpstr>
      <vt:lpstr>Switch in Swift</vt:lpstr>
      <vt:lpstr>Switch in Swift</vt:lpstr>
      <vt:lpstr>Switch in Swift</vt:lpstr>
      <vt:lpstr>Switch in Swift</vt:lpstr>
      <vt:lpstr>Switch in Swift</vt:lpstr>
      <vt:lpstr>Switch in Swift</vt:lpstr>
      <vt:lpstr>Switch in Swift</vt:lpstr>
      <vt:lpstr>Switch in Swift</vt:lpstr>
      <vt:lpstr>Switch in Swift</vt:lpstr>
      <vt:lpstr>Switch in Swift</vt:lpstr>
      <vt:lpstr>Switch in Swift</vt:lpstr>
      <vt:lpstr>Loop in Swift</vt:lpstr>
      <vt:lpstr>Loop in Swift</vt:lpstr>
      <vt:lpstr>Loop in Swift</vt:lpstr>
      <vt:lpstr>Function in Swift</vt:lpstr>
      <vt:lpstr>Function in Swift</vt:lpstr>
      <vt:lpstr>Function in Swift</vt:lpstr>
      <vt:lpstr>Function in Swift</vt:lpstr>
      <vt:lpstr>Function in Swift</vt:lpstr>
      <vt:lpstr>Function in Swift</vt:lpstr>
      <vt:lpstr>Closure in Swift</vt:lpstr>
      <vt:lpstr>Closure in Swift</vt:lpstr>
      <vt:lpstr>Closure in Swift</vt:lpstr>
      <vt:lpstr>Closure in Swift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Gaming Lab</dc:creator>
  <cp:lastModifiedBy>Gaming Lab</cp:lastModifiedBy>
  <cp:revision>1</cp:revision>
  <dcterms:modified xsi:type="dcterms:W3CDTF">2024-10-03T06:28:24Z</dcterms:modified>
</cp:coreProperties>
</file>