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6858000" cx="12192000"/>
  <p:notesSz cx="6858000" cy="9144000"/>
  <p:embeddedFontLst>
    <p:embeddedFont>
      <p:font typeface="Noto Sans Symbols"/>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2" roundtripDataSignature="AMtx7mhMhruBQs/G/J4OUbHLrR1gEIPA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A1FE47-7300-4BD9-B6B6-52B05D529152}">
  <a:tblStyle styleId="{AFA1FE47-7300-4BD9-B6B6-52B05D5291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customschemas.google.com/relationships/presentationmetadata" Target="metadata"/><Relationship Id="rId61" Type="http://schemas.openxmlformats.org/officeDocument/2006/relationships/font" Target="fonts/NotoSansSymbols-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NotoSansSymbols-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10: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2" name="Google Shape;222;p10: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5" name="Google Shape;235;p11: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6" name="Google Shape;236;p11: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0" name="Google Shape;250;p1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1" name="Google Shape;251;p1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3" name="Google Shape;263;p1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4" name="Google Shape;264;p1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14: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7" name="Google Shape;277;p14: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9" name="Google Shape;289;p15: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15: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2" name="Google Shape;302;p16: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3" name="Google Shape;303;p16: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5" name="Google Shape;315;p17: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6" name="Google Shape;316;p17: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8" name="Google Shape;328;p18: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9" name="Google Shape;329;p18: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2" name="Google Shape;342;p19: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3" name="Google Shape;343;p19: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4" name="Google Shape;114;p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 name="Google Shape;115;p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6" name="Google Shape;356;p20: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7" name="Google Shape;357;p20: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0" name="Google Shape;370;p21: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1" name="Google Shape;371;p21: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1290f286c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1290f286c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21290f286c1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7" name="Google Shape;397;p2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8" name="Google Shape;398;p2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7" name="Google Shape;127;p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 name="Google Shape;128;p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1" name="Google Shape;141;p4: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 name="Google Shape;142;p4: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6" name="Google Shape;156;p5: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7" name="Google Shape;157;p5: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8" name="Google Shape;178;p7: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 name="Google Shape;179;p7: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3" name="Google Shape;193;p8: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4" name="Google Shape;194;p8: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7" name="Google Shape;207;p9: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8" name="Google Shape;208;p9: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3"/>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3"/>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6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6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2" name="Google Shape;72;p6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3" name="Google Shape;73;p6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4" name="Google Shape;74;p6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5" name="Google Shape;75;p6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6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6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6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6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6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8" name="Google Shape;88;p6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7" name="Shape 97"/>
        <p:cNvGrpSpPr/>
        <p:nvPr/>
      </p:nvGrpSpPr>
      <p:grpSpPr>
        <a:xfrm>
          <a:off x="0" y="0"/>
          <a:ext cx="0" cy="0"/>
          <a:chOff x="0" y="0"/>
          <a:chExt cx="0" cy="0"/>
        </a:xfrm>
      </p:grpSpPr>
      <p:sp>
        <p:nvSpPr>
          <p:cNvPr id="98" name="Google Shape;98;p57"/>
          <p:cNvSpPr txBox="1"/>
          <p:nvPr>
            <p:ph type="title"/>
          </p:nvPr>
        </p:nvSpPr>
        <p:spPr>
          <a:xfrm>
            <a:off x="609600" y="122238"/>
            <a:ext cx="10058400" cy="1295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57"/>
          <p:cNvSpPr txBox="1"/>
          <p:nvPr>
            <p:ph idx="1" type="body"/>
          </p:nvPr>
        </p:nvSpPr>
        <p:spPr>
          <a:xfrm>
            <a:off x="609600" y="1719263"/>
            <a:ext cx="5384800" cy="44116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57"/>
          <p:cNvSpPr txBox="1"/>
          <p:nvPr>
            <p:ph idx="2" type="body"/>
          </p:nvPr>
        </p:nvSpPr>
        <p:spPr>
          <a:xfrm>
            <a:off x="6197600" y="1719264"/>
            <a:ext cx="5384800" cy="21288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57"/>
          <p:cNvSpPr txBox="1"/>
          <p:nvPr>
            <p:ph idx="3" type="body"/>
          </p:nvPr>
        </p:nvSpPr>
        <p:spPr>
          <a:xfrm>
            <a:off x="6197600" y="4000501"/>
            <a:ext cx="5384800" cy="2130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57"/>
          <p:cNvSpPr txBox="1"/>
          <p:nvPr>
            <p:ph idx="10" type="dt"/>
          </p:nvPr>
        </p:nvSpPr>
        <p:spPr>
          <a:xfrm>
            <a:off x="609600" y="6248400"/>
            <a:ext cx="2844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7"/>
          <p:cNvSpPr txBox="1"/>
          <p:nvPr>
            <p:ph idx="11" type="ft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7"/>
          <p:cNvSpPr txBox="1"/>
          <p:nvPr>
            <p:ph idx="12" type="sldNum"/>
          </p:nvPr>
        </p:nvSpPr>
        <p:spPr>
          <a:xfrm>
            <a:off x="8737600" y="6248400"/>
            <a:ext cx="28448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5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5"/>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5"/>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5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58"/>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8"/>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5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9"/>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5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6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60"/>
          <p:cNvSpPr/>
          <p:nvPr>
            <p:ph idx="2" type="pic"/>
          </p:nvPr>
        </p:nvSpPr>
        <p:spPr>
          <a:xfrm>
            <a:off x="2389717" y="612775"/>
            <a:ext cx="7315200" cy="4114800"/>
          </a:xfrm>
          <a:prstGeom prst="rect">
            <a:avLst/>
          </a:prstGeom>
          <a:noFill/>
          <a:ln>
            <a:noFill/>
          </a:ln>
        </p:spPr>
      </p:sp>
      <p:sp>
        <p:nvSpPr>
          <p:cNvPr id="49" name="Google Shape;49;p6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6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6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6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6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6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6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6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5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3" name="Google Shape;93;p5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56"/>
          <p:cNvSpPr txBox="1"/>
          <p:nvPr>
            <p:ph idx="10" type="dt"/>
          </p:nvPr>
        </p:nvSpPr>
        <p:spPr>
          <a:xfrm>
            <a:off x="609600" y="6248400"/>
            <a:ext cx="2844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56"/>
          <p:cNvSpPr txBox="1"/>
          <p:nvPr>
            <p:ph idx="11" type="ft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56"/>
          <p:cNvSpPr txBox="1"/>
          <p:nvPr>
            <p:ph idx="12" type="sldNum"/>
          </p:nvPr>
        </p:nvSpPr>
        <p:spPr>
          <a:xfrm>
            <a:off x="8737600" y="6248400"/>
            <a:ext cx="284480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oleObject" Target="../embeddings/oleObject1.bin"/><Relationship Id="rId7" Type="http://schemas.openxmlformats.org/officeDocument/2006/relationships/oleObject" Target="../embeddings/oleObject1.bin"/><Relationship Id="rId8"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35.jpg"/><Relationship Id="rId4" Type="http://schemas.openxmlformats.org/officeDocument/2006/relationships/image" Target="../media/image3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981200" y="838200"/>
            <a:ext cx="67818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Network Cabling</a:t>
            </a:r>
            <a:endParaRPr/>
          </a:p>
        </p:txBody>
      </p:sp>
      <p:sp>
        <p:nvSpPr>
          <p:cNvPr id="110" name="Google Shape;110;p1"/>
          <p:cNvSpPr txBox="1"/>
          <p:nvPr>
            <p:ph idx="1" type="subTitle"/>
          </p:nvPr>
        </p:nvSpPr>
        <p:spPr>
          <a:xfrm>
            <a:off x="1752600" y="21336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Times New Roman"/>
                <a:ea typeface="Times New Roman"/>
                <a:cs typeface="Times New Roman"/>
                <a:sym typeface="Times New Roman"/>
              </a:rPr>
              <a:t>    Making connections with Cat6</a:t>
            </a:r>
            <a:endParaRPr/>
          </a:p>
        </p:txBody>
      </p:sp>
      <p:pic>
        <p:nvPicPr>
          <p:cNvPr descr="E:\cisco\Cabling\cabling.png" id="111" name="Google Shape;111;p1"/>
          <p:cNvPicPr preferRelativeResize="0"/>
          <p:nvPr/>
        </p:nvPicPr>
        <p:blipFill rotWithShape="1">
          <a:blip r:embed="rId3">
            <a:alphaModFix/>
          </a:blip>
          <a:srcRect b="0" l="0" r="0" t="0"/>
          <a:stretch/>
        </p:blipFill>
        <p:spPr>
          <a:xfrm>
            <a:off x="8077200" y="762000"/>
            <a:ext cx="2343150" cy="52466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Unshielded Twisted Pair (UTP)</a:t>
            </a:r>
            <a:endParaRPr/>
          </a:p>
        </p:txBody>
      </p:sp>
      <p:pic>
        <p:nvPicPr>
          <p:cNvPr id="225" name="Google Shape;225;p10"/>
          <p:cNvPicPr preferRelativeResize="0"/>
          <p:nvPr>
            <p:ph idx="1" type="body"/>
          </p:nvPr>
        </p:nvPicPr>
        <p:blipFill rotWithShape="1">
          <a:blip r:embed="rId3">
            <a:alphaModFix/>
          </a:blip>
          <a:srcRect b="0" l="0" r="0" t="0"/>
          <a:stretch/>
        </p:blipFill>
        <p:spPr>
          <a:xfrm>
            <a:off x="6781800" y="2209800"/>
            <a:ext cx="5119687" cy="3506787"/>
          </a:xfrm>
          <a:prstGeom prst="rect">
            <a:avLst/>
          </a:prstGeom>
          <a:noFill/>
          <a:ln>
            <a:noFill/>
          </a:ln>
        </p:spPr>
      </p:pic>
      <p:sp>
        <p:nvSpPr>
          <p:cNvPr id="226" name="Google Shape;226;p10"/>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10"/>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8" name="Google Shape;228;p10"/>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10"/>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10"/>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31" name="Google Shape;231;p10"/>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10"/>
          <p:cNvSpPr txBox="1"/>
          <p:nvPr/>
        </p:nvSpPr>
        <p:spPr>
          <a:xfrm>
            <a:off x="1881187" y="2455862"/>
            <a:ext cx="4648200" cy="272415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UTP cable is a 100-ohm copper cable.</a:t>
            </a:r>
            <a:endParaRPr/>
          </a:p>
          <a:p>
            <a:pPr indent="-285750" lvl="0" marL="285750" marR="0" rtl="0" algn="just">
              <a:lnSpc>
                <a:spcPct val="100000"/>
              </a:lnSpc>
              <a:spcBef>
                <a:spcPts val="180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Consists of 2 to 1800 unshielded twisted pairs surrounded by an outer jacket. </a:t>
            </a:r>
            <a:endParaRPr/>
          </a:p>
          <a:p>
            <a:pPr indent="-285750" lvl="0" marL="285750" marR="0" rtl="0" algn="just">
              <a:lnSpc>
                <a:spcPct val="100000"/>
              </a:lnSpc>
              <a:spcBef>
                <a:spcPts val="180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They have no metallic shield. </a:t>
            </a:r>
            <a:endParaRPr/>
          </a:p>
          <a:p>
            <a:pPr indent="-285750" lvl="0" marL="285750" marR="0" rtl="0" algn="just">
              <a:lnSpc>
                <a:spcPct val="100000"/>
              </a:lnSpc>
              <a:spcBef>
                <a:spcPts val="180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This makes the cable small in diameter but unprotected against </a:t>
            </a:r>
            <a:r>
              <a:rPr b="0" i="0" lang="en-US" sz="1800" u="none">
                <a:solidFill>
                  <a:srgbClr val="202124"/>
                </a:solidFill>
                <a:latin typeface="Arial"/>
                <a:ea typeface="Arial"/>
                <a:cs typeface="Arial"/>
                <a:sym typeface="Arial"/>
              </a:rPr>
              <a:t>electromagnetic interference (</a:t>
            </a:r>
            <a:r>
              <a:rPr b="1" i="0" lang="en-US" sz="1800" u="none">
                <a:solidFill>
                  <a:srgbClr val="FF0000"/>
                </a:solidFill>
                <a:latin typeface="Arial"/>
                <a:ea typeface="Arial"/>
                <a:cs typeface="Arial"/>
                <a:sym typeface="Arial"/>
              </a:rPr>
              <a:t>EMI</a:t>
            </a:r>
            <a:r>
              <a:rPr b="0" i="0" lang="en-US" sz="1800" u="none">
                <a:solidFill>
                  <a:srgbClr val="202124"/>
                </a:solidFill>
                <a:latin typeface="Arial"/>
                <a:ea typeface="Arial"/>
                <a:cs typeface="Arial"/>
                <a:sym typeface="Arial"/>
              </a:rPr>
              <a:t>)</a:t>
            </a:r>
            <a:r>
              <a:rPr b="0" i="0" lang="en-US" sz="1800" u="non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Unshielded Twisted Pair (UTP)</a:t>
            </a:r>
            <a:endParaRPr/>
          </a:p>
        </p:txBody>
      </p:sp>
      <p:sp>
        <p:nvSpPr>
          <p:cNvPr id="239" name="Google Shape;239;p11"/>
          <p:cNvSpPr txBox="1"/>
          <p:nvPr>
            <p:ph idx="1" type="body"/>
          </p:nvPr>
        </p:nvSpPr>
        <p:spPr>
          <a:xfrm>
            <a:off x="1981200" y="1873250"/>
            <a:ext cx="6705600" cy="3865562"/>
          </a:xfrm>
          <a:prstGeom prst="rect">
            <a:avLst/>
          </a:prstGeom>
          <a:noFill/>
          <a:ln>
            <a:noFill/>
          </a:ln>
        </p:spPr>
        <p:txBody>
          <a:bodyPr anchorCtr="0" anchor="t" bIns="45700" lIns="91425" spcFirstLastPara="1" rIns="91425" wrap="square" tIns="45700">
            <a:noAutofit/>
          </a:bodyPr>
          <a:lstStyle/>
          <a:p>
            <a:pPr indent="-293687" lvl="0" marL="392112" rtl="0" algn="just">
              <a:lnSpc>
                <a:spcPct val="80000"/>
              </a:lnSpc>
              <a:spcBef>
                <a:spcPts val="0"/>
              </a:spcBef>
              <a:spcAft>
                <a:spcPts val="0"/>
              </a:spcAft>
              <a:buClr>
                <a:srgbClr val="000066"/>
              </a:buClr>
              <a:buSzPts val="2200"/>
              <a:buChar char="•"/>
            </a:pPr>
            <a:r>
              <a:rPr b="0" i="0" lang="en-US" sz="2200" u="none">
                <a:solidFill>
                  <a:srgbClr val="000066"/>
                </a:solidFill>
                <a:latin typeface="Calibri"/>
                <a:ea typeface="Calibri"/>
                <a:cs typeface="Calibri"/>
                <a:sym typeface="Calibri"/>
              </a:rPr>
              <a:t>Consists of 4 pairs (8 wires) of insulated copper wires typically about 1 mm thick.</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The wires are twisted together in a helical form. </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Twisting reduces the interference between pairs of wires.</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High bandwidth and High attenuation channel.</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Flexible and cheap cable.</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Category rating based on the </a:t>
            </a:r>
            <a:r>
              <a:rPr b="1" i="0" lang="en-US" sz="2200" u="none">
                <a:solidFill>
                  <a:srgbClr val="FF0000"/>
                </a:solidFill>
                <a:latin typeface="Calibri"/>
                <a:ea typeface="Calibri"/>
                <a:cs typeface="Calibri"/>
                <a:sym typeface="Calibri"/>
              </a:rPr>
              <a:t>number of twists per inch </a:t>
            </a:r>
            <a:r>
              <a:rPr b="0" i="0" lang="en-US" sz="2200" u="none">
                <a:solidFill>
                  <a:srgbClr val="000066"/>
                </a:solidFill>
                <a:latin typeface="Calibri"/>
                <a:ea typeface="Calibri"/>
                <a:cs typeface="Calibri"/>
                <a:sym typeface="Calibri"/>
              </a:rPr>
              <a:t>and the material used.</a:t>
            </a:r>
            <a:endParaRPr/>
          </a:p>
          <a:p>
            <a:pPr indent="-293687" lvl="0" marL="392112" rtl="0" algn="just">
              <a:lnSpc>
                <a:spcPct val="8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CAT 3, CAT 4, CAT 5, Enhanced CAT 5, and now CAT 6.</a:t>
            </a:r>
            <a:endParaRPr/>
          </a:p>
        </p:txBody>
      </p:sp>
      <p:pic>
        <p:nvPicPr>
          <p:cNvPr descr="utpcat5" id="240" name="Google Shape;240;p11"/>
          <p:cNvPicPr preferRelativeResize="0"/>
          <p:nvPr>
            <p:ph idx="1" type="body"/>
          </p:nvPr>
        </p:nvPicPr>
        <p:blipFill rotWithShape="1">
          <a:blip r:embed="rId3">
            <a:alphaModFix/>
          </a:blip>
          <a:srcRect b="0" l="0" r="0" t="0"/>
          <a:stretch/>
        </p:blipFill>
        <p:spPr>
          <a:xfrm>
            <a:off x="8915400" y="1828800"/>
            <a:ext cx="2984500" cy="2185987"/>
          </a:xfrm>
          <a:prstGeom prst="rect">
            <a:avLst/>
          </a:prstGeom>
          <a:noFill/>
          <a:ln>
            <a:noFill/>
          </a:ln>
        </p:spPr>
      </p:pic>
      <p:sp>
        <p:nvSpPr>
          <p:cNvPr id="241" name="Google Shape;241;p11"/>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11"/>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3" name="Google Shape;243;p11"/>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4" name="Google Shape;244;p11"/>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5" name="Google Shape;245;p11"/>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46" name="Google Shape;246;p11"/>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rwtp" id="247" name="Google Shape;247;p11"/>
          <p:cNvPicPr preferRelativeResize="0"/>
          <p:nvPr/>
        </p:nvPicPr>
        <p:blipFill rotWithShape="1">
          <a:blip r:embed="rId4">
            <a:alphaModFix/>
          </a:blip>
          <a:srcRect b="0" l="0" r="0" t="0"/>
          <a:stretch/>
        </p:blipFill>
        <p:spPr>
          <a:xfrm>
            <a:off x="9690100" y="4167187"/>
            <a:ext cx="1524000" cy="233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a:t>
            </a:r>
            <a:endParaRPr/>
          </a:p>
        </p:txBody>
      </p:sp>
      <p:sp>
        <p:nvSpPr>
          <p:cNvPr id="254" name="Google Shape;254;p12"/>
          <p:cNvSpPr txBox="1"/>
          <p:nvPr>
            <p:ph idx="1" type="body"/>
          </p:nvPr>
        </p:nvSpPr>
        <p:spPr>
          <a:xfrm>
            <a:off x="1981200" y="1841500"/>
            <a:ext cx="9144000" cy="4525962"/>
          </a:xfrm>
          <a:prstGeom prst="rect">
            <a:avLst/>
          </a:prstGeom>
          <a:noFill/>
          <a:ln>
            <a:noFill/>
          </a:ln>
        </p:spPr>
        <p:txBody>
          <a:bodyPr anchorCtr="0" anchor="t" bIns="45700" lIns="91425" spcFirstLastPara="1" rIns="91425" wrap="square" tIns="45700">
            <a:noAutofit/>
          </a:bodyPr>
          <a:lstStyle/>
          <a:p>
            <a:pPr indent="-293687" lvl="0" marL="392112" rtl="0" algn="just">
              <a:lnSpc>
                <a:spcPct val="80000"/>
              </a:lnSpc>
              <a:spcBef>
                <a:spcPts val="0"/>
              </a:spcBef>
              <a:spcAft>
                <a:spcPts val="0"/>
              </a:spcAft>
              <a:buClr>
                <a:srgbClr val="000066"/>
              </a:buClr>
              <a:buSzPts val="2800"/>
              <a:buChar char="•"/>
            </a:pPr>
            <a:r>
              <a:rPr b="0" i="0" lang="en-US" sz="2800" u="none">
                <a:solidFill>
                  <a:srgbClr val="000066"/>
                </a:solidFill>
                <a:latin typeface="Calibri"/>
                <a:ea typeface="Calibri"/>
                <a:cs typeface="Calibri"/>
                <a:sym typeface="Calibri"/>
              </a:rPr>
              <a:t>UTP comes in several categories that are based on the number of twists in the wires, the </a:t>
            </a:r>
            <a:r>
              <a:rPr b="0" i="0" lang="en-US" sz="2800" u="none">
                <a:solidFill>
                  <a:srgbClr val="00B0F0"/>
                </a:solidFill>
                <a:latin typeface="Calibri"/>
                <a:ea typeface="Calibri"/>
                <a:cs typeface="Calibri"/>
                <a:sym typeface="Calibri"/>
              </a:rPr>
              <a:t>diameter</a:t>
            </a:r>
            <a:r>
              <a:rPr b="0" i="0" lang="en-US" sz="2800" u="none">
                <a:solidFill>
                  <a:srgbClr val="000066"/>
                </a:solidFill>
                <a:latin typeface="Calibri"/>
                <a:ea typeface="Calibri"/>
                <a:cs typeface="Calibri"/>
                <a:sym typeface="Calibri"/>
              </a:rPr>
              <a:t> of the wires, and the </a:t>
            </a:r>
            <a:r>
              <a:rPr b="0" i="0" lang="en-US" sz="2800" u="none">
                <a:solidFill>
                  <a:srgbClr val="00B0F0"/>
                </a:solidFill>
                <a:latin typeface="Calibri"/>
                <a:ea typeface="Calibri"/>
                <a:cs typeface="Calibri"/>
                <a:sym typeface="Calibri"/>
              </a:rPr>
              <a:t>material</a:t>
            </a:r>
            <a:r>
              <a:rPr b="0" i="0" lang="en-US" sz="2800" u="none">
                <a:solidFill>
                  <a:srgbClr val="000066"/>
                </a:solidFill>
                <a:latin typeface="Calibri"/>
                <a:ea typeface="Calibri"/>
                <a:cs typeface="Calibri"/>
                <a:sym typeface="Calibri"/>
              </a:rPr>
              <a:t> used in the wires. </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Category 3 is the wiring used primarily for </a:t>
            </a:r>
            <a:r>
              <a:rPr b="1" i="0" lang="en-US" sz="2800" u="none">
                <a:solidFill>
                  <a:srgbClr val="FF0000"/>
                </a:solidFill>
                <a:latin typeface="Calibri"/>
                <a:ea typeface="Calibri"/>
                <a:cs typeface="Calibri"/>
                <a:sym typeface="Calibri"/>
              </a:rPr>
              <a:t>telephone</a:t>
            </a:r>
            <a:r>
              <a:rPr b="0" i="0" lang="en-US" sz="2800" u="none">
                <a:solidFill>
                  <a:srgbClr val="000066"/>
                </a:solidFill>
                <a:latin typeface="Calibri"/>
                <a:ea typeface="Calibri"/>
                <a:cs typeface="Calibri"/>
                <a:sym typeface="Calibri"/>
              </a:rPr>
              <a:t> connections.</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Category 5e and Category 6 are currently the most common </a:t>
            </a:r>
            <a:r>
              <a:rPr b="1" i="0" lang="en-US" sz="2800" u="none">
                <a:solidFill>
                  <a:srgbClr val="FF0000"/>
                </a:solidFill>
                <a:latin typeface="Calibri"/>
                <a:ea typeface="Calibri"/>
                <a:cs typeface="Calibri"/>
                <a:sym typeface="Calibri"/>
              </a:rPr>
              <a:t>Ethernet</a:t>
            </a:r>
            <a:r>
              <a:rPr b="0" i="0" lang="en-US" sz="2800" u="none">
                <a:solidFill>
                  <a:srgbClr val="000066"/>
                </a:solidFill>
                <a:latin typeface="Calibri"/>
                <a:ea typeface="Calibri"/>
                <a:cs typeface="Calibri"/>
                <a:sym typeface="Calibri"/>
              </a:rPr>
              <a:t> cables used. </a:t>
            </a:r>
            <a:endParaRPr/>
          </a:p>
          <a:p>
            <a:pPr indent="-165100" lvl="0" marL="342900" rtl="0" algn="l">
              <a:spcBef>
                <a:spcPts val="560"/>
              </a:spcBef>
              <a:spcAft>
                <a:spcPts val="0"/>
              </a:spcAft>
              <a:buClr>
                <a:schemeClr val="dk1"/>
              </a:buClr>
              <a:buSzPts val="2800"/>
              <a:buNone/>
            </a:pPr>
            <a:r>
              <a:t/>
            </a:r>
            <a:endParaRPr b="0" i="0" sz="2800" u="none">
              <a:solidFill>
                <a:srgbClr val="000066"/>
              </a:solidFill>
              <a:latin typeface="Calibri"/>
              <a:ea typeface="Calibri"/>
              <a:cs typeface="Calibri"/>
              <a:sym typeface="Calibri"/>
            </a:endParaRPr>
          </a:p>
        </p:txBody>
      </p:sp>
      <p:sp>
        <p:nvSpPr>
          <p:cNvPr id="255" name="Google Shape;255;p12"/>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12"/>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12"/>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 name="Google Shape;258;p12"/>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12"/>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60" name="Google Shape;260;p12"/>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3</a:t>
            </a:r>
            <a:endParaRPr/>
          </a:p>
        </p:txBody>
      </p:sp>
      <p:sp>
        <p:nvSpPr>
          <p:cNvPr id="267" name="Google Shape;267;p13"/>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293687" lvl="0" marL="392112" rtl="0" algn="just">
              <a:lnSpc>
                <a:spcPct val="80000"/>
              </a:lnSpc>
              <a:spcBef>
                <a:spcPts val="0"/>
              </a:spcBef>
              <a:spcAft>
                <a:spcPts val="0"/>
              </a:spcAft>
              <a:buClr>
                <a:schemeClr val="dk1"/>
              </a:buClr>
              <a:buSzPts val="2400"/>
              <a:buNone/>
            </a:pPr>
            <a:r>
              <a:t/>
            </a:r>
            <a:endParaRPr b="0" i="0" sz="2400" u="none">
              <a:solidFill>
                <a:srgbClr val="000066"/>
              </a:solidFill>
              <a:latin typeface="Calibri"/>
              <a:ea typeface="Calibri"/>
              <a:cs typeface="Calibri"/>
              <a:sym typeface="Calibri"/>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Bandwidth 16 Mhz</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Contains 4 pairs of wires and can carry up to 10Mbps</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Used in voice applications and 10baseT (10Mbps) Ethernet</a:t>
            </a:r>
            <a:endParaRPr/>
          </a:p>
          <a:p>
            <a:pPr indent="-165100" lvl="0" marL="342900" rtl="0" algn="l">
              <a:spcBef>
                <a:spcPts val="560"/>
              </a:spcBef>
              <a:spcAft>
                <a:spcPts val="0"/>
              </a:spcAft>
              <a:buClr>
                <a:schemeClr val="dk1"/>
              </a:buClr>
              <a:buSzPts val="2800"/>
              <a:buNone/>
            </a:pPr>
            <a:r>
              <a:t/>
            </a:r>
            <a:endParaRPr b="0" i="0" sz="2800" u="none">
              <a:solidFill>
                <a:srgbClr val="000066"/>
              </a:solidFill>
              <a:latin typeface="Calibri"/>
              <a:ea typeface="Calibri"/>
              <a:cs typeface="Calibri"/>
              <a:sym typeface="Calibri"/>
            </a:endParaRPr>
          </a:p>
        </p:txBody>
      </p:sp>
      <p:sp>
        <p:nvSpPr>
          <p:cNvPr id="268" name="Google Shape;268;p13"/>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13"/>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13"/>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13"/>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13"/>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73" name="Google Shape;273;p13"/>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4</a:t>
            </a:r>
            <a:endParaRPr/>
          </a:p>
        </p:txBody>
      </p:sp>
      <p:sp>
        <p:nvSpPr>
          <p:cNvPr id="280" name="Google Shape;280;p14"/>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20 MHz Bandwidth</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contains 4 pairs of wires and can carry up to 16Mbps</a:t>
            </a:r>
            <a:endParaRPr/>
          </a:p>
          <a:p>
            <a:pPr indent="-293687" lvl="0" marL="392112" rtl="0" algn="just">
              <a:lnSpc>
                <a:spcPct val="80000"/>
              </a:lnSpc>
              <a:spcBef>
                <a:spcPts val="1400"/>
              </a:spcBef>
              <a:spcAft>
                <a:spcPts val="0"/>
              </a:spcAft>
              <a:buClr>
                <a:srgbClr val="000066"/>
              </a:buClr>
              <a:buSzPts val="2800"/>
              <a:buChar char="•"/>
            </a:pPr>
            <a:r>
              <a:rPr b="0" i="0" lang="en-US" sz="2800" u="none">
                <a:solidFill>
                  <a:srgbClr val="000066"/>
                </a:solidFill>
                <a:latin typeface="Calibri"/>
                <a:ea typeface="Calibri"/>
                <a:cs typeface="Calibri"/>
                <a:sym typeface="Calibri"/>
              </a:rPr>
              <a:t>Used in 10baseT (10Mbps) Ethernet</a:t>
            </a:r>
            <a:endParaRPr/>
          </a:p>
        </p:txBody>
      </p:sp>
      <p:sp>
        <p:nvSpPr>
          <p:cNvPr id="281" name="Google Shape;281;p14"/>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14"/>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14"/>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14"/>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14"/>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86" name="Google Shape;286;p14"/>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5</a:t>
            </a:r>
            <a:endParaRPr/>
          </a:p>
        </p:txBody>
      </p:sp>
      <p:sp>
        <p:nvSpPr>
          <p:cNvPr id="293" name="Google Shape;293;p15"/>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100 MHz Bandwidth</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Contains 4 pairs of wires and can carry up to 100Mbps</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Used in 10BaseT (10 Mbps) Ethernet &amp; Fast Ethernet (100 Mbps) </a:t>
            </a:r>
            <a:endParaRPr/>
          </a:p>
        </p:txBody>
      </p:sp>
      <p:sp>
        <p:nvSpPr>
          <p:cNvPr id="294" name="Google Shape;294;p15"/>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5" name="Google Shape;295;p15"/>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5"/>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15"/>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15"/>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99" name="Google Shape;299;p15"/>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5e</a:t>
            </a:r>
            <a:endParaRPr/>
          </a:p>
        </p:txBody>
      </p:sp>
      <p:sp>
        <p:nvSpPr>
          <p:cNvPr id="306" name="Google Shape;306;p16"/>
          <p:cNvSpPr txBox="1"/>
          <p:nvPr>
            <p:ph idx="1" type="body"/>
          </p:nvPr>
        </p:nvSpPr>
        <p:spPr>
          <a:xfrm>
            <a:off x="1981200" y="1600200"/>
            <a:ext cx="8229600"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150 MHz Bandwidth</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a higher grade of CAT5 that contains high-quality copper</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Used in Fast Ethernet (100 Mbps), Gigabit Ethernet (1000 Mbps)</a:t>
            </a:r>
            <a:endParaRPr/>
          </a:p>
          <a:p>
            <a:pPr indent="-190500" lvl="0" marL="342900" rtl="0" algn="l">
              <a:spcBef>
                <a:spcPts val="480"/>
              </a:spcBef>
              <a:spcAft>
                <a:spcPts val="0"/>
              </a:spcAft>
              <a:buClr>
                <a:schemeClr val="dk1"/>
              </a:buClr>
              <a:buSzPts val="2400"/>
              <a:buNone/>
            </a:pPr>
            <a:r>
              <a:t/>
            </a:r>
            <a:endParaRPr b="0" i="0" sz="2400" u="none">
              <a:solidFill>
                <a:srgbClr val="000066"/>
              </a:solidFill>
              <a:latin typeface="Calibri"/>
              <a:ea typeface="Calibri"/>
              <a:cs typeface="Calibri"/>
              <a:sym typeface="Calibri"/>
            </a:endParaRPr>
          </a:p>
        </p:txBody>
      </p:sp>
      <p:sp>
        <p:nvSpPr>
          <p:cNvPr id="307" name="Google Shape;307;p16"/>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16"/>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16"/>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16"/>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1" name="Google Shape;311;p16"/>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312" name="Google Shape;312;p16"/>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Categories of UTP: CAT 6</a:t>
            </a:r>
            <a:endParaRPr/>
          </a:p>
        </p:txBody>
      </p:sp>
      <p:sp>
        <p:nvSpPr>
          <p:cNvPr id="319" name="Google Shape;319;p17"/>
          <p:cNvSpPr txBox="1"/>
          <p:nvPr>
            <p:ph idx="1" type="body"/>
          </p:nvPr>
        </p:nvSpPr>
        <p:spPr>
          <a:xfrm>
            <a:off x="1981200" y="1676400"/>
            <a:ext cx="8763000" cy="4449762"/>
          </a:xfrm>
          <a:prstGeom prst="rect">
            <a:avLst/>
          </a:prstGeom>
          <a:noFill/>
          <a:ln>
            <a:noFill/>
          </a:ln>
        </p:spPr>
        <p:txBody>
          <a:bodyPr anchorCtr="0" anchor="t" bIns="45700" lIns="91425" spcFirstLastPara="1" rIns="91425" wrap="square" tIns="45700">
            <a:noAutofit/>
          </a:bodyPr>
          <a:lstStyle/>
          <a:p>
            <a:pPr indent="-141286" lvl="0" marL="392112" rtl="0" algn="l">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250 MHz Bandwidth</a:t>
            </a:r>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a twisted pair cable that contains 4 wire pairs each wrapped in foil insulation</a:t>
            </a:r>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Transmits high-speed data</a:t>
            </a:r>
            <a:endParaRPr/>
          </a:p>
          <a:p>
            <a:pPr indent="-293687" lvl="0" marL="392112" rtl="0" algn="l">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Used in Gigabit Ethernet (1000 Mbps) &amp; 10 Gig Ethernet (10000 Mbps)</a:t>
            </a:r>
            <a:endParaRPr/>
          </a:p>
          <a:p>
            <a:pPr indent="-293687" lvl="0" marL="392112" rtl="0" algn="l">
              <a:lnSpc>
                <a:spcPct val="80000"/>
              </a:lnSpc>
              <a:spcBef>
                <a:spcPts val="120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190500" lvl="0" marL="342900" rtl="0" algn="l">
              <a:spcBef>
                <a:spcPts val="48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p:txBody>
      </p:sp>
      <p:sp>
        <p:nvSpPr>
          <p:cNvPr id="320" name="Google Shape;320;p17"/>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1" name="Google Shape;321;p17"/>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17"/>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17"/>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4" name="Google Shape;324;p17"/>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325" name="Google Shape;325;p17"/>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8"/>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Fiber Media</a:t>
            </a:r>
            <a:endParaRPr/>
          </a:p>
        </p:txBody>
      </p:sp>
      <p:sp>
        <p:nvSpPr>
          <p:cNvPr id="332" name="Google Shape;332;p18"/>
          <p:cNvSpPr txBox="1"/>
          <p:nvPr>
            <p:ph idx="1" type="body"/>
          </p:nvPr>
        </p:nvSpPr>
        <p:spPr>
          <a:xfrm>
            <a:off x="1865312" y="1776412"/>
            <a:ext cx="8878887" cy="4525962"/>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Optical fibers use </a:t>
            </a:r>
            <a:r>
              <a:rPr b="1" i="0" lang="en-US" sz="2400" u="none">
                <a:solidFill>
                  <a:srgbClr val="FF0000"/>
                </a:solidFill>
                <a:latin typeface="Calibri"/>
                <a:ea typeface="Calibri"/>
                <a:cs typeface="Calibri"/>
                <a:sym typeface="Calibri"/>
              </a:rPr>
              <a:t>light</a:t>
            </a:r>
            <a:r>
              <a:rPr b="0" i="0" lang="en-US" sz="2400" u="none">
                <a:solidFill>
                  <a:srgbClr val="000066"/>
                </a:solidFill>
                <a:latin typeface="Calibri"/>
                <a:ea typeface="Calibri"/>
                <a:cs typeface="Calibri"/>
                <a:sym typeface="Calibri"/>
              </a:rPr>
              <a:t> to send information through the optical medium.</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It uses the principle of total internal reflection.</a:t>
            </a:r>
            <a:endParaRPr/>
          </a:p>
          <a:p>
            <a:pPr indent="-293687" lvl="0" marL="392112" rtl="0" algn="just">
              <a:lnSpc>
                <a:spcPct val="80000"/>
              </a:lnSpc>
              <a:spcBef>
                <a:spcPts val="1200"/>
              </a:spcBef>
              <a:spcAft>
                <a:spcPts val="0"/>
              </a:spcAft>
              <a:buClr>
                <a:srgbClr val="000066"/>
              </a:buClr>
              <a:buSzPts val="2400"/>
              <a:buChar char="•"/>
            </a:pPr>
            <a:r>
              <a:rPr b="0" i="0" lang="en-US" sz="2400" u="none">
                <a:solidFill>
                  <a:srgbClr val="000066"/>
                </a:solidFill>
                <a:latin typeface="Calibri"/>
                <a:ea typeface="Calibri"/>
                <a:cs typeface="Calibri"/>
                <a:sym typeface="Calibri"/>
              </a:rPr>
              <a:t>Modulated light transmissions are used to transmit the signal.</a:t>
            </a:r>
            <a:r>
              <a:rPr b="0" i="0" lang="en-US" sz="2400" u="none">
                <a:solidFill>
                  <a:schemeClr val="dk1"/>
                </a:solidFill>
                <a:latin typeface="Calibri"/>
                <a:ea typeface="Calibri"/>
                <a:cs typeface="Calibri"/>
                <a:sym typeface="Calibri"/>
              </a:rPr>
              <a:t> </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p:txBody>
      </p:sp>
      <p:pic>
        <p:nvPicPr>
          <p:cNvPr id="333" name="Google Shape;333;p18"/>
          <p:cNvPicPr preferRelativeResize="0"/>
          <p:nvPr>
            <p:ph idx="1" type="body"/>
          </p:nvPr>
        </p:nvPicPr>
        <p:blipFill rotWithShape="1">
          <a:blip r:embed="rId3">
            <a:alphaModFix/>
          </a:blip>
          <a:srcRect b="0" l="0" r="0" t="0"/>
          <a:stretch/>
        </p:blipFill>
        <p:spPr>
          <a:xfrm>
            <a:off x="2671762" y="4379912"/>
            <a:ext cx="7229475" cy="1219200"/>
          </a:xfrm>
          <a:prstGeom prst="rect">
            <a:avLst/>
          </a:prstGeom>
          <a:noFill/>
          <a:ln>
            <a:noFill/>
          </a:ln>
        </p:spPr>
      </p:pic>
      <p:sp>
        <p:nvSpPr>
          <p:cNvPr id="334" name="Google Shape;334;p18"/>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18"/>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6" name="Google Shape;336;p18"/>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7" name="Google Shape;337;p18"/>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8" name="Google Shape;338;p18"/>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339" name="Google Shape;339;p18"/>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Cabling Standards</a:t>
            </a:r>
            <a:endParaRPr/>
          </a:p>
        </p:txBody>
      </p:sp>
      <p:sp>
        <p:nvSpPr>
          <p:cNvPr id="346" name="Google Shape;346;p19"/>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 name="Google Shape;347;p19"/>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8" name="Google Shape;348;p19"/>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9" name="Google Shape;349;p19"/>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0" name="Google Shape;350;p19"/>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351" name="Google Shape;351;p19"/>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2" name="Google Shape;352;p19"/>
          <p:cNvSpPr txBox="1"/>
          <p:nvPr/>
        </p:nvSpPr>
        <p:spPr>
          <a:xfrm>
            <a:off x="1981200" y="1676400"/>
            <a:ext cx="7086600" cy="434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a:solidFill>
                <a:srgbClr val="E46C0A"/>
              </a:solidFill>
              <a:latin typeface="Arial"/>
              <a:ea typeface="Arial"/>
              <a:cs typeface="Arial"/>
              <a:sym typeface="Arial"/>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Cabling is an integral part of building any network. </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When installing cable, it is important to follow cabling standards, which have been developed to ensure data networks operate to agreed levels of performance. </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Cabling standards are a set of specifications for the installation and testing of cables</a:t>
            </a:r>
            <a:r>
              <a:rPr b="0" i="0" lang="en-US" sz="2400" u="none">
                <a:solidFill>
                  <a:srgbClr val="E46C0A"/>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2400" u="none">
              <a:solidFill>
                <a:srgbClr val="E46C0A"/>
              </a:solidFill>
              <a:latin typeface="Arial"/>
              <a:ea typeface="Arial"/>
              <a:cs typeface="Arial"/>
              <a:sym typeface="Arial"/>
            </a:endParaRPr>
          </a:p>
        </p:txBody>
      </p:sp>
      <p:pic>
        <p:nvPicPr>
          <p:cNvPr descr="E:\Courses\Computer Networks\Lab\Lab01 cabling\37745.jpg" id="353" name="Google Shape;353;p19"/>
          <p:cNvPicPr preferRelativeResize="0"/>
          <p:nvPr/>
        </p:nvPicPr>
        <p:blipFill rotWithShape="1">
          <a:blip r:embed="rId3">
            <a:alphaModFix/>
          </a:blip>
          <a:srcRect b="0" l="0" r="0" t="0"/>
          <a:stretch/>
        </p:blipFill>
        <p:spPr>
          <a:xfrm>
            <a:off x="9296400" y="1873250"/>
            <a:ext cx="2552700" cy="389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981200" y="685800"/>
            <a:ext cx="8229600" cy="990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Data Transmission</a:t>
            </a:r>
            <a:endParaRPr/>
          </a:p>
        </p:txBody>
      </p:sp>
      <p:pic>
        <p:nvPicPr>
          <p:cNvPr id="118" name="Google Shape;118;p2"/>
          <p:cNvPicPr preferRelativeResize="0"/>
          <p:nvPr>
            <p:ph idx="1" type="body"/>
          </p:nvPr>
        </p:nvPicPr>
        <p:blipFill rotWithShape="1">
          <a:blip r:embed="rId3">
            <a:alphaModFix/>
          </a:blip>
          <a:srcRect b="0" l="0" r="0" t="0"/>
          <a:stretch/>
        </p:blipFill>
        <p:spPr>
          <a:xfrm>
            <a:off x="1981200" y="3048000"/>
            <a:ext cx="8229600" cy="1566862"/>
          </a:xfrm>
          <a:prstGeom prst="rect">
            <a:avLst/>
          </a:prstGeom>
          <a:noFill/>
          <a:ln>
            <a:noFill/>
          </a:ln>
        </p:spPr>
      </p:pic>
      <p:sp>
        <p:nvSpPr>
          <p:cNvPr id="119" name="Google Shape;119;p2"/>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2"/>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2"/>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2"/>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124" name="Google Shape;124;p2"/>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Twisted Pair Cables</a:t>
            </a:r>
            <a:endParaRPr/>
          </a:p>
        </p:txBody>
      </p:sp>
      <p:sp>
        <p:nvSpPr>
          <p:cNvPr id="360" name="Google Shape;360;p20"/>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1" name="Google Shape;361;p20"/>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2" name="Google Shape;362;p20"/>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3" name="Google Shape;363;p20"/>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4" name="Google Shape;364;p20"/>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365" name="Google Shape;365;p20"/>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6" name="Google Shape;366;p20"/>
          <p:cNvSpPr txBox="1"/>
          <p:nvPr/>
        </p:nvSpPr>
        <p:spPr>
          <a:xfrm>
            <a:off x="2035175" y="1882775"/>
            <a:ext cx="9623425" cy="4062412"/>
          </a:xfrm>
          <a:prstGeom prst="rect">
            <a:avLst/>
          </a:prstGeom>
          <a:noFill/>
          <a:ln>
            <a:noFill/>
          </a:ln>
        </p:spPr>
        <p:txBody>
          <a:bodyPr anchorCtr="0" anchor="t" bIns="45700" lIns="91425" spcFirstLastPara="1" rIns="91425" wrap="square" tIns="45700">
            <a:spAutoFit/>
          </a:bodyPr>
          <a:lstStyle/>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Twisted pair cable is most commonly used in network installations. </a:t>
            </a:r>
            <a:endParaRPr/>
          </a:p>
          <a:p>
            <a:pPr indent="-188911" lvl="0" marL="341312"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The TIA/EIA organization defines two different patterns, or wiring schemes, called </a:t>
            </a:r>
            <a:r>
              <a:rPr b="1" i="0" lang="en-US" sz="2400" u="none">
                <a:solidFill>
                  <a:srgbClr val="FF0000"/>
                </a:solidFill>
                <a:latin typeface="Arial"/>
                <a:ea typeface="Arial"/>
                <a:cs typeface="Arial"/>
                <a:sym typeface="Arial"/>
              </a:rPr>
              <a:t>T568A</a:t>
            </a:r>
            <a:r>
              <a:rPr b="0" i="0" lang="en-US" sz="2400" u="none">
                <a:solidFill>
                  <a:schemeClr val="dk1"/>
                </a:solidFill>
                <a:latin typeface="Arial"/>
                <a:ea typeface="Arial"/>
                <a:cs typeface="Arial"/>
                <a:sym typeface="Arial"/>
              </a:rPr>
              <a:t> and </a:t>
            </a:r>
            <a:r>
              <a:rPr b="1" i="0" lang="en-US" sz="2400" u="none">
                <a:solidFill>
                  <a:srgbClr val="FF0000"/>
                </a:solidFill>
                <a:latin typeface="Arial"/>
                <a:ea typeface="Arial"/>
                <a:cs typeface="Arial"/>
                <a:sym typeface="Arial"/>
              </a:rPr>
              <a:t>T568B</a:t>
            </a:r>
            <a:r>
              <a:rPr b="0" i="0" lang="en-US" sz="2400" u="none">
                <a:solidFill>
                  <a:schemeClr val="dk1"/>
                </a:solidFill>
                <a:latin typeface="Arial"/>
                <a:ea typeface="Arial"/>
                <a:cs typeface="Arial"/>
                <a:sym typeface="Arial"/>
              </a:rPr>
              <a:t>. </a:t>
            </a:r>
            <a:endParaRPr/>
          </a:p>
          <a:p>
            <a:pPr indent="-188911" lvl="0" marL="341312"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Each wiring scheme defines the pinout, or order of wire connections, on the end of the cable. </a:t>
            </a:r>
            <a:endParaRPr/>
          </a:p>
          <a:p>
            <a:pPr indent="-188911" lvl="0" marL="341312"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341312" lvl="0" marL="341312"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The two schemes are similar </a:t>
            </a:r>
            <a:r>
              <a:rPr b="0" i="0" lang="en-US" sz="2400" u="none">
                <a:solidFill>
                  <a:srgbClr val="00B0F0"/>
                </a:solidFill>
                <a:latin typeface="Arial"/>
                <a:ea typeface="Arial"/>
                <a:cs typeface="Arial"/>
                <a:sym typeface="Arial"/>
              </a:rPr>
              <a:t>except two of the four pairs</a:t>
            </a:r>
            <a:r>
              <a:rPr b="0" i="0" lang="en-US" sz="2400" u="none">
                <a:solidFill>
                  <a:schemeClr val="dk1"/>
                </a:solidFill>
                <a:latin typeface="Arial"/>
                <a:ea typeface="Arial"/>
                <a:cs typeface="Arial"/>
                <a:sym typeface="Arial"/>
              </a:rPr>
              <a:t> are reversed in the termination order. </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7" name="Google Shape;367;p20"/>
          <p:cNvSpPr txBox="1"/>
          <p:nvPr/>
        </p:nvSpPr>
        <p:spPr>
          <a:xfrm>
            <a:off x="2159000" y="5929312"/>
            <a:ext cx="5943600" cy="698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TIA (Telecommunications Industry Association)</a:t>
            </a:r>
            <a:endParaRPr/>
          </a:p>
          <a:p>
            <a:pPr indent="0" lvl="0" marL="0" marR="0" rtl="0" algn="l">
              <a:lnSpc>
                <a:spcPct val="15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EIA (Electronics Industries Alliance)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Twisted Pair Cables</a:t>
            </a:r>
            <a:endParaRPr/>
          </a:p>
        </p:txBody>
      </p:sp>
      <p:sp>
        <p:nvSpPr>
          <p:cNvPr id="374" name="Google Shape;374;p21"/>
          <p:cNvSpPr txBox="1"/>
          <p:nvPr>
            <p:ph idx="1" type="body"/>
          </p:nvPr>
        </p:nvSpPr>
        <p:spPr>
          <a:xfrm>
            <a:off x="1981200" y="1600200"/>
            <a:ext cx="7239000" cy="4648200"/>
          </a:xfrm>
          <a:prstGeom prst="rect">
            <a:avLst/>
          </a:prstGeom>
          <a:noFill/>
          <a:ln>
            <a:noFill/>
          </a:ln>
        </p:spPr>
        <p:txBody>
          <a:bodyPr anchorCtr="0" anchor="t" bIns="45700" lIns="91425" spcFirstLastPara="1" rIns="91425" wrap="square" tIns="45700">
            <a:noAutofit/>
          </a:bodyPr>
          <a:lstStyle/>
          <a:p>
            <a:pPr indent="-141286" lvl="0" marL="392112" rtl="0" algn="just">
              <a:lnSpc>
                <a:spcPct val="80000"/>
              </a:lnSpc>
              <a:spcBef>
                <a:spcPts val="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a:p>
            <a:pPr indent="-190500" lvl="0" marL="342900" rtl="0" algn="l">
              <a:spcBef>
                <a:spcPts val="480"/>
              </a:spcBef>
              <a:spcAft>
                <a:spcPts val="0"/>
              </a:spcAft>
              <a:buClr>
                <a:schemeClr val="dk1"/>
              </a:buClr>
              <a:buSzPts val="2400"/>
              <a:buNone/>
            </a:pPr>
            <a:r>
              <a:t/>
            </a:r>
            <a:endParaRPr b="1" i="0" sz="2400" u="none">
              <a:solidFill>
                <a:srgbClr val="000066"/>
              </a:solidFill>
              <a:latin typeface="Calibri"/>
              <a:ea typeface="Calibri"/>
              <a:cs typeface="Calibri"/>
              <a:sym typeface="Calibri"/>
            </a:endParaRPr>
          </a:p>
        </p:txBody>
      </p:sp>
      <p:sp>
        <p:nvSpPr>
          <p:cNvPr id="375" name="Google Shape;375;p21"/>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6" name="Google Shape;376;p21"/>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7" name="Google Shape;377;p21"/>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8" name="Google Shape;378;p21"/>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9" name="Google Shape;379;p21"/>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380" name="Google Shape;380;p21"/>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E:\Courses\Computer Networks\Lab\Lab01 cabling\964px-Lan_cable.png" id="381" name="Google Shape;381;p21"/>
          <p:cNvPicPr preferRelativeResize="0"/>
          <p:nvPr/>
        </p:nvPicPr>
        <p:blipFill rotWithShape="1">
          <a:blip r:embed="rId3">
            <a:alphaModFix/>
          </a:blip>
          <a:srcRect b="49284" l="0" r="0" t="0"/>
          <a:stretch/>
        </p:blipFill>
        <p:spPr>
          <a:xfrm>
            <a:off x="1104900" y="1797050"/>
            <a:ext cx="9982200" cy="486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1290f286c1_0_0"/>
          <p:cNvSpPr txBox="1"/>
          <p:nvPr>
            <p:ph type="title"/>
          </p:nvPr>
        </p:nvSpPr>
        <p:spPr>
          <a:xfrm>
            <a:off x="609600" y="274638"/>
            <a:ext cx="109728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1150">
                <a:solidFill>
                  <a:srgbClr val="232629"/>
                </a:solidFill>
                <a:highlight>
                  <a:srgbClr val="FFFFFF"/>
                </a:highlight>
                <a:latin typeface="Arial"/>
                <a:ea typeface="Arial"/>
                <a:cs typeface="Arial"/>
                <a:sym typeface="Arial"/>
              </a:rPr>
              <a:t>What does +(plus) and -(minus) sign mean in cable pairs for RJ45</a:t>
            </a:r>
            <a:endParaRPr/>
          </a:p>
        </p:txBody>
      </p:sp>
      <p:sp>
        <p:nvSpPr>
          <p:cNvPr id="388" name="Google Shape;388;g21290f286c1_0_0"/>
          <p:cNvSpPr txBox="1"/>
          <p:nvPr>
            <p:ph idx="1" type="body"/>
          </p:nvPr>
        </p:nvSpPr>
        <p:spPr>
          <a:xfrm>
            <a:off x="609600" y="1600201"/>
            <a:ext cx="53847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50">
                <a:solidFill>
                  <a:srgbClr val="232629"/>
                </a:solidFill>
                <a:highlight>
                  <a:srgbClr val="FFFFFF"/>
                </a:highlight>
                <a:latin typeface="Arial"/>
                <a:ea typeface="Arial"/>
                <a:cs typeface="Arial"/>
                <a:sym typeface="Arial"/>
              </a:rPr>
              <a:t>The positive and negative connectors in the cabling mentioned, form a balanced pair for signals. They typically carry identical signals of opposite polarity, i.e. a HIGH bit may be +5 Volts on the + conductor, and -5 Volts on the - conductor. The corresponding LOW bit would then be -5 Volts on the + conductor, and +5 Volts on the - conductor.</a:t>
            </a:r>
            <a:endParaRPr sz="1150">
              <a:solidFill>
                <a:srgbClr val="232629"/>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50">
                <a:solidFill>
                  <a:srgbClr val="232629"/>
                </a:solidFill>
                <a:highlight>
                  <a:srgbClr val="FFFFFF"/>
                </a:highlight>
                <a:latin typeface="Arial"/>
                <a:ea typeface="Arial"/>
                <a:cs typeface="Arial"/>
                <a:sym typeface="Arial"/>
              </a:rPr>
              <a:t>Having such signals of opposite polarity in a twisted pair of wires helps in reducing susceptibility to common-mode noise / EMI. Because the voltage difference between the two conductors for any valid bit is twice the actual signaling voltage, this has the effect of doubling the strength and hence the detection of the signal at the receiving end.</a:t>
            </a:r>
            <a:endParaRPr sz="1150">
              <a:solidFill>
                <a:srgbClr val="232629"/>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50">
                <a:solidFill>
                  <a:srgbClr val="232629"/>
                </a:solidFill>
                <a:highlight>
                  <a:srgbClr val="FFFFFF"/>
                </a:highlight>
                <a:latin typeface="Arial"/>
                <a:ea typeface="Arial"/>
                <a:cs typeface="Arial"/>
                <a:sym typeface="Arial"/>
              </a:rPr>
              <a:t>Specific to the cabling / protocol involved, various signaling schemes may be used for transmitting the actual bits down the line, from the simple Gray Code, to more complex non-return-to-zero (NRZ) or other coding.</a:t>
            </a:r>
            <a:endParaRPr sz="1150">
              <a:solidFill>
                <a:srgbClr val="232629"/>
              </a:solidFill>
              <a:highlight>
                <a:srgbClr val="FFFFFF"/>
              </a:highlight>
              <a:latin typeface="Arial"/>
              <a:ea typeface="Arial"/>
              <a:cs typeface="Arial"/>
              <a:sym typeface="Arial"/>
            </a:endParaRPr>
          </a:p>
          <a:p>
            <a:pPr indent="0" lvl="0" marL="0" rtl="0" algn="l">
              <a:spcBef>
                <a:spcPts val="360"/>
              </a:spcBef>
              <a:spcAft>
                <a:spcPts val="0"/>
              </a:spcAft>
              <a:buNone/>
            </a:pPr>
            <a:r>
              <a:t/>
            </a:r>
            <a:endParaRPr/>
          </a:p>
        </p:txBody>
      </p:sp>
      <p:sp>
        <p:nvSpPr>
          <p:cNvPr id="389" name="Google Shape;389;g21290f286c1_0_0"/>
          <p:cNvSpPr txBox="1"/>
          <p:nvPr>
            <p:ph idx="2" type="body"/>
          </p:nvPr>
        </p:nvSpPr>
        <p:spPr>
          <a:xfrm>
            <a:off x="6197600" y="1600201"/>
            <a:ext cx="53847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descr="E:\cisco\Cabling\MDI-X.png" id="394" name="Google Shape;394;p22"/>
          <p:cNvPicPr preferRelativeResize="0"/>
          <p:nvPr/>
        </p:nvPicPr>
        <p:blipFill rotWithShape="1">
          <a:blip r:embed="rId3">
            <a:alphaModFix/>
          </a:blip>
          <a:srcRect b="0" l="1021" r="0" t="2272"/>
          <a:stretch/>
        </p:blipFill>
        <p:spPr>
          <a:xfrm>
            <a:off x="1295400" y="1333500"/>
            <a:ext cx="9431337" cy="4191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3"/>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Twisted Pair Cables</a:t>
            </a:r>
            <a:endParaRPr/>
          </a:p>
        </p:txBody>
      </p:sp>
      <p:sp>
        <p:nvSpPr>
          <p:cNvPr id="401" name="Google Shape;401;p23"/>
          <p:cNvSpPr txBox="1"/>
          <p:nvPr>
            <p:ph idx="1" type="body"/>
          </p:nvPr>
        </p:nvSpPr>
        <p:spPr>
          <a:xfrm>
            <a:off x="2035175" y="1766887"/>
            <a:ext cx="903763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On a network installation, one of the two wiring schemes (T568A or T568B) should be chosen and followed. </a:t>
            </a:r>
            <a:endParaRPr/>
          </a:p>
        </p:txBody>
      </p:sp>
      <p:sp>
        <p:nvSpPr>
          <p:cNvPr id="402" name="Google Shape;402;p23"/>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23"/>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23"/>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5" name="Google Shape;405;p23"/>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23"/>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407" name="Google Shape;407;p23"/>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Twisted Pair Cables</a:t>
            </a:r>
            <a:endParaRPr/>
          </a:p>
        </p:txBody>
      </p:sp>
      <p:pic>
        <p:nvPicPr>
          <p:cNvPr descr="T568A and B.bmp" id="413" name="Google Shape;413;p24"/>
          <p:cNvPicPr preferRelativeResize="0"/>
          <p:nvPr>
            <p:ph idx="1" type="body"/>
          </p:nvPr>
        </p:nvPicPr>
        <p:blipFill rotWithShape="1">
          <a:blip r:embed="rId3">
            <a:alphaModFix/>
          </a:blip>
          <a:srcRect b="14474" l="6054" r="4589" t="3494"/>
          <a:stretch/>
        </p:blipFill>
        <p:spPr>
          <a:xfrm>
            <a:off x="2590800" y="1698625"/>
            <a:ext cx="7010400" cy="4364037"/>
          </a:xfrm>
          <a:prstGeom prst="rect">
            <a:avLst/>
          </a:prstGeom>
          <a:noFill/>
          <a:ln>
            <a:noFill/>
          </a:ln>
        </p:spPr>
      </p:pic>
      <p:sp>
        <p:nvSpPr>
          <p:cNvPr id="414" name="Google Shape;414;p24"/>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Twisted Pair Cables</a:t>
            </a:r>
            <a:endParaRPr/>
          </a:p>
        </p:txBody>
      </p:sp>
      <p:sp>
        <p:nvSpPr>
          <p:cNvPr id="420" name="Google Shape;420;p25"/>
          <p:cNvSpPr txBox="1"/>
          <p:nvPr>
            <p:ph idx="1" type="body"/>
          </p:nvPr>
        </p:nvSpPr>
        <p:spPr>
          <a:xfrm>
            <a:off x="990600" y="1600200"/>
            <a:ext cx="10591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Using the T568A and T568B wiring schemes, two types of cables can be created: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straight-through cable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crossover cable.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These two types of cable are found in data installations.</a:t>
            </a:r>
            <a:endParaRPr/>
          </a:p>
        </p:txBody>
      </p:sp>
      <p:sp>
        <p:nvSpPr>
          <p:cNvPr id="421" name="Google Shape;421;p25"/>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Straight-through Cable</a:t>
            </a:r>
            <a:endParaRPr/>
          </a:p>
        </p:txBody>
      </p:sp>
      <p:sp>
        <p:nvSpPr>
          <p:cNvPr id="427" name="Google Shape;427;p26"/>
          <p:cNvSpPr txBox="1"/>
          <p:nvPr>
            <p:ph idx="1" type="body"/>
          </p:nvPr>
        </p:nvSpPr>
        <p:spPr>
          <a:xfrm>
            <a:off x="1066800" y="1524000"/>
            <a:ext cx="10134600" cy="44942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Straight-through cable is the most common cable type. </a:t>
            </a:r>
            <a:endParaRPr/>
          </a:p>
          <a:p>
            <a:pPr indent="-342900" lvl="0" marL="342900" marR="0" rtl="0" algn="l">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maps a wire to the same pins on both ends of the cable. </a:t>
            </a:r>
            <a:endParaRPr/>
          </a:p>
          <a:p>
            <a:pPr indent="-285750" lvl="1" marL="7429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T568A is on one end of the cable, T568A is also on the other. </a:t>
            </a:r>
            <a:endParaRPr/>
          </a:p>
          <a:p>
            <a:pPr indent="-285750" lvl="1" marL="7429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T568B is on one end of the cable, T568B is on the other. </a:t>
            </a:r>
            <a:endParaRPr/>
          </a:p>
          <a:p>
            <a:pPr indent="-285750" lvl="1" marL="742950"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means that the order of connections (the pinout) for each color is the exact same on both ends.</a:t>
            </a:r>
            <a:endParaRPr/>
          </a:p>
          <a:p>
            <a:pPr indent="-165100" lvl="0" marL="342900" marR="0" rtl="0" algn="l">
              <a:spcBef>
                <a:spcPts val="17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28" name="Google Shape;428;p26"/>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Straight-through Cable</a:t>
            </a:r>
            <a:endParaRPr/>
          </a:p>
        </p:txBody>
      </p:sp>
      <p:pic>
        <p:nvPicPr>
          <p:cNvPr descr="C:\Users\Saifuddin Mahmud\Desktop\ethernetCableDiagram.jpg" id="434" name="Google Shape;434;p27"/>
          <p:cNvPicPr preferRelativeResize="0"/>
          <p:nvPr>
            <p:ph idx="1" type="body"/>
          </p:nvPr>
        </p:nvPicPr>
        <p:blipFill rotWithShape="1">
          <a:blip r:embed="rId3">
            <a:alphaModFix/>
          </a:blip>
          <a:srcRect b="0" l="0" r="0" t="0"/>
          <a:stretch/>
        </p:blipFill>
        <p:spPr>
          <a:xfrm>
            <a:off x="2019300" y="1306512"/>
            <a:ext cx="8153400" cy="5164137"/>
          </a:xfrm>
          <a:prstGeom prst="rect">
            <a:avLst/>
          </a:prstGeom>
          <a:noFill/>
          <a:ln>
            <a:noFill/>
          </a:ln>
        </p:spPr>
      </p:pic>
      <p:sp>
        <p:nvSpPr>
          <p:cNvPr id="435" name="Google Shape;435;p2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Crossover Cable</a:t>
            </a:r>
            <a:endParaRPr/>
          </a:p>
        </p:txBody>
      </p:sp>
      <p:sp>
        <p:nvSpPr>
          <p:cNvPr id="441" name="Google Shape;441;p28"/>
          <p:cNvSpPr txBox="1"/>
          <p:nvPr>
            <p:ph idx="1" type="body"/>
          </p:nvPr>
        </p:nvSpPr>
        <p:spPr>
          <a:xfrm>
            <a:off x="1143000" y="1600200"/>
            <a:ext cx="104394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crossover cable uses both wiring schemes. </a:t>
            </a:r>
            <a:endParaRPr/>
          </a:p>
          <a:p>
            <a:pPr indent="-342900" lvl="0" marL="342900" marR="0" rtl="0" algn="just">
              <a:lnSpc>
                <a:spcPct val="100000"/>
              </a:lnSpc>
              <a:spcBef>
                <a:spcPts val="180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T568A on one end</a:t>
            </a:r>
            <a:r>
              <a:rPr b="0" i="0" lang="en-US" sz="2800" u="none">
                <a:solidFill>
                  <a:schemeClr val="dk1"/>
                </a:solidFill>
                <a:latin typeface="Calibri"/>
                <a:ea typeface="Calibri"/>
                <a:cs typeface="Calibri"/>
                <a:sym typeface="Calibri"/>
              </a:rPr>
              <a:t> of the cable and </a:t>
            </a:r>
            <a:r>
              <a:rPr b="0" i="0" lang="en-US" sz="2800" u="none">
                <a:solidFill>
                  <a:srgbClr val="FF0000"/>
                </a:solidFill>
                <a:latin typeface="Calibri"/>
                <a:ea typeface="Calibri"/>
                <a:cs typeface="Calibri"/>
                <a:sym typeface="Calibri"/>
              </a:rPr>
              <a:t>T568B on the other end </a:t>
            </a:r>
            <a:r>
              <a:rPr b="0" i="0" lang="en-US" sz="2800" u="none">
                <a:solidFill>
                  <a:schemeClr val="dk1"/>
                </a:solidFill>
                <a:latin typeface="Calibri"/>
                <a:ea typeface="Calibri"/>
                <a:cs typeface="Calibri"/>
                <a:sym typeface="Calibri"/>
              </a:rPr>
              <a:t>of the same cable. This means that the order of connections on one end of the cable does not match the order of connections on the other.</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straight-through and crossover cables each have a specific use on the network. The type of cable needed to connect two devices depends on which wire pairs the devices use to transmit and receive data.</a:t>
            </a:r>
            <a:endParaRPr/>
          </a:p>
        </p:txBody>
      </p:sp>
      <p:sp>
        <p:nvSpPr>
          <p:cNvPr id="442" name="Google Shape;442;p28"/>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type="title"/>
          </p:nvPr>
        </p:nvSpPr>
        <p:spPr>
          <a:xfrm>
            <a:off x="2617787" y="674687"/>
            <a:ext cx="7808912" cy="1147762"/>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000000"/>
              </a:buClr>
              <a:buSzPts val="3600"/>
              <a:buFont typeface="Calibri"/>
              <a:buNone/>
            </a:pPr>
            <a:r>
              <a:rPr b="0" i="0" lang="en-US" sz="3600" u="none">
                <a:solidFill>
                  <a:srgbClr val="000000"/>
                </a:solidFill>
                <a:latin typeface="Calibri"/>
                <a:ea typeface="Calibri"/>
                <a:cs typeface="Calibri"/>
                <a:sym typeface="Calibri"/>
              </a:rPr>
              <a:t>Network interface cards (NIC)</a:t>
            </a:r>
            <a:br>
              <a:rPr b="0" i="0" lang="en-US" sz="3600" u="none">
                <a:solidFill>
                  <a:srgbClr val="000000"/>
                </a:solidFill>
                <a:latin typeface="Calibri"/>
                <a:ea typeface="Calibri"/>
                <a:cs typeface="Calibri"/>
                <a:sym typeface="Calibri"/>
              </a:rPr>
            </a:br>
            <a:endParaRPr/>
          </a:p>
        </p:txBody>
      </p:sp>
      <p:sp>
        <p:nvSpPr>
          <p:cNvPr id="131" name="Google Shape;131;p3"/>
          <p:cNvSpPr txBox="1"/>
          <p:nvPr>
            <p:ph idx="1" type="body"/>
          </p:nvPr>
        </p:nvSpPr>
        <p:spPr>
          <a:xfrm>
            <a:off x="1981200" y="1798637"/>
            <a:ext cx="6553200" cy="3789362"/>
          </a:xfrm>
          <a:prstGeom prst="rect">
            <a:avLst/>
          </a:prstGeom>
          <a:noFill/>
          <a:ln>
            <a:noFill/>
          </a:ln>
        </p:spPr>
        <p:txBody>
          <a:bodyPr anchorCtr="0" anchor="t" bIns="45700" lIns="91425" spcFirstLastPara="1" rIns="91425" wrap="square" tIns="45700">
            <a:noAutofit/>
          </a:bodyPr>
          <a:lstStyle/>
          <a:p>
            <a:pPr indent="-293687" lvl="0" marL="392112" marR="0" rtl="0" algn="just">
              <a:lnSpc>
                <a:spcPct val="80000"/>
              </a:lnSpc>
              <a:spcBef>
                <a:spcPts val="0"/>
              </a:spcBef>
              <a:spcAft>
                <a:spcPts val="0"/>
              </a:spcAft>
              <a:buClr>
                <a:srgbClr val="CC0000"/>
              </a:buClr>
              <a:buSzPts val="2400"/>
              <a:buFont typeface="Noto Sans Symbols"/>
              <a:buChar char="❑"/>
            </a:pPr>
            <a:r>
              <a:rPr b="0" i="0" lang="en-US" sz="2400" u="none" cap="none" strike="noStrike">
                <a:solidFill>
                  <a:schemeClr val="dk1"/>
                </a:solidFill>
                <a:latin typeface="Calibri"/>
                <a:ea typeface="Calibri"/>
                <a:cs typeface="Calibri"/>
                <a:sym typeface="Calibri"/>
              </a:rPr>
              <a:t>The NIC provides the physical connection between the network and the computer workstation.</a:t>
            </a:r>
            <a:endParaRPr/>
          </a:p>
          <a:p>
            <a:pPr indent="-293687" lvl="0" marL="392112" marR="0" rtl="0" algn="just">
              <a:lnSpc>
                <a:spcPct val="80000"/>
              </a:lnSpc>
              <a:spcBef>
                <a:spcPts val="1200"/>
              </a:spcBef>
              <a:spcAft>
                <a:spcPts val="0"/>
              </a:spcAft>
              <a:buClr>
                <a:srgbClr val="CC0000"/>
              </a:buClr>
              <a:buSzPts val="2400"/>
              <a:buFont typeface="Noto Sans Symbols"/>
              <a:buChar char="❑"/>
            </a:pPr>
            <a:r>
              <a:rPr b="0" i="0" lang="en-US" sz="2400" u="none" cap="none" strike="noStrike">
                <a:solidFill>
                  <a:schemeClr val="dk1"/>
                </a:solidFill>
                <a:latin typeface="Calibri"/>
                <a:ea typeface="Calibri"/>
                <a:cs typeface="Calibri"/>
                <a:sym typeface="Calibri"/>
              </a:rPr>
              <a:t>The NIC contains the electronic circuitry required to communicate using a wired connection (e.g., Ethernet) or a wireless connection (e.g., WiFi). </a:t>
            </a:r>
            <a:endParaRPr/>
          </a:p>
          <a:p>
            <a:pPr indent="-293687" lvl="0" marL="392112" marR="0" rtl="0" algn="just">
              <a:lnSpc>
                <a:spcPct val="80000"/>
              </a:lnSpc>
              <a:spcBef>
                <a:spcPts val="1200"/>
              </a:spcBef>
              <a:spcAft>
                <a:spcPts val="0"/>
              </a:spcAft>
              <a:buClr>
                <a:srgbClr val="CC0000"/>
              </a:buClr>
              <a:buSzPts val="2400"/>
              <a:buFont typeface="Noto Sans Symbols"/>
              <a:buChar char="❑"/>
            </a:pPr>
            <a:r>
              <a:rPr b="0" i="0" lang="en-US" sz="2400" u="none" cap="none" strike="noStrike">
                <a:solidFill>
                  <a:schemeClr val="dk1"/>
                </a:solidFill>
                <a:latin typeface="Calibri"/>
                <a:ea typeface="Calibri"/>
                <a:cs typeface="Calibri"/>
                <a:sym typeface="Calibri"/>
              </a:rPr>
              <a:t>Also known as network interface controller, network adapter, or Local Area Network (LAN) adapter.</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32" name="Google Shape;132;p3"/>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3"/>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3"/>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3"/>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3"/>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137" name="Google Shape;137;p3"/>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E:\Courses\Computer Networks\Lab\Lab01 cabling\images.jpg" id="138" name="Google Shape;138;p3"/>
          <p:cNvPicPr preferRelativeResize="0"/>
          <p:nvPr/>
        </p:nvPicPr>
        <p:blipFill rotWithShape="1">
          <a:blip r:embed="rId3">
            <a:alphaModFix/>
          </a:blip>
          <a:srcRect b="0" l="0" r="0" t="0"/>
          <a:stretch/>
        </p:blipFill>
        <p:spPr>
          <a:xfrm>
            <a:off x="8686800" y="2311400"/>
            <a:ext cx="3324225" cy="2667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Crossover Cable</a:t>
            </a:r>
            <a:endParaRPr/>
          </a:p>
        </p:txBody>
      </p:sp>
      <p:pic>
        <p:nvPicPr>
          <p:cNvPr descr="C:\Users\Saifuddin Mahmud\Desktop\crossOverCableDiagram2.jpg" id="448" name="Google Shape;448;p29"/>
          <p:cNvPicPr preferRelativeResize="0"/>
          <p:nvPr>
            <p:ph idx="1" type="body"/>
          </p:nvPr>
        </p:nvPicPr>
        <p:blipFill rotWithShape="1">
          <a:blip r:embed="rId3">
            <a:alphaModFix/>
          </a:blip>
          <a:srcRect b="0" l="0" r="0" t="0"/>
          <a:stretch/>
        </p:blipFill>
        <p:spPr>
          <a:xfrm>
            <a:off x="2543175" y="1676400"/>
            <a:ext cx="7105650" cy="4043362"/>
          </a:xfrm>
          <a:prstGeom prst="rect">
            <a:avLst/>
          </a:prstGeom>
          <a:noFill/>
          <a:ln>
            <a:noFill/>
          </a:ln>
        </p:spPr>
      </p:pic>
      <p:sp>
        <p:nvSpPr>
          <p:cNvPr id="449" name="Google Shape;449;p29"/>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ph type="title"/>
          </p:nvPr>
        </p:nvSpPr>
        <p:spPr>
          <a:xfrm>
            <a:off x="2092325" y="349250"/>
            <a:ext cx="8229600" cy="919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Working with Twisted-Pair Cabling</a:t>
            </a:r>
            <a:endParaRPr/>
          </a:p>
        </p:txBody>
      </p:sp>
      <p:sp>
        <p:nvSpPr>
          <p:cNvPr id="455" name="Google Shape;455;p30"/>
          <p:cNvSpPr txBox="1"/>
          <p:nvPr>
            <p:ph idx="1" type="body"/>
          </p:nvPr>
        </p:nvSpPr>
        <p:spPr>
          <a:xfrm>
            <a:off x="1600200" y="1641475"/>
            <a:ext cx="9601200" cy="4610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Specific pins on the connector are associated with a transmit function and a receive function. The transmit pin versus the receive pin is determined by the device being used.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56" name="Google Shape;456;p30"/>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descr="straight-through wiring.bmp" id="457" name="Google Shape;457;p30"/>
          <p:cNvPicPr preferRelativeResize="0"/>
          <p:nvPr/>
        </p:nvPicPr>
        <p:blipFill rotWithShape="1">
          <a:blip r:embed="rId3">
            <a:alphaModFix/>
          </a:blip>
          <a:srcRect b="46093" l="0" r="0" t="3125"/>
          <a:stretch/>
        </p:blipFill>
        <p:spPr>
          <a:xfrm>
            <a:off x="1401762" y="3403600"/>
            <a:ext cx="9998075" cy="2971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63" name="Google Shape;463;p31"/>
          <p:cNvSpPr txBox="1"/>
          <p:nvPr>
            <p:ph idx="1" type="body"/>
          </p:nvPr>
        </p:nvSpPr>
        <p:spPr>
          <a:xfrm>
            <a:off x="990600" y="1600200"/>
            <a:ext cx="105918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Two devices directly connected and using </a:t>
            </a:r>
            <a:r>
              <a:rPr b="0" i="0" lang="en-US" sz="2800" u="none">
                <a:solidFill>
                  <a:srgbClr val="FF0000"/>
                </a:solidFill>
                <a:latin typeface="Calibri"/>
                <a:ea typeface="Calibri"/>
                <a:cs typeface="Calibri"/>
                <a:sym typeface="Calibri"/>
              </a:rPr>
              <a:t>different pins </a:t>
            </a:r>
            <a:r>
              <a:rPr b="0" i="0" lang="en-US" sz="2800" u="none">
                <a:solidFill>
                  <a:schemeClr val="dk1"/>
                </a:solidFill>
                <a:latin typeface="Calibri"/>
                <a:ea typeface="Calibri"/>
                <a:cs typeface="Calibri"/>
                <a:sym typeface="Calibri"/>
              </a:rPr>
              <a:t>to transmit and receive are known as unlike devices. They require a </a:t>
            </a:r>
            <a:r>
              <a:rPr b="1" i="0" lang="en-US" sz="2800" u="none">
                <a:solidFill>
                  <a:schemeClr val="dk1"/>
                </a:solidFill>
                <a:latin typeface="Calibri"/>
                <a:ea typeface="Calibri"/>
                <a:cs typeface="Calibri"/>
                <a:sym typeface="Calibri"/>
              </a:rPr>
              <a:t>straight-through cable </a:t>
            </a:r>
            <a:r>
              <a:rPr b="0" i="0" lang="en-US" sz="2800" u="none">
                <a:solidFill>
                  <a:schemeClr val="dk1"/>
                </a:solidFill>
                <a:latin typeface="Calibri"/>
                <a:ea typeface="Calibri"/>
                <a:cs typeface="Calibri"/>
                <a:sym typeface="Calibri"/>
              </a:rPr>
              <a:t>to exchange data. </a:t>
            </a:r>
            <a:endParaRPr/>
          </a:p>
          <a:p>
            <a:pPr indent="-165100" lvl="0" marL="342900" marR="0" rtl="0" algn="just">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Devices that are directly connected and use the </a:t>
            </a:r>
            <a:r>
              <a:rPr b="0" i="0" lang="en-US" sz="2800" u="none">
                <a:solidFill>
                  <a:srgbClr val="FF0000"/>
                </a:solidFill>
                <a:latin typeface="Calibri"/>
                <a:ea typeface="Calibri"/>
                <a:cs typeface="Calibri"/>
                <a:sym typeface="Calibri"/>
              </a:rPr>
              <a:t>same pins </a:t>
            </a:r>
            <a:r>
              <a:rPr b="0" i="0" lang="en-US" sz="2800" u="none">
                <a:solidFill>
                  <a:schemeClr val="dk1"/>
                </a:solidFill>
                <a:latin typeface="Calibri"/>
                <a:ea typeface="Calibri"/>
                <a:cs typeface="Calibri"/>
                <a:sym typeface="Calibri"/>
              </a:rPr>
              <a:t>to transmit and receive, are known as like devices. They require the use of a </a:t>
            </a:r>
            <a:r>
              <a:rPr b="1" i="0" lang="en-US" sz="2800" u="none">
                <a:solidFill>
                  <a:schemeClr val="dk1"/>
                </a:solidFill>
                <a:latin typeface="Calibri"/>
                <a:ea typeface="Calibri"/>
                <a:cs typeface="Calibri"/>
                <a:sym typeface="Calibri"/>
              </a:rPr>
              <a:t>crossover cable </a:t>
            </a:r>
            <a:r>
              <a:rPr b="0" i="0" lang="en-US" sz="2800" u="none">
                <a:solidFill>
                  <a:schemeClr val="dk1"/>
                </a:solidFill>
                <a:latin typeface="Calibri"/>
                <a:ea typeface="Calibri"/>
                <a:cs typeface="Calibri"/>
                <a:sym typeface="Calibri"/>
              </a:rPr>
              <a:t>to exchange data.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64" name="Google Shape;464;p31"/>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70" name="Google Shape;470;p32"/>
          <p:cNvSpPr txBox="1"/>
          <p:nvPr>
            <p:ph idx="1" type="body"/>
          </p:nvPr>
        </p:nvSpPr>
        <p:spPr>
          <a:xfrm>
            <a:off x="1295400" y="1600200"/>
            <a:ext cx="102870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Examples of unlike devices that require a straight-through cable include: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Switch port to router port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Hub port to PC</a:t>
            </a:r>
            <a:endParaRPr/>
          </a:p>
        </p:txBody>
      </p:sp>
      <p:sp>
        <p:nvSpPr>
          <p:cNvPr id="471" name="Google Shape;471;p32"/>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77" name="Google Shape;477;p33"/>
          <p:cNvSpPr txBox="1"/>
          <p:nvPr>
            <p:ph idx="1" type="body"/>
          </p:nvPr>
        </p:nvSpPr>
        <p:spPr>
          <a:xfrm>
            <a:off x="1219200" y="1447800"/>
            <a:ext cx="10287000" cy="475615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If a PC is directly connected to another PC (like devices), pins 1 and 2 on both devices are transmit pins and pins 3 and 6 are receive pins. </a:t>
            </a:r>
            <a:endParaRPr/>
          </a:p>
          <a:p>
            <a:pPr indent="-342900" lvl="0" marL="342900" marR="0" rtl="0" algn="just">
              <a:lnSpc>
                <a:spcPct val="90000"/>
              </a:lnSpc>
              <a:spcBef>
                <a:spcPts val="18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crossover cable would ensure that the </a:t>
            </a:r>
            <a:r>
              <a:rPr b="0" i="0" lang="en-US" sz="3000" u="none">
                <a:solidFill>
                  <a:srgbClr val="FF0000"/>
                </a:solidFill>
                <a:latin typeface="Calibri"/>
                <a:ea typeface="Calibri"/>
                <a:cs typeface="Calibri"/>
                <a:sym typeface="Calibri"/>
              </a:rPr>
              <a:t>green wire</a:t>
            </a:r>
            <a:r>
              <a:rPr b="0" i="0" lang="en-US" sz="3000" u="none">
                <a:solidFill>
                  <a:schemeClr val="dk1"/>
                </a:solidFill>
                <a:latin typeface="Calibri"/>
                <a:ea typeface="Calibri"/>
                <a:cs typeface="Calibri"/>
                <a:sym typeface="Calibri"/>
              </a:rPr>
              <a:t> connected to pins 1 and 2 (transmit pins) on one PC connect to pins 3 and 6 (receive pins) on the other PC. </a:t>
            </a:r>
            <a:endParaRPr/>
          </a:p>
          <a:p>
            <a:pPr indent="-342900" lvl="0" marL="342900" marR="0" rtl="0" algn="just">
              <a:lnSpc>
                <a:spcPct val="90000"/>
              </a:lnSpc>
              <a:spcBef>
                <a:spcPts val="18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If a straight-through cable were used, the wire connected to pin 1, the transmit pin, on PC1 would be connected to pin 1, the transmit pin, on PC2. It is </a:t>
            </a:r>
            <a:r>
              <a:rPr b="0" i="0" lang="en-US" sz="3000" u="none">
                <a:solidFill>
                  <a:srgbClr val="FF0000"/>
                </a:solidFill>
                <a:latin typeface="Calibri"/>
                <a:ea typeface="Calibri"/>
                <a:cs typeface="Calibri"/>
                <a:sym typeface="Calibri"/>
              </a:rPr>
              <a:t>not possible </a:t>
            </a:r>
            <a:r>
              <a:rPr b="0" i="0" lang="en-US" sz="3000" u="none">
                <a:solidFill>
                  <a:schemeClr val="dk1"/>
                </a:solidFill>
                <a:latin typeface="Calibri"/>
                <a:ea typeface="Calibri"/>
                <a:cs typeface="Calibri"/>
                <a:sym typeface="Calibri"/>
              </a:rPr>
              <a:t>to receive data on a transmit pin.</a:t>
            </a:r>
            <a:endParaRPr/>
          </a:p>
        </p:txBody>
      </p:sp>
      <p:sp>
        <p:nvSpPr>
          <p:cNvPr id="478" name="Google Shape;478;p33"/>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pic>
        <p:nvPicPr>
          <p:cNvPr descr="crossed.bmp" id="484" name="Google Shape;484;p34"/>
          <p:cNvPicPr preferRelativeResize="0"/>
          <p:nvPr>
            <p:ph idx="1" type="body"/>
          </p:nvPr>
        </p:nvPicPr>
        <p:blipFill rotWithShape="1">
          <a:blip r:embed="rId3">
            <a:alphaModFix/>
          </a:blip>
          <a:srcRect b="45724" l="0" r="0" t="0"/>
          <a:stretch/>
        </p:blipFill>
        <p:spPr>
          <a:xfrm>
            <a:off x="685800" y="1752600"/>
            <a:ext cx="10975975" cy="3929062"/>
          </a:xfrm>
          <a:prstGeom prst="rect">
            <a:avLst/>
          </a:prstGeom>
          <a:noFill/>
          <a:ln>
            <a:noFill/>
          </a:ln>
        </p:spPr>
      </p:pic>
      <p:sp>
        <p:nvSpPr>
          <p:cNvPr id="485" name="Google Shape;485;p34"/>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Unlike and Like Devices</a:t>
            </a:r>
            <a:endParaRPr/>
          </a:p>
        </p:txBody>
      </p:sp>
      <p:sp>
        <p:nvSpPr>
          <p:cNvPr id="491" name="Google Shape;491;p3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Other examples of like devices that require a crossover cable include:</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Switch port to switch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Switch port to hub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Hub port to hub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Router port to router port</a:t>
            </a:r>
            <a:endParaRPr/>
          </a:p>
          <a:p>
            <a:pPr indent="-285750" lvl="1" marL="74295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PC to PC</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If the incorrect cable type is used, the connection between network devices will not function. </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rgbClr val="FF0000"/>
              </a:buClr>
              <a:buSzPts val="2500"/>
              <a:buFont typeface="Arial"/>
              <a:buChar char="•"/>
            </a:pPr>
            <a:r>
              <a:rPr b="0" i="0" lang="en-US" sz="2500" u="none">
                <a:solidFill>
                  <a:srgbClr val="FF0000"/>
                </a:solidFill>
                <a:latin typeface="Calibri"/>
                <a:ea typeface="Calibri"/>
                <a:cs typeface="Calibri"/>
                <a:sym typeface="Calibri"/>
              </a:rPr>
              <a:t>Some devices can automatically sense which pins are used for transmit and receive and will adjust their internal connections accordingly.</a:t>
            </a:r>
            <a:endParaRPr/>
          </a:p>
        </p:txBody>
      </p:sp>
      <p:sp>
        <p:nvSpPr>
          <p:cNvPr id="492" name="Google Shape;492;p35"/>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Rollover Cable</a:t>
            </a:r>
            <a:endParaRPr/>
          </a:p>
        </p:txBody>
      </p:sp>
      <p:sp>
        <p:nvSpPr>
          <p:cNvPr id="498" name="Google Shape;498;p36"/>
          <p:cNvSpPr txBox="1"/>
          <p:nvPr>
            <p:ph idx="1" type="body"/>
          </p:nvPr>
        </p:nvSpPr>
        <p:spPr>
          <a:xfrm>
            <a:off x="990600" y="1600200"/>
            <a:ext cx="105918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Rollover cable (also known as Cisco console cable) is a type of null-modem cable that is most commonly used to connect a computer terminal to a router's console port.</a:t>
            </a:r>
            <a:endParaRPr/>
          </a:p>
          <a:p>
            <a:pPr indent="-285750" lvl="1" marL="742950" marR="0" rtl="0" algn="just">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Cisco routers and switches are normally configured over their console ports. </a:t>
            </a:r>
            <a:endParaRPr/>
          </a:p>
          <a:p>
            <a:pPr indent="-171450" lvl="0" marL="342900" marR="0" rtl="0" algn="just">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This cable is typically flat and the colour is also different to help distinguish it from other types of network cabling. </a:t>
            </a:r>
            <a:endParaRPr/>
          </a:p>
          <a:p>
            <a:pPr indent="-171450" lvl="0" marL="342900" marR="0" rtl="0" algn="just">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It gets the name rollover because the pinouts on one end are </a:t>
            </a:r>
            <a:r>
              <a:rPr b="1" i="0" lang="en-US" sz="2700" u="none">
                <a:solidFill>
                  <a:srgbClr val="FF0000"/>
                </a:solidFill>
                <a:latin typeface="Calibri"/>
                <a:ea typeface="Calibri"/>
                <a:cs typeface="Calibri"/>
                <a:sym typeface="Calibri"/>
              </a:rPr>
              <a:t>reversed</a:t>
            </a:r>
            <a:r>
              <a:rPr b="0" i="0" lang="en-US" sz="2700" u="none">
                <a:solidFill>
                  <a:schemeClr val="dk1"/>
                </a:solidFill>
                <a:latin typeface="Calibri"/>
                <a:ea typeface="Calibri"/>
                <a:cs typeface="Calibri"/>
                <a:sym typeface="Calibri"/>
              </a:rPr>
              <a:t> from the other, as if the wire had been rolled over and you were viewing it from the other side.</a:t>
            </a:r>
            <a:endParaRPr/>
          </a:p>
        </p:txBody>
      </p:sp>
      <p:sp>
        <p:nvSpPr>
          <p:cNvPr id="499" name="Google Shape;499;p36"/>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Rollover Cable</a:t>
            </a:r>
            <a:endParaRPr/>
          </a:p>
        </p:txBody>
      </p:sp>
      <p:pic>
        <p:nvPicPr>
          <p:cNvPr descr="RJ-45_rollover_cable.gif" id="505" name="Google Shape;505;p37"/>
          <p:cNvPicPr preferRelativeResize="0"/>
          <p:nvPr>
            <p:ph idx="1" type="body"/>
          </p:nvPr>
        </p:nvPicPr>
        <p:blipFill rotWithShape="1">
          <a:blip r:embed="rId3">
            <a:alphaModFix/>
          </a:blip>
          <a:srcRect b="0" l="0" r="0" t="0"/>
          <a:stretch/>
        </p:blipFill>
        <p:spPr>
          <a:xfrm>
            <a:off x="2057400" y="1576387"/>
            <a:ext cx="7613650" cy="4621212"/>
          </a:xfrm>
          <a:prstGeom prst="rect">
            <a:avLst/>
          </a:prstGeom>
          <a:noFill/>
          <a:ln>
            <a:noFill/>
          </a:ln>
        </p:spPr>
      </p:pic>
      <p:sp>
        <p:nvSpPr>
          <p:cNvPr id="506" name="Google Shape;506;p3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RJ45 connector</a:t>
            </a:r>
            <a:endParaRPr/>
          </a:p>
        </p:txBody>
      </p:sp>
      <p:pic>
        <p:nvPicPr>
          <p:cNvPr descr="rj45" id="512" name="Google Shape;512;p38"/>
          <p:cNvPicPr preferRelativeResize="0"/>
          <p:nvPr>
            <p:ph idx="1" type="body"/>
          </p:nvPr>
        </p:nvPicPr>
        <p:blipFill rotWithShape="1">
          <a:blip r:embed="rId3">
            <a:alphaModFix/>
          </a:blip>
          <a:srcRect b="0" l="0" r="0" t="0"/>
          <a:stretch/>
        </p:blipFill>
        <p:spPr>
          <a:xfrm>
            <a:off x="2305050" y="1524000"/>
            <a:ext cx="7581900"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C:\Users\Saifuddin Mahmud\Desktop\nas_051916363131.jpg" id="144" name="Google Shape;144;p4"/>
          <p:cNvPicPr preferRelativeResize="0"/>
          <p:nvPr>
            <p:ph idx="1" type="body"/>
          </p:nvPr>
        </p:nvPicPr>
        <p:blipFill rotWithShape="1">
          <a:blip r:embed="rId4">
            <a:alphaModFix/>
          </a:blip>
          <a:srcRect b="0" l="0" r="0" t="0"/>
          <a:stretch/>
        </p:blipFill>
        <p:spPr>
          <a:xfrm>
            <a:off x="2751137" y="4086225"/>
            <a:ext cx="6934200" cy="2667000"/>
          </a:xfrm>
          <a:prstGeom prst="rect">
            <a:avLst/>
          </a:prstGeom>
          <a:noFill/>
          <a:ln>
            <a:noFill/>
          </a:ln>
        </p:spPr>
      </p:pic>
      <p:sp>
        <p:nvSpPr>
          <p:cNvPr id="145" name="Google Shape;145;p4"/>
          <p:cNvSpPr txBox="1"/>
          <p:nvPr>
            <p:ph type="title"/>
          </p:nvPr>
        </p:nvSpPr>
        <p:spPr>
          <a:xfrm>
            <a:off x="2617787" y="674687"/>
            <a:ext cx="7808912" cy="1147762"/>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br>
              <a:rPr b="1" i="0" lang="en-US" sz="4000" u="none">
                <a:solidFill>
                  <a:srgbClr val="E4005C"/>
                </a:solidFill>
                <a:latin typeface="Calibri"/>
                <a:ea typeface="Calibri"/>
                <a:cs typeface="Calibri"/>
                <a:sym typeface="Calibri"/>
              </a:rPr>
            </a:br>
            <a:r>
              <a:rPr b="1" i="0" lang="en-US" sz="4000" u="none">
                <a:solidFill>
                  <a:srgbClr val="E4005C"/>
                </a:solidFill>
                <a:latin typeface="Calibri"/>
                <a:ea typeface="Calibri"/>
                <a:cs typeface="Calibri"/>
                <a:sym typeface="Calibri"/>
              </a:rPr>
              <a:t> Transmission MEDIA</a:t>
            </a:r>
            <a:br>
              <a:rPr b="1" i="0" lang="en-US" sz="4000" u="none">
                <a:solidFill>
                  <a:srgbClr val="E4005C"/>
                </a:solidFill>
                <a:latin typeface="Calibri"/>
                <a:ea typeface="Calibri"/>
                <a:cs typeface="Calibri"/>
                <a:sym typeface="Calibri"/>
              </a:rPr>
            </a:br>
            <a:endParaRPr/>
          </a:p>
        </p:txBody>
      </p:sp>
      <p:sp>
        <p:nvSpPr>
          <p:cNvPr id="146" name="Google Shape;146;p4"/>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4"/>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4"/>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4"/>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4"/>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151" name="Google Shape;151;p4"/>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parts_color" id="152" name="Google Shape;152;p4"/>
          <p:cNvPicPr preferRelativeResize="0"/>
          <p:nvPr/>
        </p:nvPicPr>
        <p:blipFill rotWithShape="1">
          <a:blip r:embed="rId5">
            <a:alphaModFix/>
          </a:blip>
          <a:srcRect b="0" l="0" r="0" t="0"/>
          <a:stretch/>
        </p:blipFill>
        <p:spPr>
          <a:xfrm>
            <a:off x="2147887" y="1824037"/>
            <a:ext cx="3581400" cy="2209800"/>
          </a:xfrm>
          <a:prstGeom prst="rect">
            <a:avLst/>
          </a:prstGeom>
          <a:noFill/>
          <a:ln>
            <a:noFill/>
          </a:ln>
        </p:spPr>
      </p:pic>
      <p:graphicFrame>
        <p:nvGraphicFramePr>
          <p:cNvPr id="153" name="Google Shape;153;p4"/>
          <p:cNvGraphicFramePr/>
          <p:nvPr/>
        </p:nvGraphicFramePr>
        <p:xfrm>
          <a:off x="6629400" y="1822450"/>
          <a:ext cx="3657600" cy="2209800"/>
        </p:xfrm>
        <a:graphic>
          <a:graphicData uri="http://schemas.openxmlformats.org/presentationml/2006/ole">
            <mc:AlternateContent>
              <mc:Choice Requires="v">
                <p:oleObj r:id="rId6" imgH="2209800" imgW="3657600" progId="MS_ClipArt_Gallery.2" spid="_x0000_s1">
                  <p:embed/>
                </p:oleObj>
              </mc:Choice>
              <mc:Fallback>
                <p:oleObj r:id="rId7" imgH="2209800" imgW="3657600" progId="MS_ClipArt_Gallery.2">
                  <p:embed/>
                  <p:pic>
                    <p:nvPicPr>
                      <p:cNvPr id="153" name="Google Shape;153;p4"/>
                      <p:cNvPicPr preferRelativeResize="0"/>
                      <p:nvPr/>
                    </p:nvPicPr>
                    <p:blipFill rotWithShape="1">
                      <a:blip r:embed="rId8">
                        <a:alphaModFix/>
                      </a:blip>
                      <a:srcRect b="1587" l="15135" r="5044" t="1588"/>
                      <a:stretch/>
                    </p:blipFill>
                    <p:spPr>
                      <a:xfrm>
                        <a:off x="6629400" y="1822450"/>
                        <a:ext cx="3657600" cy="2209800"/>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Making connections - Tools</a:t>
            </a:r>
            <a:endParaRPr/>
          </a:p>
        </p:txBody>
      </p:sp>
      <p:sp>
        <p:nvSpPr>
          <p:cNvPr id="518" name="Google Shape;518;p39"/>
          <p:cNvSpPr txBox="1"/>
          <p:nvPr>
            <p:ph idx="1" type="body"/>
          </p:nvPr>
        </p:nvSpPr>
        <p:spPr>
          <a:xfrm>
            <a:off x="1371600" y="1752600"/>
            <a:ext cx="5384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Cat5e cable</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RJ45 connectors</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Cable stripper</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Scissors</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Crimping tool</a:t>
            </a:r>
            <a:endParaRPr/>
          </a:p>
        </p:txBody>
      </p:sp>
      <p:pic>
        <p:nvPicPr>
          <p:cNvPr descr="crimper" id="519" name="Google Shape;519;p39"/>
          <p:cNvPicPr preferRelativeResize="0"/>
          <p:nvPr>
            <p:ph idx="1" type="body"/>
          </p:nvPr>
        </p:nvPicPr>
        <p:blipFill rotWithShape="1">
          <a:blip r:embed="rId3">
            <a:alphaModFix/>
          </a:blip>
          <a:srcRect b="0" l="0" r="0" t="0"/>
          <a:stretch/>
        </p:blipFill>
        <p:spPr>
          <a:xfrm>
            <a:off x="6248400" y="1109662"/>
            <a:ext cx="4638675" cy="4638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Making connections - Steps</a:t>
            </a:r>
            <a:endParaRPr/>
          </a:p>
        </p:txBody>
      </p:sp>
      <p:sp>
        <p:nvSpPr>
          <p:cNvPr id="525" name="Google Shape;525;p40"/>
          <p:cNvSpPr txBox="1"/>
          <p:nvPr>
            <p:ph idx="1" type="body"/>
          </p:nvPr>
        </p:nvSpPr>
        <p:spPr>
          <a:xfrm>
            <a:off x="1828800" y="1600200"/>
            <a:ext cx="5384800" cy="4525962"/>
          </a:xfrm>
          <a:prstGeom prst="rect">
            <a:avLst/>
          </a:prstGeom>
          <a:noFill/>
          <a:ln>
            <a:noFill/>
          </a:ln>
        </p:spPr>
        <p:txBody>
          <a:bodyPr anchorCtr="0" anchor="t" bIns="45700" lIns="91425" spcFirstLastPara="1" rIns="91425" wrap="square" tIns="45700">
            <a:noAutofit/>
          </a:bodyPr>
          <a:lstStyle/>
          <a:p>
            <a:pPr indent="-571500" lvl="0" marL="571500" rtl="0" algn="l">
              <a:lnSpc>
                <a:spcPct val="100000"/>
              </a:lnSpc>
              <a:spcBef>
                <a:spcPts val="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Strip cable end</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Untwist wire ends</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Arrange wires</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Trim wires to size</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Attach connector</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Check </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Crimp</a:t>
            </a:r>
            <a:endParaRPr/>
          </a:p>
          <a:p>
            <a:pPr indent="-571500" lvl="0" marL="571500" rtl="0" algn="l">
              <a:lnSpc>
                <a:spcPct val="100000"/>
              </a:lnSpc>
              <a:spcBef>
                <a:spcPts val="520"/>
              </a:spcBef>
              <a:spcAft>
                <a:spcPts val="0"/>
              </a:spcAft>
              <a:buClr>
                <a:schemeClr val="dk1"/>
              </a:buClr>
              <a:buSzPts val="2600"/>
              <a:buFont typeface="Noto Sans Symbols"/>
              <a:buAutoNum type="arabicPeriod"/>
            </a:pPr>
            <a:r>
              <a:rPr b="0" i="0" lang="en-US" sz="2600" u="none">
                <a:solidFill>
                  <a:schemeClr val="dk1"/>
                </a:solidFill>
                <a:latin typeface="Calibri"/>
                <a:ea typeface="Calibri"/>
                <a:cs typeface="Calibri"/>
                <a:sym typeface="Calibri"/>
              </a:rPr>
              <a:t>Test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1 – Strip cable end</a:t>
            </a:r>
            <a:endParaRPr/>
          </a:p>
        </p:txBody>
      </p:sp>
      <p:sp>
        <p:nvSpPr>
          <p:cNvPr id="531" name="Google Shape;531;p41"/>
          <p:cNvSpPr txBox="1"/>
          <p:nvPr>
            <p:ph idx="1" type="body"/>
          </p:nvPr>
        </p:nvSpPr>
        <p:spPr>
          <a:xfrm>
            <a:off x="1981200" y="1719262"/>
            <a:ext cx="72390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Strip 1 – 1½” of insulating sheath</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Avoid cutting into conductor insulation</a:t>
            </a:r>
            <a:endParaRPr/>
          </a:p>
        </p:txBody>
      </p:sp>
      <p:pic>
        <p:nvPicPr>
          <p:cNvPr descr="step1" id="532" name="Google Shape;532;p41"/>
          <p:cNvPicPr preferRelativeResize="0"/>
          <p:nvPr>
            <p:ph idx="1" type="body"/>
          </p:nvPr>
        </p:nvPicPr>
        <p:blipFill rotWithShape="1">
          <a:blip r:embed="rId3">
            <a:alphaModFix/>
          </a:blip>
          <a:srcRect b="0" l="0" r="0" t="0"/>
          <a:stretch/>
        </p:blipFill>
        <p:spPr>
          <a:xfrm>
            <a:off x="2438400" y="2971800"/>
            <a:ext cx="7010400" cy="3282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2 – Untwist wire ends</a:t>
            </a:r>
            <a:endParaRPr/>
          </a:p>
        </p:txBody>
      </p:sp>
      <p:sp>
        <p:nvSpPr>
          <p:cNvPr id="538" name="Google Shape;538;p42"/>
          <p:cNvSpPr txBox="1"/>
          <p:nvPr>
            <p:ph idx="1" type="body"/>
          </p:nvPr>
        </p:nvSpPr>
        <p:spPr>
          <a:xfrm>
            <a:off x="1981200" y="1719262"/>
            <a:ext cx="66294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Sort wires by insulation colors</a:t>
            </a:r>
            <a:endParaRPr/>
          </a:p>
        </p:txBody>
      </p:sp>
      <p:pic>
        <p:nvPicPr>
          <p:cNvPr descr="step2" id="539" name="Google Shape;539;p42"/>
          <p:cNvPicPr preferRelativeResize="0"/>
          <p:nvPr>
            <p:ph idx="1" type="body"/>
          </p:nvPr>
        </p:nvPicPr>
        <p:blipFill rotWithShape="1">
          <a:blip r:embed="rId3">
            <a:alphaModFix/>
          </a:blip>
          <a:srcRect b="0" l="0" r="0" t="0"/>
          <a:stretch/>
        </p:blipFill>
        <p:spPr>
          <a:xfrm>
            <a:off x="2489200" y="2514600"/>
            <a:ext cx="6096000" cy="3616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3 – Arrange wires</a:t>
            </a:r>
            <a:endParaRPr/>
          </a:p>
        </p:txBody>
      </p:sp>
      <p:sp>
        <p:nvSpPr>
          <p:cNvPr id="545" name="Google Shape;545;p43"/>
          <p:cNvSpPr txBox="1"/>
          <p:nvPr>
            <p:ph idx="1" type="body"/>
          </p:nvPr>
        </p:nvSpPr>
        <p:spPr>
          <a:xfrm>
            <a:off x="1981200" y="1719262"/>
            <a:ext cx="80772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TIA/EIA 568A: GW-G OW-Bl BlW-O BrW-Br</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TIA/EIA 568B: OW-O GW-Bl BlW-G BrW-Br</a:t>
            </a:r>
            <a:endParaRPr/>
          </a:p>
        </p:txBody>
      </p:sp>
      <p:pic>
        <p:nvPicPr>
          <p:cNvPr descr="step3" id="546" name="Google Shape;546;p43"/>
          <p:cNvPicPr preferRelativeResize="0"/>
          <p:nvPr>
            <p:ph idx="1" type="body"/>
          </p:nvPr>
        </p:nvPicPr>
        <p:blipFill rotWithShape="1">
          <a:blip r:embed="rId3">
            <a:alphaModFix/>
          </a:blip>
          <a:srcRect b="0" l="0" r="0" t="0"/>
          <a:stretch/>
        </p:blipFill>
        <p:spPr>
          <a:xfrm>
            <a:off x="2933700" y="3148012"/>
            <a:ext cx="6324600" cy="2971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4 – Trim wires to size</a:t>
            </a:r>
            <a:endParaRPr/>
          </a:p>
        </p:txBody>
      </p:sp>
      <p:sp>
        <p:nvSpPr>
          <p:cNvPr id="552" name="Google Shape;552;p44"/>
          <p:cNvSpPr txBox="1"/>
          <p:nvPr>
            <p:ph idx="1" type="body"/>
          </p:nvPr>
        </p:nvSpPr>
        <p:spPr>
          <a:xfrm>
            <a:off x="1981200" y="1719262"/>
            <a:ext cx="60198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Trim all wires evenly</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Leave about ½” of wires exposed</a:t>
            </a:r>
            <a:endParaRPr/>
          </a:p>
        </p:txBody>
      </p:sp>
      <p:pic>
        <p:nvPicPr>
          <p:cNvPr descr="step4" id="553" name="Google Shape;553;p44"/>
          <p:cNvPicPr preferRelativeResize="0"/>
          <p:nvPr>
            <p:ph idx="1" type="body"/>
          </p:nvPr>
        </p:nvPicPr>
        <p:blipFill rotWithShape="1">
          <a:blip r:embed="rId3">
            <a:alphaModFix/>
          </a:blip>
          <a:srcRect b="0" l="0" r="0" t="0"/>
          <a:stretch/>
        </p:blipFill>
        <p:spPr>
          <a:xfrm>
            <a:off x="2895600" y="2998787"/>
            <a:ext cx="6400800" cy="34686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5 – Attach connector</a:t>
            </a:r>
            <a:endParaRPr/>
          </a:p>
        </p:txBody>
      </p:sp>
      <p:sp>
        <p:nvSpPr>
          <p:cNvPr id="559" name="Google Shape;559;p45"/>
          <p:cNvSpPr txBox="1"/>
          <p:nvPr>
            <p:ph idx="1" type="body"/>
          </p:nvPr>
        </p:nvSpPr>
        <p:spPr>
          <a:xfrm>
            <a:off x="609600" y="1600200"/>
            <a:ext cx="5384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Maintain wire order, left-to-right, with RJ45 tab facing downward</a:t>
            </a:r>
            <a:endParaRPr/>
          </a:p>
        </p:txBody>
      </p:sp>
      <p:pic>
        <p:nvPicPr>
          <p:cNvPr descr="step5" id="560" name="Google Shape;560;p45"/>
          <p:cNvPicPr preferRelativeResize="0"/>
          <p:nvPr>
            <p:ph idx="1" type="body"/>
          </p:nvPr>
        </p:nvPicPr>
        <p:blipFill rotWithShape="1">
          <a:blip r:embed="rId3">
            <a:alphaModFix/>
          </a:blip>
          <a:srcRect b="0" l="0" r="0" t="0"/>
          <a:stretch/>
        </p:blipFill>
        <p:spPr>
          <a:xfrm>
            <a:off x="5943600" y="1600200"/>
            <a:ext cx="4038600" cy="5000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6 - Check</a:t>
            </a:r>
            <a:endParaRPr/>
          </a:p>
        </p:txBody>
      </p:sp>
      <p:sp>
        <p:nvSpPr>
          <p:cNvPr id="566" name="Google Shape;566;p46"/>
          <p:cNvSpPr txBox="1"/>
          <p:nvPr>
            <p:ph idx="1" type="body"/>
          </p:nvPr>
        </p:nvSpPr>
        <p:spPr>
          <a:xfrm>
            <a:off x="1981200" y="1719262"/>
            <a:ext cx="7924800" cy="1709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Do all wires extend to end?</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Is sheath well inside connector?</a:t>
            </a:r>
            <a:endParaRPr/>
          </a:p>
        </p:txBody>
      </p:sp>
      <p:pic>
        <p:nvPicPr>
          <p:cNvPr descr="step6" id="567" name="Google Shape;567;p46"/>
          <p:cNvPicPr preferRelativeResize="0"/>
          <p:nvPr>
            <p:ph idx="1" type="body"/>
          </p:nvPr>
        </p:nvPicPr>
        <p:blipFill rotWithShape="1">
          <a:blip r:embed="rId3">
            <a:alphaModFix/>
          </a:blip>
          <a:srcRect b="0" l="0" r="0" t="0"/>
          <a:stretch/>
        </p:blipFill>
        <p:spPr>
          <a:xfrm>
            <a:off x="2438400" y="2971800"/>
            <a:ext cx="7467600" cy="3482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7"/>
          <p:cNvSpPr txBox="1"/>
          <p:nvPr>
            <p:ph type="title"/>
          </p:nvPr>
        </p:nvSpPr>
        <p:spPr>
          <a:xfrm>
            <a:off x="609600" y="122237"/>
            <a:ext cx="100584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7 - Crimp</a:t>
            </a:r>
            <a:endParaRPr/>
          </a:p>
        </p:txBody>
      </p:sp>
      <p:sp>
        <p:nvSpPr>
          <p:cNvPr id="573" name="Google Shape;573;p47"/>
          <p:cNvSpPr txBox="1"/>
          <p:nvPr>
            <p:ph idx="1" type="body"/>
          </p:nvPr>
        </p:nvSpPr>
        <p:spPr>
          <a:xfrm>
            <a:off x="1981200" y="1719262"/>
            <a:ext cx="8839200" cy="2014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Squeeze firmly to crimp connecter onto cable end (8P)</a:t>
            </a:r>
            <a:endParaRPr/>
          </a:p>
        </p:txBody>
      </p:sp>
      <p:pic>
        <p:nvPicPr>
          <p:cNvPr descr="crimp-1" id="574" name="Google Shape;574;p47"/>
          <p:cNvPicPr preferRelativeResize="0"/>
          <p:nvPr>
            <p:ph idx="1" type="body"/>
          </p:nvPr>
        </p:nvPicPr>
        <p:blipFill rotWithShape="1">
          <a:blip r:embed="rId3">
            <a:alphaModFix/>
          </a:blip>
          <a:srcRect b="0" l="0" r="0" t="0"/>
          <a:stretch/>
        </p:blipFill>
        <p:spPr>
          <a:xfrm>
            <a:off x="2057400" y="3276600"/>
            <a:ext cx="3276600" cy="2600325"/>
          </a:xfrm>
          <a:prstGeom prst="rect">
            <a:avLst/>
          </a:prstGeom>
          <a:noFill/>
          <a:ln>
            <a:noFill/>
          </a:ln>
        </p:spPr>
      </p:pic>
      <p:pic>
        <p:nvPicPr>
          <p:cNvPr descr="crimp-2" id="575" name="Google Shape;575;p47"/>
          <p:cNvPicPr preferRelativeResize="0"/>
          <p:nvPr>
            <p:ph idx="2" type="body"/>
          </p:nvPr>
        </p:nvPicPr>
        <p:blipFill rotWithShape="1">
          <a:blip r:embed="rId4">
            <a:alphaModFix/>
          </a:blip>
          <a:srcRect b="0" l="0" r="0" t="0"/>
          <a:stretch/>
        </p:blipFill>
        <p:spPr>
          <a:xfrm>
            <a:off x="6400800" y="3886200"/>
            <a:ext cx="3429000" cy="19462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 8 – Test</a:t>
            </a:r>
            <a:endParaRPr/>
          </a:p>
        </p:txBody>
      </p:sp>
      <p:sp>
        <p:nvSpPr>
          <p:cNvPr id="581" name="Google Shape;581;p48"/>
          <p:cNvSpPr txBox="1"/>
          <p:nvPr>
            <p:ph idx="1" type="body"/>
          </p:nvPr>
        </p:nvSpPr>
        <p:spPr>
          <a:xfrm>
            <a:off x="609600" y="1600200"/>
            <a:ext cx="53848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Does the cable work?</a:t>
            </a:r>
            <a:endParaRPr/>
          </a:p>
        </p:txBody>
      </p:sp>
      <p:pic>
        <p:nvPicPr>
          <p:cNvPr descr="step8" id="582" name="Google Shape;582;p48"/>
          <p:cNvPicPr preferRelativeResize="0"/>
          <p:nvPr>
            <p:ph idx="1" type="body"/>
          </p:nvPr>
        </p:nvPicPr>
        <p:blipFill rotWithShape="1">
          <a:blip r:embed="rId3">
            <a:alphaModFix/>
          </a:blip>
          <a:srcRect b="0" l="0" r="0" t="0"/>
          <a:stretch/>
        </p:blipFill>
        <p:spPr>
          <a:xfrm>
            <a:off x="2209800" y="2819400"/>
            <a:ext cx="7924800" cy="30718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Media</a:t>
            </a:r>
            <a:endParaRPr/>
          </a:p>
        </p:txBody>
      </p:sp>
      <p:sp>
        <p:nvSpPr>
          <p:cNvPr id="160" name="Google Shape;160;p5"/>
          <p:cNvSpPr txBox="1"/>
          <p:nvPr>
            <p:ph idx="1" type="body"/>
          </p:nvPr>
        </p:nvSpPr>
        <p:spPr>
          <a:xfrm>
            <a:off x="2009775" y="1865312"/>
            <a:ext cx="9296400" cy="4525962"/>
          </a:xfrm>
          <a:prstGeom prst="rect">
            <a:avLst/>
          </a:prstGeom>
          <a:noFill/>
          <a:ln>
            <a:noFill/>
          </a:ln>
        </p:spPr>
        <p:txBody>
          <a:bodyPr anchorCtr="0" anchor="t" bIns="45700" lIns="91425" spcFirstLastPara="1" rIns="91425" wrap="square" tIns="45700">
            <a:noAutofit/>
          </a:bodyPr>
          <a:lstStyle/>
          <a:p>
            <a:pPr indent="-293687" lvl="0" marL="392112" rtl="0" algn="l">
              <a:lnSpc>
                <a:spcPct val="80000"/>
              </a:lnSpc>
              <a:spcBef>
                <a:spcPts val="0"/>
              </a:spcBef>
              <a:spcAft>
                <a:spcPts val="0"/>
              </a:spcAft>
              <a:buClr>
                <a:srgbClr val="000066"/>
              </a:buClr>
              <a:buSzPts val="2800"/>
              <a:buChar char="•"/>
            </a:pPr>
            <a:r>
              <a:rPr b="1" i="0" lang="en-US" sz="2800" u="none">
                <a:solidFill>
                  <a:srgbClr val="000066"/>
                </a:solidFill>
                <a:latin typeface="Calibri"/>
                <a:ea typeface="Calibri"/>
                <a:cs typeface="Calibri"/>
                <a:sym typeface="Calibri"/>
              </a:rPr>
              <a:t>Copper</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Coaxial Cable - Thick or Thin</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Unshielded Twisted Pair - CAT 3,4,5,5e&amp;6</a:t>
            </a:r>
            <a:endParaRPr/>
          </a:p>
          <a:p>
            <a:pPr indent="-293687" lvl="0" marL="392112" rtl="0" algn="l">
              <a:lnSpc>
                <a:spcPct val="80000"/>
              </a:lnSpc>
              <a:spcBef>
                <a:spcPts val="1400"/>
              </a:spcBef>
              <a:spcAft>
                <a:spcPts val="0"/>
              </a:spcAft>
              <a:buClr>
                <a:srgbClr val="000066"/>
              </a:buClr>
              <a:buSzPts val="2800"/>
              <a:buChar char="•"/>
            </a:pPr>
            <a:r>
              <a:rPr b="1" i="0" lang="en-US" sz="2800" u="none">
                <a:solidFill>
                  <a:srgbClr val="000066"/>
                </a:solidFill>
                <a:latin typeface="Calibri"/>
                <a:ea typeface="Calibri"/>
                <a:cs typeface="Calibri"/>
                <a:sym typeface="Calibri"/>
              </a:rPr>
              <a:t>Optical Fiber</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Multimode – multiple rays</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Singlemode – a single ray</a:t>
            </a:r>
            <a:endParaRPr/>
          </a:p>
          <a:p>
            <a:pPr indent="-293687" lvl="0" marL="392112" rtl="0" algn="l">
              <a:lnSpc>
                <a:spcPct val="80000"/>
              </a:lnSpc>
              <a:spcBef>
                <a:spcPts val="1400"/>
              </a:spcBef>
              <a:spcAft>
                <a:spcPts val="0"/>
              </a:spcAft>
              <a:buClr>
                <a:srgbClr val="000066"/>
              </a:buClr>
              <a:buSzPts val="2800"/>
              <a:buChar char="•"/>
            </a:pPr>
            <a:r>
              <a:rPr b="1" i="0" lang="en-US" sz="2800" u="none">
                <a:solidFill>
                  <a:srgbClr val="000066"/>
                </a:solidFill>
                <a:latin typeface="Calibri"/>
                <a:ea typeface="Calibri"/>
                <a:cs typeface="Calibri"/>
                <a:sym typeface="Calibri"/>
              </a:rPr>
              <a:t>Wireless</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Short Range</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Medium Range (Line of Sight)</a:t>
            </a:r>
            <a:endParaRPr/>
          </a:p>
          <a:p>
            <a:pPr indent="-447674" lvl="1" marL="969962" rtl="0" algn="l">
              <a:lnSpc>
                <a:spcPct val="80000"/>
              </a:lnSpc>
              <a:spcBef>
                <a:spcPts val="560"/>
              </a:spcBef>
              <a:spcAft>
                <a:spcPts val="0"/>
              </a:spcAft>
              <a:buClr>
                <a:srgbClr val="000066"/>
              </a:buClr>
              <a:buSzPts val="2800"/>
              <a:buChar char="•"/>
            </a:pPr>
            <a:r>
              <a:rPr b="0" i="0" lang="en-US" sz="2800" u="none">
                <a:solidFill>
                  <a:srgbClr val="000066"/>
                </a:solidFill>
                <a:latin typeface="Calibri"/>
                <a:ea typeface="Calibri"/>
                <a:cs typeface="Calibri"/>
                <a:sym typeface="Calibri"/>
              </a:rPr>
              <a:t>Satellite</a:t>
            </a:r>
            <a:endParaRPr/>
          </a:p>
          <a:p>
            <a:pPr indent="-165100" lvl="0" marL="342900" rtl="0" algn="l">
              <a:spcBef>
                <a:spcPts val="560"/>
              </a:spcBef>
              <a:spcAft>
                <a:spcPts val="0"/>
              </a:spcAft>
              <a:buClr>
                <a:schemeClr val="dk1"/>
              </a:buClr>
              <a:buSzPts val="2800"/>
              <a:buNone/>
            </a:pPr>
            <a:r>
              <a:t/>
            </a:r>
            <a:endParaRPr b="0" i="0" sz="2800" u="none">
              <a:solidFill>
                <a:srgbClr val="000066"/>
              </a:solidFill>
              <a:latin typeface="Calibri"/>
              <a:ea typeface="Calibri"/>
              <a:cs typeface="Calibri"/>
              <a:sym typeface="Calibri"/>
            </a:endParaRPr>
          </a:p>
        </p:txBody>
      </p:sp>
      <p:sp>
        <p:nvSpPr>
          <p:cNvPr id="161" name="Google Shape;161;p5"/>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5"/>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5"/>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5"/>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5"/>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166" name="Google Shape;166;p5"/>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Marks</a:t>
            </a:r>
            <a:endParaRPr/>
          </a:p>
        </p:txBody>
      </p:sp>
      <p:sp>
        <p:nvSpPr>
          <p:cNvPr id="588" name="Google Shape;588;p4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10/10 = a successful cable that is prepped, crimped, and connects properly.</a:t>
            </a:r>
            <a:endParaRPr/>
          </a:p>
          <a:p>
            <a:pPr indent="-165100" lvl="0" marL="342900" marR="0" rtl="0" algn="l">
              <a:lnSpc>
                <a:spcPct val="100000"/>
              </a:lnSpc>
              <a:spcBef>
                <a:spcPts val="56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05/10 = a cable that does not work but is set-up reasonably well and has a detailed typed response as to possible solutions or reasons as to why the cable does not work.</a:t>
            </a:r>
            <a:endParaRPr/>
          </a:p>
          <a:p>
            <a:pPr indent="-165100" lvl="0" marL="342900" marR="0" rtl="0" algn="l">
              <a:lnSpc>
                <a:spcPct val="100000"/>
              </a:lnSpc>
              <a:spcBef>
                <a:spcPts val="56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0/10 = cable does not work and no explanation as to why.</a:t>
            </a:r>
            <a:endParaRPr/>
          </a:p>
        </p:txBody>
      </p:sp>
    </p:spTree>
  </p:cSld>
  <p:clrMapOvr>
    <a:masterClrMapping/>
  </p:clrMapOvr>
  <p:transition spd="slow">
    <p:checke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xEl>
                                              <p:pRg end="0" st="0"/>
                                            </p:txEl>
                                          </p:spTgt>
                                        </p:tgtEl>
                                        <p:attrNameLst>
                                          <p:attrName>style.visibility</p:attrName>
                                        </p:attrNameLst>
                                      </p:cBhvr>
                                      <p:to>
                                        <p:strVal val="visible"/>
                                      </p:to>
                                    </p:set>
                                    <p:anim calcmode="lin" valueType="num">
                                      <p:cBhvr additive="base">
                                        <p:cTn dur="500"/>
                                        <p:tgtEl>
                                          <p:spTgt spid="58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xEl>
                                              <p:pRg end="1" st="1"/>
                                            </p:txEl>
                                          </p:spTgt>
                                        </p:tgtEl>
                                        <p:attrNameLst>
                                          <p:attrName>style.visibility</p:attrName>
                                        </p:attrNameLst>
                                      </p:cBhvr>
                                      <p:to>
                                        <p:strVal val="visible"/>
                                      </p:to>
                                    </p:set>
                                    <p:anim calcmode="lin" valueType="num">
                                      <p:cBhvr additive="base">
                                        <p:cTn dur="500"/>
                                        <p:tgtEl>
                                          <p:spTgt spid="58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xEl>
                                              <p:pRg end="2" st="2"/>
                                            </p:txEl>
                                          </p:spTgt>
                                        </p:tgtEl>
                                        <p:attrNameLst>
                                          <p:attrName>style.visibility</p:attrName>
                                        </p:attrNameLst>
                                      </p:cBhvr>
                                      <p:to>
                                        <p:strVal val="visible"/>
                                      </p:to>
                                    </p:set>
                                    <p:anim calcmode="lin" valueType="num">
                                      <p:cBhvr additive="base">
                                        <p:cTn dur="500"/>
                                        <p:tgtEl>
                                          <p:spTgt spid="58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xEl>
                                              <p:pRg end="3" st="3"/>
                                            </p:txEl>
                                          </p:spTgt>
                                        </p:tgtEl>
                                        <p:attrNameLst>
                                          <p:attrName>style.visibility</p:attrName>
                                        </p:attrNameLst>
                                      </p:cBhvr>
                                      <p:to>
                                        <p:strVal val="visible"/>
                                      </p:to>
                                    </p:set>
                                    <p:anim calcmode="lin" valueType="num">
                                      <p:cBhvr additive="base">
                                        <p:cTn dur="500"/>
                                        <p:tgtEl>
                                          <p:spTgt spid="58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8">
                                            <p:txEl>
                                              <p:pRg end="4" st="4"/>
                                            </p:txEl>
                                          </p:spTgt>
                                        </p:tgtEl>
                                        <p:attrNameLst>
                                          <p:attrName>style.visibility</p:attrName>
                                        </p:attrNameLst>
                                      </p:cBhvr>
                                      <p:to>
                                        <p:strVal val="visible"/>
                                      </p:to>
                                    </p:set>
                                    <p:anim calcmode="lin" valueType="num">
                                      <p:cBhvr additive="base">
                                        <p:cTn dur="500"/>
                                        <p:tgtEl>
                                          <p:spTgt spid="58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0"/>
          <p:cNvSpPr txBox="1"/>
          <p:nvPr>
            <p:ph type="ctrTitle"/>
          </p:nvPr>
        </p:nvSpPr>
        <p:spPr>
          <a:xfrm>
            <a:off x="2209800" y="13716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LET’S GET STARTED!!</a:t>
            </a:r>
            <a:endParaRPr/>
          </a:p>
        </p:txBody>
      </p:sp>
      <p:pic>
        <p:nvPicPr>
          <p:cNvPr descr="C:\WINDOWS\Application Data\Microsoft\Media Catalog\Downloaded Clips\cl1f\j0078766.wmf" id="594" name="Google Shape;594;p50"/>
          <p:cNvPicPr preferRelativeResize="0"/>
          <p:nvPr/>
        </p:nvPicPr>
        <p:blipFill rotWithShape="1">
          <a:blip r:embed="rId3">
            <a:alphaModFix/>
          </a:blip>
          <a:srcRect b="0" l="0" r="0" t="0"/>
          <a:stretch/>
        </p:blipFill>
        <p:spPr>
          <a:xfrm>
            <a:off x="4114800" y="2667000"/>
            <a:ext cx="4648200" cy="3581400"/>
          </a:xfrm>
          <a:prstGeom prst="rect">
            <a:avLst/>
          </a:prstGeom>
          <a:noFill/>
          <a:ln>
            <a:noFill/>
          </a:ln>
        </p:spPr>
      </p:pic>
    </p:spTree>
  </p:cSld>
  <p:clrMapOvr>
    <a:masterClrMapping/>
  </p:clrMapOvr>
  <p:transition spd="slow">
    <p:checker dir="ver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Let’s go to work!</a:t>
            </a:r>
            <a:endParaRPr/>
          </a:p>
        </p:txBody>
      </p:sp>
      <p:pic>
        <p:nvPicPr>
          <p:cNvPr descr="j0281333" id="600" name="Google Shape;600;p51"/>
          <p:cNvPicPr preferRelativeResize="0"/>
          <p:nvPr>
            <p:ph idx="1" type="body"/>
          </p:nvPr>
        </p:nvPicPr>
        <p:blipFill rotWithShape="1">
          <a:blip r:embed="rId3">
            <a:alphaModFix/>
          </a:blip>
          <a:srcRect b="0" l="0" r="0" t="0"/>
          <a:stretch/>
        </p:blipFill>
        <p:spPr>
          <a:xfrm>
            <a:off x="5164137" y="2622550"/>
            <a:ext cx="1863725" cy="2481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647700" y="227012"/>
            <a:ext cx="10896600" cy="1630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types of cable used in Wired Medium </a:t>
            </a:r>
            <a:br>
              <a:rPr b="0" i="0" lang="en-US" sz="4400" u="none">
                <a:solidFill>
                  <a:schemeClr val="dk1"/>
                </a:solidFill>
                <a:latin typeface="Calibri"/>
                <a:ea typeface="Calibri"/>
                <a:cs typeface="Calibri"/>
                <a:sym typeface="Calibri"/>
              </a:rPr>
            </a:br>
            <a:endParaRPr/>
          </a:p>
        </p:txBody>
      </p:sp>
      <p:sp>
        <p:nvSpPr>
          <p:cNvPr id="172" name="Google Shape;172;p6"/>
          <p:cNvSpPr txBox="1"/>
          <p:nvPr>
            <p:ph idx="1" type="body"/>
          </p:nvPr>
        </p:nvSpPr>
        <p:spPr>
          <a:xfrm>
            <a:off x="2544762" y="1752600"/>
            <a:ext cx="5384800" cy="4411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Coaxial cable</a:t>
            </a:r>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Unshielded </a:t>
            </a:r>
            <a:br>
              <a:rPr b="0" i="0" lang="en-US" sz="2600" u="none">
                <a:solidFill>
                  <a:schemeClr val="dk1"/>
                </a:solidFill>
                <a:latin typeface="Calibri"/>
                <a:ea typeface="Calibri"/>
                <a:cs typeface="Calibri"/>
                <a:sym typeface="Calibri"/>
              </a:rPr>
            </a:br>
            <a:r>
              <a:rPr b="0" i="0" lang="en-US" sz="2600" u="none">
                <a:solidFill>
                  <a:schemeClr val="dk1"/>
                </a:solidFill>
                <a:latin typeface="Calibri"/>
                <a:ea typeface="Calibri"/>
                <a:cs typeface="Calibri"/>
                <a:sym typeface="Calibri"/>
              </a:rPr>
              <a:t>twisted pair</a:t>
            </a:r>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177800" lvl="0" marL="342900" rtl="0" algn="l">
              <a:lnSpc>
                <a:spcPct val="100000"/>
              </a:lnSpc>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Fiber optic</a:t>
            </a:r>
            <a:endParaRPr/>
          </a:p>
        </p:txBody>
      </p:sp>
      <p:pic>
        <p:nvPicPr>
          <p:cNvPr descr="coaxial" id="173" name="Google Shape;173;p6"/>
          <p:cNvPicPr preferRelativeResize="0"/>
          <p:nvPr>
            <p:ph idx="1" type="body"/>
          </p:nvPr>
        </p:nvPicPr>
        <p:blipFill rotWithShape="1">
          <a:blip r:embed="rId3">
            <a:alphaModFix/>
          </a:blip>
          <a:srcRect b="0" l="0" r="0" t="0"/>
          <a:stretch/>
        </p:blipFill>
        <p:spPr>
          <a:xfrm>
            <a:off x="7086600" y="1452562"/>
            <a:ext cx="4038600" cy="2076450"/>
          </a:xfrm>
          <a:prstGeom prst="rect">
            <a:avLst/>
          </a:prstGeom>
          <a:noFill/>
          <a:ln>
            <a:noFill/>
          </a:ln>
        </p:spPr>
      </p:pic>
      <p:pic>
        <p:nvPicPr>
          <p:cNvPr descr="utp-cat5" id="174" name="Google Shape;174;p6"/>
          <p:cNvPicPr preferRelativeResize="0"/>
          <p:nvPr>
            <p:ph idx="2" type="body"/>
          </p:nvPr>
        </p:nvPicPr>
        <p:blipFill rotWithShape="1">
          <a:blip r:embed="rId4">
            <a:alphaModFix/>
          </a:blip>
          <a:srcRect b="0" l="0" r="0" t="0"/>
          <a:stretch/>
        </p:blipFill>
        <p:spPr>
          <a:xfrm>
            <a:off x="7086600" y="2824162"/>
            <a:ext cx="3436937" cy="2281237"/>
          </a:xfrm>
          <a:prstGeom prst="rect">
            <a:avLst/>
          </a:prstGeom>
          <a:noFill/>
          <a:ln>
            <a:noFill/>
          </a:ln>
        </p:spPr>
      </p:pic>
      <p:pic>
        <p:nvPicPr>
          <p:cNvPr descr="fiber" id="175" name="Google Shape;175;p6"/>
          <p:cNvPicPr preferRelativeResize="0"/>
          <p:nvPr/>
        </p:nvPicPr>
        <p:blipFill rotWithShape="1">
          <a:blip r:embed="rId5">
            <a:alphaModFix/>
          </a:blip>
          <a:srcRect b="0" l="0" r="0" t="0"/>
          <a:stretch/>
        </p:blipFill>
        <p:spPr>
          <a:xfrm>
            <a:off x="6934200" y="4729162"/>
            <a:ext cx="3810000"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Copper Media: Coaxial Cable</a:t>
            </a:r>
            <a:endParaRPr/>
          </a:p>
        </p:txBody>
      </p:sp>
      <p:sp>
        <p:nvSpPr>
          <p:cNvPr id="182" name="Google Shape;182;p7"/>
          <p:cNvSpPr txBox="1"/>
          <p:nvPr>
            <p:ph idx="1" type="body"/>
          </p:nvPr>
        </p:nvSpPr>
        <p:spPr>
          <a:xfrm>
            <a:off x="1981200" y="1779587"/>
            <a:ext cx="9601200" cy="2379662"/>
          </a:xfrm>
          <a:prstGeom prst="rect">
            <a:avLst/>
          </a:prstGeom>
          <a:noFill/>
          <a:ln>
            <a:noFill/>
          </a:ln>
        </p:spPr>
        <p:txBody>
          <a:bodyPr anchorCtr="0" anchor="t" bIns="45700" lIns="91425" spcFirstLastPara="1" rIns="91425" wrap="square" tIns="45700">
            <a:noAutofit/>
          </a:bodyPr>
          <a:lstStyle/>
          <a:p>
            <a:pPr indent="-293687" lvl="0" marL="392112" rtl="0" algn="just">
              <a:lnSpc>
                <a:spcPct val="90000"/>
              </a:lnSpc>
              <a:spcBef>
                <a:spcPts val="0"/>
              </a:spcBef>
              <a:spcAft>
                <a:spcPts val="0"/>
              </a:spcAft>
              <a:buClr>
                <a:srgbClr val="000066"/>
              </a:buClr>
              <a:buSzPts val="2000"/>
              <a:buChar char="•"/>
            </a:pPr>
            <a:r>
              <a:rPr b="0" i="0" lang="en-US" sz="2000" u="none">
                <a:solidFill>
                  <a:srgbClr val="000066"/>
                </a:solidFill>
                <a:latin typeface="Calibri"/>
                <a:ea typeface="Calibri"/>
                <a:cs typeface="Calibri"/>
                <a:sym typeface="Calibri"/>
              </a:rPr>
              <a:t>Coaxial cable is a copper-cored cable surrounded by heavy shielding and is used to connect computers in a network.</a:t>
            </a:r>
            <a:endParaRPr/>
          </a:p>
          <a:p>
            <a:pPr indent="-293687" lvl="0" marL="392112" rtl="0" algn="just">
              <a:lnSpc>
                <a:spcPct val="90000"/>
              </a:lnSpc>
              <a:spcBef>
                <a:spcPts val="1000"/>
              </a:spcBef>
              <a:spcAft>
                <a:spcPts val="0"/>
              </a:spcAft>
              <a:buClr>
                <a:srgbClr val="000066"/>
              </a:buClr>
              <a:buSzPts val="2000"/>
              <a:buChar char="•"/>
            </a:pPr>
            <a:r>
              <a:rPr b="0" i="0" lang="en-US" sz="2000" u="none">
                <a:solidFill>
                  <a:srgbClr val="000066"/>
                </a:solidFill>
                <a:latin typeface="Calibri"/>
                <a:ea typeface="Calibri"/>
                <a:cs typeface="Calibri"/>
                <a:sym typeface="Calibri"/>
              </a:rPr>
              <a:t>Outer conductor shields the inner conductor from picking up a stray signal from the air.</a:t>
            </a:r>
            <a:endParaRPr/>
          </a:p>
          <a:p>
            <a:pPr indent="-293687" lvl="0" marL="392112" rtl="0" algn="just">
              <a:lnSpc>
                <a:spcPct val="90000"/>
              </a:lnSpc>
              <a:spcBef>
                <a:spcPts val="1000"/>
              </a:spcBef>
              <a:spcAft>
                <a:spcPts val="0"/>
              </a:spcAft>
              <a:buClr>
                <a:srgbClr val="000066"/>
              </a:buClr>
              <a:buSzPts val="2000"/>
              <a:buChar char="•"/>
            </a:pPr>
            <a:r>
              <a:rPr b="0" i="0" lang="en-US" sz="2000" u="none">
                <a:solidFill>
                  <a:srgbClr val="000066"/>
                </a:solidFill>
                <a:latin typeface="Calibri"/>
                <a:ea typeface="Calibri"/>
                <a:cs typeface="Calibri"/>
                <a:sym typeface="Calibri"/>
              </a:rPr>
              <a:t>High bandwidth but a lossy channel.</a:t>
            </a:r>
            <a:endParaRPr/>
          </a:p>
          <a:p>
            <a:pPr indent="-293687" lvl="0" marL="392112" rtl="0" algn="just">
              <a:lnSpc>
                <a:spcPct val="90000"/>
              </a:lnSpc>
              <a:spcBef>
                <a:spcPts val="1000"/>
              </a:spcBef>
              <a:spcAft>
                <a:spcPts val="0"/>
              </a:spcAft>
              <a:buClr>
                <a:srgbClr val="FF0000"/>
              </a:buClr>
              <a:buSzPts val="2000"/>
              <a:buChar char="•"/>
            </a:pPr>
            <a:r>
              <a:rPr b="0" i="0" lang="en-US" sz="2000" u="none">
                <a:solidFill>
                  <a:srgbClr val="FF0000"/>
                </a:solidFill>
                <a:latin typeface="Calibri"/>
                <a:ea typeface="Calibri"/>
                <a:cs typeface="Calibri"/>
                <a:sym typeface="Calibri"/>
              </a:rPr>
              <a:t>Repeater</a:t>
            </a:r>
            <a:r>
              <a:rPr b="0" i="0" lang="en-US" sz="2000" u="none">
                <a:solidFill>
                  <a:srgbClr val="000066"/>
                </a:solidFill>
                <a:latin typeface="Calibri"/>
                <a:ea typeface="Calibri"/>
                <a:cs typeface="Calibri"/>
                <a:sym typeface="Calibri"/>
              </a:rPr>
              <a:t> is used to regenerate the weakened signals.</a:t>
            </a:r>
            <a:endParaRPr b="1" i="0" sz="2000" u="none">
              <a:solidFill>
                <a:srgbClr val="000066"/>
              </a:solidFill>
              <a:latin typeface="Calibri"/>
              <a:ea typeface="Calibri"/>
              <a:cs typeface="Calibri"/>
              <a:sym typeface="Calibri"/>
            </a:endParaRPr>
          </a:p>
          <a:p>
            <a:pPr indent="-215900" lvl="0" marL="342900" rtl="0" algn="l">
              <a:spcBef>
                <a:spcPts val="400"/>
              </a:spcBef>
              <a:spcAft>
                <a:spcPts val="0"/>
              </a:spcAft>
              <a:buClr>
                <a:schemeClr val="dk1"/>
              </a:buClr>
              <a:buSzPts val="2000"/>
              <a:buNone/>
            </a:pPr>
            <a:r>
              <a:t/>
            </a:r>
            <a:endParaRPr b="1" i="0" sz="2000" u="none">
              <a:solidFill>
                <a:srgbClr val="000066"/>
              </a:solidFill>
              <a:latin typeface="Calibri"/>
              <a:ea typeface="Calibri"/>
              <a:cs typeface="Calibri"/>
              <a:sym typeface="Calibri"/>
            </a:endParaRPr>
          </a:p>
        </p:txBody>
      </p:sp>
      <p:pic>
        <p:nvPicPr>
          <p:cNvPr id="183" name="Google Shape;183;p7"/>
          <p:cNvPicPr preferRelativeResize="0"/>
          <p:nvPr>
            <p:ph idx="1" type="body"/>
          </p:nvPr>
        </p:nvPicPr>
        <p:blipFill rotWithShape="1">
          <a:blip r:embed="rId3">
            <a:alphaModFix/>
          </a:blip>
          <a:srcRect b="0" l="0" r="0" t="0"/>
          <a:stretch/>
        </p:blipFill>
        <p:spPr>
          <a:xfrm>
            <a:off x="2159000" y="4491037"/>
            <a:ext cx="4038600" cy="1662112"/>
          </a:xfrm>
          <a:prstGeom prst="rect">
            <a:avLst/>
          </a:prstGeom>
          <a:noFill/>
          <a:ln>
            <a:noFill/>
          </a:ln>
        </p:spPr>
      </p:pic>
      <p:sp>
        <p:nvSpPr>
          <p:cNvPr id="184" name="Google Shape;184;p7"/>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7"/>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7"/>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7"/>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7"/>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189" name="Google Shape;189;p7"/>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90" name="Google Shape;190;p7"/>
          <p:cNvGraphicFramePr/>
          <p:nvPr/>
        </p:nvGraphicFramePr>
        <p:xfrm>
          <a:off x="6477000" y="4497387"/>
          <a:ext cx="3000000" cy="3000000"/>
        </p:xfrm>
        <a:graphic>
          <a:graphicData uri="http://schemas.openxmlformats.org/drawingml/2006/table">
            <a:tbl>
              <a:tblPr>
                <a:noFill/>
                <a:tableStyleId>{AFA1FE47-7300-4BD9-B6B6-52B05D529152}</a:tableStyleId>
              </a:tblPr>
              <a:tblGrid>
                <a:gridCol w="1497000"/>
                <a:gridCol w="1497000"/>
                <a:gridCol w="1862125"/>
              </a:tblGrid>
              <a:tr h="468300">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Category</a:t>
                      </a:r>
                      <a:endParaRPr/>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hlink"/>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Impedance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hlink"/>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Use</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38100">
                      <a:solidFill>
                        <a:schemeClr val="hlink"/>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466725">
                <a:tc>
                  <a:txBody>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cap="none" strike="noStrike">
                          <a:solidFill>
                            <a:schemeClr val="hlink"/>
                          </a:solidFill>
                          <a:latin typeface="Times New Roman"/>
                          <a:ea typeface="Times New Roman"/>
                          <a:cs typeface="Times New Roman"/>
                          <a:sym typeface="Times New Roman"/>
                        </a:rPr>
                        <a:t>RG-59</a:t>
                      </a:r>
                      <a:endParaRPr/>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75 </a:t>
                      </a:r>
                      <a:r>
                        <a:rPr b="1" i="0" lang="en-US" sz="2000" u="none" cap="none" strike="noStrike">
                          <a:solidFill>
                            <a:schemeClr val="lt1"/>
                          </a:solidFill>
                          <a:latin typeface="Noto Sans Symbols"/>
                          <a:ea typeface="Noto Sans Symbols"/>
                          <a:cs typeface="Noto Sans Symbols"/>
                          <a:sym typeface="Noto Sans Symbols"/>
                        </a:rPr>
                        <a:t>Ω</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Cable TV</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r>
              <a:tr h="466725">
                <a:tc>
                  <a:txBody>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cap="none" strike="noStrike">
                          <a:solidFill>
                            <a:schemeClr val="hlink"/>
                          </a:solidFill>
                          <a:latin typeface="Times New Roman"/>
                          <a:ea typeface="Times New Roman"/>
                          <a:cs typeface="Times New Roman"/>
                          <a:sym typeface="Times New Roman"/>
                        </a:rPr>
                        <a:t>RG-58</a:t>
                      </a:r>
                      <a:endParaRPr/>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50 </a:t>
                      </a:r>
                      <a:r>
                        <a:rPr b="1" i="0" lang="en-US" sz="2000" u="none" cap="none" strike="noStrike">
                          <a:solidFill>
                            <a:schemeClr val="lt1"/>
                          </a:solidFill>
                          <a:latin typeface="Noto Sans Symbols"/>
                          <a:ea typeface="Noto Sans Symbols"/>
                          <a:cs typeface="Noto Sans Symbols"/>
                          <a:sym typeface="Noto Sans Symbols"/>
                        </a:rPr>
                        <a:t>Ω</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Thin Ethernet</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6666FF"/>
                    </a:solidFill>
                  </a:tcPr>
                </a:tc>
              </a:tr>
              <a:tr h="466725">
                <a:tc>
                  <a:txBody>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cap="none" strike="noStrike">
                          <a:solidFill>
                            <a:schemeClr val="hlink"/>
                          </a:solidFill>
                          <a:latin typeface="Times New Roman"/>
                          <a:ea typeface="Times New Roman"/>
                          <a:cs typeface="Times New Roman"/>
                          <a:sym typeface="Times New Roman"/>
                        </a:rPr>
                        <a:t>RG-11</a:t>
                      </a:r>
                      <a:endParaRPr/>
                    </a:p>
                  </a:txBody>
                  <a:tcPr marT="45725" marB="45725" marR="91450" marL="91450" anchor="ctr">
                    <a:lnL cap="flat" cmpd="sng" w="38100">
                      <a:solidFill>
                        <a:schemeClr val="hlink"/>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hlink"/>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50 </a:t>
                      </a:r>
                      <a:r>
                        <a:rPr b="1" i="0" lang="en-US" sz="2000" u="none" cap="none" strike="noStrike">
                          <a:solidFill>
                            <a:schemeClr val="lt1"/>
                          </a:solidFill>
                          <a:latin typeface="Noto Sans Symbols"/>
                          <a:ea typeface="Noto Sans Symbols"/>
                          <a:cs typeface="Noto Sans Symbols"/>
                          <a:sym typeface="Noto Sans Symbols"/>
                        </a:rPr>
                        <a:t>Ω</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hlink"/>
                      </a:solidFill>
                      <a:prstDash val="solid"/>
                      <a:round/>
                      <a:headEnd len="sm" w="sm" type="none"/>
                      <a:tailEnd len="sm" w="sm" type="none"/>
                    </a:lnB>
                    <a:solidFill>
                      <a:srgbClr val="6666FF"/>
                    </a:solidFill>
                  </a:tcPr>
                </a:tc>
                <a:tc>
                  <a:txBody>
                    <a:bodyPr/>
                    <a:lstStyle/>
                    <a:p>
                      <a:pPr indent="0" lvl="0" marL="0" marR="0" rtl="0" algn="ctr">
                        <a:lnSpc>
                          <a:spcPct val="100000"/>
                        </a:lnSpc>
                        <a:spcBef>
                          <a:spcPts val="0"/>
                        </a:spcBef>
                        <a:spcAft>
                          <a:spcPts val="0"/>
                        </a:spcAft>
                        <a:buClr>
                          <a:schemeClr val="lt1"/>
                        </a:buClr>
                        <a:buSzPts val="2000"/>
                        <a:buFont typeface="Times New Roman"/>
                        <a:buNone/>
                      </a:pPr>
                      <a:r>
                        <a:rPr b="1" i="0" lang="en-US" sz="2000" u="none" cap="none" strike="noStrike">
                          <a:solidFill>
                            <a:schemeClr val="lt1"/>
                          </a:solidFill>
                          <a:latin typeface="Times New Roman"/>
                          <a:ea typeface="Times New Roman"/>
                          <a:cs typeface="Times New Roman"/>
                          <a:sym typeface="Times New Roman"/>
                        </a:rPr>
                        <a:t>Thick Ethernet</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hlink"/>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hlink"/>
                      </a:solidFill>
                      <a:prstDash val="solid"/>
                      <a:round/>
                      <a:headEnd len="sm" w="sm" type="none"/>
                      <a:tailEnd len="sm" w="sm" type="none"/>
                    </a:lnB>
                    <a:solidFill>
                      <a:srgbClr val="6666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Copper Media: Twisted Pair</a:t>
            </a:r>
            <a:endParaRPr/>
          </a:p>
        </p:txBody>
      </p:sp>
      <p:sp>
        <p:nvSpPr>
          <p:cNvPr id="197" name="Google Shape;197;p8"/>
          <p:cNvSpPr txBox="1"/>
          <p:nvPr>
            <p:ph idx="1" type="body"/>
          </p:nvPr>
        </p:nvSpPr>
        <p:spPr>
          <a:xfrm>
            <a:off x="1995487" y="1817687"/>
            <a:ext cx="9129712" cy="2819400"/>
          </a:xfrm>
          <a:prstGeom prst="rect">
            <a:avLst/>
          </a:prstGeom>
          <a:noFill/>
          <a:ln>
            <a:noFill/>
          </a:ln>
        </p:spPr>
        <p:txBody>
          <a:bodyPr anchorCtr="0" anchor="t" bIns="45700" lIns="91425" spcFirstLastPara="1" rIns="91425" wrap="square" tIns="45700">
            <a:noAutofit/>
          </a:bodyPr>
          <a:lstStyle/>
          <a:p>
            <a:pPr indent="-293687" lvl="0" marL="392112" rtl="0" algn="just">
              <a:lnSpc>
                <a:spcPct val="90000"/>
              </a:lnSpc>
              <a:spcBef>
                <a:spcPts val="0"/>
              </a:spcBef>
              <a:spcAft>
                <a:spcPts val="0"/>
              </a:spcAft>
              <a:buClr>
                <a:srgbClr val="000066"/>
              </a:buClr>
              <a:buSzPts val="2200"/>
              <a:buChar char="•"/>
            </a:pPr>
            <a:r>
              <a:rPr b="0" i="0" lang="en-US" sz="2200" u="none">
                <a:solidFill>
                  <a:srgbClr val="000066"/>
                </a:solidFill>
                <a:latin typeface="Calibri"/>
                <a:ea typeface="Calibri"/>
                <a:cs typeface="Calibri"/>
                <a:sym typeface="Calibri"/>
              </a:rPr>
              <a:t>Twisted-pair is a type of cabling that is used for telephone communications and most modern Ethernet networks. </a:t>
            </a:r>
            <a:endParaRPr/>
          </a:p>
          <a:p>
            <a:pPr indent="-293687" lvl="0" marL="392112" rtl="0" algn="just">
              <a:lnSpc>
                <a:spcPct val="9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A pair of wires forms a circuit that can transmit data. The pairs are twisted to provide protection against crosstalk, the noise generated by adjacent pairs. </a:t>
            </a:r>
            <a:endParaRPr/>
          </a:p>
          <a:p>
            <a:pPr indent="-293687" lvl="0" marL="392112" rtl="0" algn="just">
              <a:lnSpc>
                <a:spcPct val="90000"/>
              </a:lnSpc>
              <a:spcBef>
                <a:spcPts val="1100"/>
              </a:spcBef>
              <a:spcAft>
                <a:spcPts val="0"/>
              </a:spcAft>
              <a:buClr>
                <a:srgbClr val="000066"/>
              </a:buClr>
              <a:buSzPts val="2200"/>
              <a:buChar char="•"/>
            </a:pPr>
            <a:r>
              <a:rPr b="0" i="0" lang="en-US" sz="2200" u="none">
                <a:solidFill>
                  <a:srgbClr val="000066"/>
                </a:solidFill>
                <a:latin typeface="Calibri"/>
                <a:ea typeface="Calibri"/>
                <a:cs typeface="Calibri"/>
                <a:sym typeface="Calibri"/>
              </a:rPr>
              <a:t>There are two basic types, </a:t>
            </a:r>
            <a:r>
              <a:rPr b="1" i="0" lang="en-US" sz="2200" u="none">
                <a:solidFill>
                  <a:srgbClr val="FF0000"/>
                </a:solidFill>
                <a:latin typeface="Calibri"/>
                <a:ea typeface="Calibri"/>
                <a:cs typeface="Calibri"/>
                <a:sym typeface="Calibri"/>
              </a:rPr>
              <a:t>shielded</a:t>
            </a:r>
            <a:r>
              <a:rPr b="0" i="0" lang="en-US" sz="2200" u="none">
                <a:solidFill>
                  <a:srgbClr val="000066"/>
                </a:solidFill>
                <a:latin typeface="Calibri"/>
                <a:ea typeface="Calibri"/>
                <a:cs typeface="Calibri"/>
                <a:sym typeface="Calibri"/>
              </a:rPr>
              <a:t> twisted-pair (STP) and </a:t>
            </a:r>
            <a:r>
              <a:rPr b="1" i="0" lang="en-US" sz="2200" u="none">
                <a:solidFill>
                  <a:srgbClr val="FF0000"/>
                </a:solidFill>
                <a:latin typeface="Calibri"/>
                <a:ea typeface="Calibri"/>
                <a:cs typeface="Calibri"/>
                <a:sym typeface="Calibri"/>
              </a:rPr>
              <a:t>unshielded</a:t>
            </a:r>
            <a:r>
              <a:rPr b="0" i="0" lang="en-US" sz="2200" u="none">
                <a:solidFill>
                  <a:srgbClr val="000066"/>
                </a:solidFill>
                <a:latin typeface="Calibri"/>
                <a:ea typeface="Calibri"/>
                <a:cs typeface="Calibri"/>
                <a:sym typeface="Calibri"/>
              </a:rPr>
              <a:t> twisted-pair (UTP).</a:t>
            </a:r>
            <a:endParaRPr/>
          </a:p>
        </p:txBody>
      </p:sp>
      <p:pic>
        <p:nvPicPr>
          <p:cNvPr id="198" name="Google Shape;198;p8"/>
          <p:cNvPicPr preferRelativeResize="0"/>
          <p:nvPr>
            <p:ph idx="1" type="body"/>
          </p:nvPr>
        </p:nvPicPr>
        <p:blipFill rotWithShape="1">
          <a:blip r:embed="rId3">
            <a:alphaModFix/>
          </a:blip>
          <a:srcRect b="0" l="0" r="0" t="0"/>
          <a:stretch/>
        </p:blipFill>
        <p:spPr>
          <a:xfrm>
            <a:off x="4038600" y="4733925"/>
            <a:ext cx="5380037" cy="1579562"/>
          </a:xfrm>
          <a:prstGeom prst="rect">
            <a:avLst/>
          </a:prstGeom>
          <a:noFill/>
          <a:ln>
            <a:noFill/>
          </a:ln>
        </p:spPr>
      </p:pic>
      <p:sp>
        <p:nvSpPr>
          <p:cNvPr id="199" name="Google Shape;199;p8"/>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0" name="Google Shape;200;p8"/>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1" name="Google Shape;201;p8"/>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8"/>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 name="Google Shape;203;p8"/>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04" name="Google Shape;204;p8"/>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1981200" y="685800"/>
            <a:ext cx="8229600" cy="10668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E4005C"/>
              </a:buClr>
              <a:buSzPts val="4000"/>
              <a:buFont typeface="Calibri"/>
              <a:buNone/>
            </a:pPr>
            <a:r>
              <a:rPr b="1" i="0" lang="en-US" sz="4000" u="none">
                <a:solidFill>
                  <a:srgbClr val="E4005C"/>
                </a:solidFill>
                <a:latin typeface="Calibri"/>
                <a:ea typeface="Calibri"/>
                <a:cs typeface="Calibri"/>
                <a:sym typeface="Calibri"/>
              </a:rPr>
              <a:t>Shielded Twisted Pair (STP)</a:t>
            </a:r>
            <a:endParaRPr/>
          </a:p>
        </p:txBody>
      </p:sp>
      <p:pic>
        <p:nvPicPr>
          <p:cNvPr id="211" name="Google Shape;211;p9"/>
          <p:cNvPicPr preferRelativeResize="0"/>
          <p:nvPr>
            <p:ph idx="1" type="body"/>
          </p:nvPr>
        </p:nvPicPr>
        <p:blipFill rotWithShape="1">
          <a:blip r:embed="rId3">
            <a:alphaModFix/>
          </a:blip>
          <a:srcRect b="3658" l="6399" r="1865" t="15853"/>
          <a:stretch/>
        </p:blipFill>
        <p:spPr>
          <a:xfrm>
            <a:off x="6553200" y="2239962"/>
            <a:ext cx="5486400" cy="3492500"/>
          </a:xfrm>
          <a:prstGeom prst="rect">
            <a:avLst/>
          </a:prstGeom>
          <a:noFill/>
          <a:ln>
            <a:noFill/>
          </a:ln>
        </p:spPr>
      </p:pic>
      <p:sp>
        <p:nvSpPr>
          <p:cNvPr id="212" name="Google Shape;212;p9"/>
          <p:cNvSpPr/>
          <p:nvPr/>
        </p:nvSpPr>
        <p:spPr>
          <a:xfrm>
            <a:off x="152400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9"/>
          <p:cNvSpPr/>
          <p:nvPr/>
        </p:nvSpPr>
        <p:spPr>
          <a:xfrm>
            <a:off x="2035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9"/>
          <p:cNvSpPr/>
          <p:nvPr/>
        </p:nvSpPr>
        <p:spPr>
          <a:xfrm>
            <a:off x="2159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9"/>
          <p:cNvSpPr/>
          <p:nvPr/>
        </p:nvSpPr>
        <p:spPr>
          <a:xfrm>
            <a:off x="2493962" y="1552575"/>
            <a:ext cx="7407275" cy="36512"/>
          </a:xfrm>
          <a:prstGeom prst="roundRect">
            <a:avLst>
              <a:gd fmla="val 900" name="adj"/>
            </a:avLst>
          </a:prstGeom>
          <a:gradFill>
            <a:gsLst>
              <a:gs pos="0">
                <a:srgbClr val="800080"/>
              </a:gs>
              <a:gs pos="100000">
                <a:srgbClr val="008000"/>
              </a:gs>
            </a:gsLst>
            <a:lin ang="90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6" name="Google Shape;216;p9"/>
          <p:cNvSpPr txBox="1"/>
          <p:nvPr/>
        </p:nvSpPr>
        <p:spPr>
          <a:xfrm>
            <a:off x="1647825" y="104775"/>
            <a:ext cx="5819775" cy="26352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Physical Media</a:t>
            </a:r>
            <a:endParaRPr/>
          </a:p>
        </p:txBody>
      </p:sp>
      <p:sp>
        <p:nvSpPr>
          <p:cNvPr id="217" name="Google Shape;217;p9"/>
          <p:cNvSpPr/>
          <p:nvPr/>
        </p:nvSpPr>
        <p:spPr>
          <a:xfrm>
            <a:off x="152400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9"/>
          <p:cNvSpPr txBox="1"/>
          <p:nvPr/>
        </p:nvSpPr>
        <p:spPr>
          <a:xfrm>
            <a:off x="1828800" y="2325687"/>
            <a:ext cx="4267200" cy="332422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202124"/>
              </a:buClr>
              <a:buSzPts val="1800"/>
              <a:buFont typeface="Noto Sans Symbols"/>
              <a:buChar char="✔"/>
            </a:pPr>
            <a:r>
              <a:rPr b="0" i="0" lang="en-US" sz="1800" u="none">
                <a:solidFill>
                  <a:srgbClr val="202124"/>
                </a:solidFill>
                <a:latin typeface="Arial"/>
                <a:ea typeface="Arial"/>
                <a:cs typeface="Arial"/>
                <a:sym typeface="Arial"/>
              </a:rPr>
              <a:t>Also known as </a:t>
            </a:r>
            <a:r>
              <a:rPr b="1" i="0" lang="en-US" sz="1800" u="none">
                <a:solidFill>
                  <a:srgbClr val="202124"/>
                </a:solidFill>
                <a:latin typeface="Arial"/>
                <a:ea typeface="Arial"/>
                <a:cs typeface="Arial"/>
                <a:sym typeface="Arial"/>
              </a:rPr>
              <a:t>shielded twisted pair (STP) cable</a:t>
            </a:r>
            <a:r>
              <a:rPr b="0" i="0" lang="en-US" sz="1800" u="none">
                <a:solidFill>
                  <a:srgbClr val="202124"/>
                </a:solidFill>
                <a:latin typeface="Arial"/>
                <a:ea typeface="Arial"/>
                <a:cs typeface="Arial"/>
                <a:sym typeface="Arial"/>
              </a:rPr>
              <a:t>. </a:t>
            </a:r>
            <a:endParaRPr/>
          </a:p>
          <a:p>
            <a:pPr indent="-285750" lvl="0" marL="285750" marR="0" rtl="0" algn="just">
              <a:lnSpc>
                <a:spcPct val="100000"/>
              </a:lnSpc>
              <a:spcBef>
                <a:spcPts val="1200"/>
              </a:spcBef>
              <a:spcAft>
                <a:spcPts val="0"/>
              </a:spcAft>
              <a:buClr>
                <a:srgbClr val="202124"/>
              </a:buClr>
              <a:buSzPts val="1800"/>
              <a:buFont typeface="Noto Sans Symbols"/>
              <a:buChar char="✔"/>
            </a:pPr>
            <a:r>
              <a:rPr b="0" i="0" lang="en-US" sz="1800" u="none">
                <a:solidFill>
                  <a:srgbClr val="202124"/>
                </a:solidFill>
                <a:latin typeface="Arial"/>
                <a:ea typeface="Arial"/>
                <a:cs typeface="Arial"/>
                <a:sym typeface="Arial"/>
              </a:rPr>
              <a:t>It features individual wire pairs wrapped in foil. </a:t>
            </a:r>
            <a:endParaRPr/>
          </a:p>
          <a:p>
            <a:pPr indent="-285750" lvl="0" marL="285750" marR="0" rtl="0" algn="just">
              <a:lnSpc>
                <a:spcPct val="100000"/>
              </a:lnSpc>
              <a:spcBef>
                <a:spcPts val="1200"/>
              </a:spcBef>
              <a:spcAft>
                <a:spcPts val="0"/>
              </a:spcAft>
              <a:buClr>
                <a:srgbClr val="202124"/>
              </a:buClr>
              <a:buSzPts val="1800"/>
              <a:buFont typeface="Noto Sans Symbols"/>
              <a:buChar char="✔"/>
            </a:pPr>
            <a:r>
              <a:rPr b="0" i="0" lang="en-US" sz="1800" u="none">
                <a:solidFill>
                  <a:srgbClr val="202124"/>
                </a:solidFill>
                <a:latin typeface="Arial"/>
                <a:ea typeface="Arial"/>
                <a:cs typeface="Arial"/>
                <a:sym typeface="Arial"/>
              </a:rPr>
              <a:t>These pairs are wrapped one more time to provide double protection. </a:t>
            </a:r>
            <a:endParaRPr/>
          </a:p>
          <a:p>
            <a:pPr indent="-285750" lvl="0" marL="285750" marR="0" rtl="0" algn="just">
              <a:lnSpc>
                <a:spcPct val="100000"/>
              </a:lnSpc>
              <a:spcBef>
                <a:spcPts val="1200"/>
              </a:spcBef>
              <a:spcAft>
                <a:spcPts val="0"/>
              </a:spcAft>
              <a:buClr>
                <a:srgbClr val="202124"/>
              </a:buClr>
              <a:buSzPts val="1800"/>
              <a:buFont typeface="Noto Sans Symbols"/>
              <a:buChar char="✔"/>
            </a:pPr>
            <a:r>
              <a:rPr b="0" i="0" lang="en-US" sz="1800" u="none">
                <a:solidFill>
                  <a:srgbClr val="202124"/>
                </a:solidFill>
                <a:latin typeface="Arial"/>
                <a:ea typeface="Arial"/>
                <a:cs typeface="Arial"/>
                <a:sym typeface="Arial"/>
              </a:rPr>
              <a:t>The shielding helps prevent electromagnetic interference (</a:t>
            </a:r>
            <a:r>
              <a:rPr b="1" i="0" lang="en-US" sz="1800" u="none">
                <a:solidFill>
                  <a:srgbClr val="FF0000"/>
                </a:solidFill>
                <a:latin typeface="Arial"/>
                <a:ea typeface="Arial"/>
                <a:cs typeface="Arial"/>
                <a:sym typeface="Arial"/>
              </a:rPr>
              <a:t>EMI</a:t>
            </a:r>
            <a:r>
              <a:rPr b="0" i="0" lang="en-US" sz="1800" u="none">
                <a:solidFill>
                  <a:srgbClr val="202124"/>
                </a:solidFill>
                <a:latin typeface="Arial"/>
                <a:ea typeface="Arial"/>
                <a:cs typeface="Arial"/>
                <a:sym typeface="Arial"/>
              </a:rPr>
              <a:t>) and other technical issues that may compromise signals’ integrity.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1999-01-03T09:16:33Z</dcterms:created>
  <dc:creator>Mr.Navpreet Singh</dc:creator>
</cp:coreProperties>
</file>