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344" r:id="rId6"/>
    <p:sldId id="339" r:id="rId7"/>
    <p:sldId id="338" r:id="rId8"/>
    <p:sldId id="261" r:id="rId9"/>
    <p:sldId id="343" r:id="rId10"/>
    <p:sldId id="342" r:id="rId11"/>
    <p:sldId id="337" r:id="rId12"/>
    <p:sldId id="345" r:id="rId13"/>
    <p:sldId id="341" r:id="rId14"/>
    <p:sldId id="34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 B" initials="DB" lastIdx="1" clrIdx="0">
    <p:extLst>
      <p:ext uri="{19B8F6BF-5375-455C-9EA6-DF929625EA0E}">
        <p15:presenceInfo xmlns:p15="http://schemas.microsoft.com/office/powerpoint/2012/main" userId="be7cc1e3f95ddc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62B01-2A7D-4FCD-893E-691CBB10D9B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DE6A5-FBE1-4F6D-9ADD-9247684B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84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8E9E-D7FD-4BFD-9F36-5832944C3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65632-1B0D-4D80-BA75-704D36108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E3EC5-59EC-4A01-B7E8-B9F3E505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B3A9A-4A5E-486C-A5E8-5ED49DE38C2E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D96B6-7347-4CFA-910F-53296574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70DFE-FD95-4946-86D9-3E44DA56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F78E-F722-4AF7-83FF-83BEA0A4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A96F9-CBF9-4FF1-BB4D-A23F0D404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0247A-515E-4719-A09C-3B9C380A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F9491-7C66-493B-89FA-22DB0BA1E43D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AD10-565E-4EF6-BB9F-D9E397DC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718B1-FD8C-4A20-A4C9-22AB7AE6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82F8E-AC3C-47CB-BEA9-8D84693F0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EC697-6389-4555-A19A-3534AFFB8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3B167-4D05-4550-AA04-EAFDEA02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D8F073-04DC-4EAB-A5E6-CB097B16D766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0124D-A01D-4526-ADEF-8EBE9285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E4C0C-37D7-4CC2-A82C-2CA698D7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69A2-CEBE-4CC5-8F59-6D0E8B65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7" y="365125"/>
            <a:ext cx="11102787" cy="6030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5821D-E987-45CF-9600-6A7CE519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92306"/>
            <a:ext cx="11102787" cy="49846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24F5-CDCC-4898-BC34-0461DAEA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53C68F-13DA-420E-A9E4-EFE60EDC97AD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C900-16D0-4A79-8027-31C24907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5BCC-37C3-44FD-AD27-C082D272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4F0070-A64B-414B-971B-15C25F834254}"/>
              </a:ext>
            </a:extLst>
          </p:cNvPr>
          <p:cNvSpPr/>
          <p:nvPr userDrawn="1"/>
        </p:nvSpPr>
        <p:spPr>
          <a:xfrm>
            <a:off x="775447" y="1013012"/>
            <a:ext cx="10578353" cy="124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1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3334-B7FE-4937-8BE1-DB6DC370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ADABA-8952-4501-9543-A13CF63E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0C59-35AD-4DE3-9081-21AE7EB7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324C9D-B409-4CD3-9E89-E6DE3024E11F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EFD3E-7CCA-4F7B-A0B8-ED0CA528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45327-1321-43DD-BD0B-90B126F8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1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24D2-9B78-4D01-BB3D-5D756257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05160-B742-4A07-BA1E-A7B8A9FBA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55918-07C8-4880-96EA-5A8B9DD41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19291-F753-45FD-ABBC-F938BC30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C1ECE9-6716-4F41-BBC6-373626E0128B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B2C6B-ABAC-4741-BD00-5D228427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AADCD-AAE6-455B-918F-6AF8CFC3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DF02-4F86-4887-BB96-0413C29E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DAB13-B5E8-44A1-92A5-61C85901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F3295-D098-4493-ABB4-DC6ED37C8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F3E06-3DF1-4062-B945-2F4F01E20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3B066-D3AF-467E-99B9-EB61AA3F5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0F8BB-4808-47DA-BE7A-50915208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7E2CAA-4131-4E92-8B31-0F9436BA10E0}" type="datetime1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BAA8F-4731-4907-9517-9212EEEF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61D59-67CD-4DF4-BDD5-CC06C675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1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98A8-640B-43F4-BF19-AC2F43CA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DC8C2-12BF-4D97-8C65-950CDC36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7BABE0-09B2-47DA-AC23-C4E48DD83541}" type="datetime1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06565-8B70-4801-BDC9-AEC7A0A2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ABF57-4EDE-4E3E-B11C-93C6A55B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1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4F5DC-5683-492A-97CA-BA150516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FE1E51-58D0-4D02-B277-6339638A347A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587D0-B052-4C77-8171-98476F4F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4EF9A-DDDD-4344-9D2A-41606034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15BC-4DDF-41DF-942B-878FD026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F671-86F8-4CA0-A34C-32031118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9C66B-4760-4234-A5E6-AFE88529F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3EC1A-F458-40FA-9737-19D2B716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97D583-C54D-4687-ACE2-EA82E4A1350F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43EF5-DDCD-4949-8DD8-C3164B36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00BF6-08D0-4745-8651-65FBC8BC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0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BE21-DFCD-43A1-A410-D91F1B58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AC48D-432C-4A45-AC3C-51050B39F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85BDC-9AFB-42C2-8D4B-1231CCEFE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85494-76B3-4256-9DA1-C91F4079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4DC52B-4111-4BEF-BBAD-C41EFBAAA5F9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CE3E0-6355-48BA-A084-227939DC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8D296-84EB-424F-B904-42EAB7AF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1CFDD-EAFB-490C-B209-D12396DA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FA10B-7815-4C64-B67C-AD835687F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E7AB2-A1A0-4185-B38B-A90463D62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8BB1-C3D7-4DA3-80F2-5FD2E95BE96E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ACE89-BEAD-476D-B1C1-612EBDFE4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613D3-5119-4D8F-9C21-B12A73D91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4.jp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B203-443F-4742-86A6-FBA12E250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spcAft>
                <a:spcPts val="3600"/>
              </a:spcAft>
            </a:pPr>
            <a:r>
              <a:rPr lang="en-US" sz="4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CSE 4128</a:t>
            </a:r>
            <a:br>
              <a:rPr lang="en-US" sz="4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and Computer Vision </a:t>
            </a:r>
            <a:br>
              <a:rPr lang="en-US" sz="32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Laboratory</a:t>
            </a:r>
            <a:br>
              <a:rPr lang="en-US" sz="32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sng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2: Segmentation(Edge Detection)</a:t>
            </a:r>
            <a:endParaRPr lang="en-US" sz="3200" u="sn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DD8FD-2821-4231-AF06-08CB9AA0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1F26B-27B5-4834-A3BA-0BBFD194CBD5}"/>
              </a:ext>
            </a:extLst>
          </p:cNvPr>
          <p:cNvSpPr txBox="1"/>
          <p:nvPr/>
        </p:nvSpPr>
        <p:spPr>
          <a:xfrm>
            <a:off x="2117881" y="4087894"/>
            <a:ext cx="3616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Dr. Sk. Md. </a:t>
            </a:r>
            <a:r>
              <a:rPr lang="en-US" sz="2400" b="1" dirty="0" err="1"/>
              <a:t>Masudul</a:t>
            </a:r>
            <a:r>
              <a:rPr lang="en-US" sz="2400" b="1" dirty="0"/>
              <a:t> Ahsan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Dept. of CSE, KUET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721F4-58B5-4C68-ABC1-896CFBE4DE54}"/>
              </a:ext>
            </a:extLst>
          </p:cNvPr>
          <p:cNvSpPr txBox="1"/>
          <p:nvPr/>
        </p:nvSpPr>
        <p:spPr>
          <a:xfrm>
            <a:off x="7061514" y="4087894"/>
            <a:ext cx="2849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Md Tajmilur Rahman</a:t>
            </a:r>
          </a:p>
          <a:p>
            <a:r>
              <a:rPr lang="en-US" sz="2400" dirty="0"/>
              <a:t>Lecturer</a:t>
            </a:r>
          </a:p>
          <a:p>
            <a:r>
              <a:rPr lang="en-US" sz="2400" dirty="0"/>
              <a:t>Dept. of CSE, KUET</a:t>
            </a:r>
          </a:p>
        </p:txBody>
      </p:sp>
    </p:spTree>
    <p:extLst>
      <p:ext uri="{BB962C8B-B14F-4D97-AF65-F5344CB8AC3E}">
        <p14:creationId xmlns:p14="http://schemas.microsoft.com/office/powerpoint/2010/main" val="408591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7342-EFB3-4488-8F8B-97136014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Neighborhood Zero crossing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DEF5534-8A02-4998-A03E-DD2F54384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825897"/>
              </p:ext>
            </p:extLst>
          </p:nvPr>
        </p:nvGraphicFramePr>
        <p:xfrm>
          <a:off x="775448" y="1549863"/>
          <a:ext cx="2703605" cy="22789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721">
                  <a:extLst>
                    <a:ext uri="{9D8B030D-6E8A-4147-A177-3AD203B41FA5}">
                      <a16:colId xmlns:a16="http://schemas.microsoft.com/office/drawing/2014/main" val="2202301545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3022002689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588795326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996983029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3097991215"/>
                    </a:ext>
                  </a:extLst>
                </a:gridCol>
              </a:tblGrid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7618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3377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60743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29300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89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C4EF4-FE05-4855-AD4A-CBAE8E1D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19C8DFF-77D7-4D65-904D-683C0B577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387459"/>
              </p:ext>
            </p:extLst>
          </p:nvPr>
        </p:nvGraphicFramePr>
        <p:xfrm>
          <a:off x="4574241" y="1556886"/>
          <a:ext cx="2859740" cy="22789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1948">
                  <a:extLst>
                    <a:ext uri="{9D8B030D-6E8A-4147-A177-3AD203B41FA5}">
                      <a16:colId xmlns:a16="http://schemas.microsoft.com/office/drawing/2014/main" val="2497088007"/>
                    </a:ext>
                  </a:extLst>
                </a:gridCol>
                <a:gridCol w="571948">
                  <a:extLst>
                    <a:ext uri="{9D8B030D-6E8A-4147-A177-3AD203B41FA5}">
                      <a16:colId xmlns:a16="http://schemas.microsoft.com/office/drawing/2014/main" val="524331800"/>
                    </a:ext>
                  </a:extLst>
                </a:gridCol>
                <a:gridCol w="571948">
                  <a:extLst>
                    <a:ext uri="{9D8B030D-6E8A-4147-A177-3AD203B41FA5}">
                      <a16:colId xmlns:a16="http://schemas.microsoft.com/office/drawing/2014/main" val="3753666947"/>
                    </a:ext>
                  </a:extLst>
                </a:gridCol>
                <a:gridCol w="571948">
                  <a:extLst>
                    <a:ext uri="{9D8B030D-6E8A-4147-A177-3AD203B41FA5}">
                      <a16:colId xmlns:a16="http://schemas.microsoft.com/office/drawing/2014/main" val="747018000"/>
                    </a:ext>
                  </a:extLst>
                </a:gridCol>
                <a:gridCol w="571948">
                  <a:extLst>
                    <a:ext uri="{9D8B030D-6E8A-4147-A177-3AD203B41FA5}">
                      <a16:colId xmlns:a16="http://schemas.microsoft.com/office/drawing/2014/main" val="482167128"/>
                    </a:ext>
                  </a:extLst>
                </a:gridCol>
              </a:tblGrid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28263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28693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664654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45248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54607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390F98-0C08-4B09-BCB7-E93B581EB40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479053" y="2689353"/>
            <a:ext cx="1095188" cy="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1D4C9F-66C3-49C2-90E1-C49ADBD1EC65}"/>
              </a:ext>
            </a:extLst>
          </p:cNvPr>
          <p:cNvSpPr txBox="1"/>
          <p:nvPr/>
        </p:nvSpPr>
        <p:spPr>
          <a:xfrm>
            <a:off x="3318436" y="1877010"/>
            <a:ext cx="1335741" cy="668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zero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crossing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7F2A0E-C55D-49B0-A731-80D17A278911}"/>
              </a:ext>
            </a:extLst>
          </p:cNvPr>
          <p:cNvCxnSpPr>
            <a:cxnSpLocks/>
            <a:stCxn id="10" idx="3"/>
            <a:endCxn id="24" idx="1"/>
          </p:cNvCxnSpPr>
          <p:nvPr/>
        </p:nvCxnSpPr>
        <p:spPr>
          <a:xfrm>
            <a:off x="7433981" y="2696376"/>
            <a:ext cx="939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5E11183-7B79-4609-B85F-E06869D62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53903"/>
              </p:ext>
            </p:extLst>
          </p:nvPr>
        </p:nvGraphicFramePr>
        <p:xfrm>
          <a:off x="8373034" y="4483122"/>
          <a:ext cx="2938930" cy="22789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87786">
                  <a:extLst>
                    <a:ext uri="{9D8B030D-6E8A-4147-A177-3AD203B41FA5}">
                      <a16:colId xmlns:a16="http://schemas.microsoft.com/office/drawing/2014/main" val="3091135419"/>
                    </a:ext>
                  </a:extLst>
                </a:gridCol>
                <a:gridCol w="587786">
                  <a:extLst>
                    <a:ext uri="{9D8B030D-6E8A-4147-A177-3AD203B41FA5}">
                      <a16:colId xmlns:a16="http://schemas.microsoft.com/office/drawing/2014/main" val="2172123650"/>
                    </a:ext>
                  </a:extLst>
                </a:gridCol>
                <a:gridCol w="587786">
                  <a:extLst>
                    <a:ext uri="{9D8B030D-6E8A-4147-A177-3AD203B41FA5}">
                      <a16:colId xmlns:a16="http://schemas.microsoft.com/office/drawing/2014/main" val="3607448217"/>
                    </a:ext>
                  </a:extLst>
                </a:gridCol>
                <a:gridCol w="587786">
                  <a:extLst>
                    <a:ext uri="{9D8B030D-6E8A-4147-A177-3AD203B41FA5}">
                      <a16:colId xmlns:a16="http://schemas.microsoft.com/office/drawing/2014/main" val="3364832112"/>
                    </a:ext>
                  </a:extLst>
                </a:gridCol>
                <a:gridCol w="587786">
                  <a:extLst>
                    <a:ext uri="{9D8B030D-6E8A-4147-A177-3AD203B41FA5}">
                      <a16:colId xmlns:a16="http://schemas.microsoft.com/office/drawing/2014/main" val="1752147266"/>
                    </a:ext>
                  </a:extLst>
                </a:gridCol>
              </a:tblGrid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3391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17898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790424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751375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23528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140EC7F4-7F04-457E-9E5F-E87CE0648C8A}"/>
              </a:ext>
            </a:extLst>
          </p:cNvPr>
          <p:cNvSpPr txBox="1"/>
          <p:nvPr/>
        </p:nvSpPr>
        <p:spPr>
          <a:xfrm>
            <a:off x="7379445" y="2204142"/>
            <a:ext cx="1102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ZS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AD19CB-D5DC-49E0-AFAB-139AE5BE9E04}"/>
              </a:ext>
            </a:extLst>
          </p:cNvPr>
          <p:cNvSpPr/>
          <p:nvPr/>
        </p:nvSpPr>
        <p:spPr>
          <a:xfrm>
            <a:off x="1866156" y="1538957"/>
            <a:ext cx="528918" cy="134859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78E5F6-64E7-4111-A9FD-F66062CE78A8}"/>
              </a:ext>
            </a:extLst>
          </p:cNvPr>
          <p:cNvSpPr/>
          <p:nvPr/>
        </p:nvSpPr>
        <p:spPr>
          <a:xfrm>
            <a:off x="1305115" y="1982112"/>
            <a:ext cx="1549399" cy="47513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736FEC-5199-488E-B111-F12B2A47BEFB}"/>
              </a:ext>
            </a:extLst>
          </p:cNvPr>
          <p:cNvSpPr/>
          <p:nvPr/>
        </p:nvSpPr>
        <p:spPr>
          <a:xfrm>
            <a:off x="2412254" y="2444393"/>
            <a:ext cx="528918" cy="1348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24ADCA-0759-40AE-AD9F-2AFFECD6FFB6}"/>
              </a:ext>
            </a:extLst>
          </p:cNvPr>
          <p:cNvSpPr/>
          <p:nvPr/>
        </p:nvSpPr>
        <p:spPr>
          <a:xfrm>
            <a:off x="1851213" y="2887548"/>
            <a:ext cx="1549399" cy="475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15">
            <a:extLst>
              <a:ext uri="{FF2B5EF4-FFF2-40B4-BE49-F238E27FC236}">
                <a16:creationId xmlns:a16="http://schemas.microsoft.com/office/drawing/2014/main" id="{1EF6891D-5F59-46F5-98FD-7BC3467A6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31369"/>
              </p:ext>
            </p:extLst>
          </p:nvPr>
        </p:nvGraphicFramePr>
        <p:xfrm>
          <a:off x="8373034" y="1556886"/>
          <a:ext cx="2938930" cy="22789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87786">
                  <a:extLst>
                    <a:ext uri="{9D8B030D-6E8A-4147-A177-3AD203B41FA5}">
                      <a16:colId xmlns:a16="http://schemas.microsoft.com/office/drawing/2014/main" val="3091135419"/>
                    </a:ext>
                  </a:extLst>
                </a:gridCol>
                <a:gridCol w="587786">
                  <a:extLst>
                    <a:ext uri="{9D8B030D-6E8A-4147-A177-3AD203B41FA5}">
                      <a16:colId xmlns:a16="http://schemas.microsoft.com/office/drawing/2014/main" val="2172123650"/>
                    </a:ext>
                  </a:extLst>
                </a:gridCol>
                <a:gridCol w="587786">
                  <a:extLst>
                    <a:ext uri="{9D8B030D-6E8A-4147-A177-3AD203B41FA5}">
                      <a16:colId xmlns:a16="http://schemas.microsoft.com/office/drawing/2014/main" val="3607448217"/>
                    </a:ext>
                  </a:extLst>
                </a:gridCol>
                <a:gridCol w="587786">
                  <a:extLst>
                    <a:ext uri="{9D8B030D-6E8A-4147-A177-3AD203B41FA5}">
                      <a16:colId xmlns:a16="http://schemas.microsoft.com/office/drawing/2014/main" val="3364832112"/>
                    </a:ext>
                  </a:extLst>
                </a:gridCol>
                <a:gridCol w="587786">
                  <a:extLst>
                    <a:ext uri="{9D8B030D-6E8A-4147-A177-3AD203B41FA5}">
                      <a16:colId xmlns:a16="http://schemas.microsoft.com/office/drawing/2014/main" val="1752147266"/>
                    </a:ext>
                  </a:extLst>
                </a:gridCol>
              </a:tblGrid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3391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17898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790424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751375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23528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BD006C97-0C80-4E34-8C11-688E7BCCF97A}"/>
              </a:ext>
            </a:extLst>
          </p:cNvPr>
          <p:cNvSpPr/>
          <p:nvPr/>
        </p:nvSpPr>
        <p:spPr>
          <a:xfrm>
            <a:off x="5703419" y="2003946"/>
            <a:ext cx="580090" cy="47513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0BAA30-A098-42D0-9075-1F57C1D86222}"/>
              </a:ext>
            </a:extLst>
          </p:cNvPr>
          <p:cNvSpPr/>
          <p:nvPr/>
        </p:nvSpPr>
        <p:spPr>
          <a:xfrm>
            <a:off x="6285005" y="2899051"/>
            <a:ext cx="528918" cy="475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8F8DA-207A-49FF-BF62-A597312A11B7}"/>
              </a:ext>
            </a:extLst>
          </p:cNvPr>
          <p:cNvSpPr txBox="1"/>
          <p:nvPr/>
        </p:nvSpPr>
        <p:spPr>
          <a:xfrm>
            <a:off x="9959788" y="396203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 = 6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31C71C-1532-4CDF-A4EA-30DF93F53553}"/>
              </a:ext>
            </a:extLst>
          </p:cNvPr>
          <p:cNvCxnSpPr>
            <a:endCxn id="15" idx="0"/>
          </p:cNvCxnSpPr>
          <p:nvPr/>
        </p:nvCxnSpPr>
        <p:spPr>
          <a:xfrm>
            <a:off x="9842499" y="3835866"/>
            <a:ext cx="0" cy="64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8D2F213-553D-4651-9559-1031D270DD2C}"/>
              </a:ext>
            </a:extLst>
          </p:cNvPr>
          <p:cNvSpPr txBox="1"/>
          <p:nvPr/>
        </p:nvSpPr>
        <p:spPr>
          <a:xfrm>
            <a:off x="1131680" y="4180954"/>
            <a:ext cx="1798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</a:t>
            </a:r>
            <a:r>
              <a:rPr lang="en-US" dirty="0"/>
              <a:t> Response of </a:t>
            </a:r>
          </a:p>
          <a:p>
            <a:r>
              <a:rPr lang="en-US" dirty="0"/>
              <a:t>Input 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588EB4-DFAA-45DE-A35A-F5E554ABC2E2}"/>
              </a:ext>
            </a:extLst>
          </p:cNvPr>
          <p:cNvSpPr txBox="1"/>
          <p:nvPr/>
        </p:nvSpPr>
        <p:spPr>
          <a:xfrm>
            <a:off x="5077350" y="4021457"/>
            <a:ext cx="1963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Cross pixels</a:t>
            </a:r>
          </a:p>
          <a:p>
            <a:r>
              <a:rPr lang="en-US" dirty="0"/>
              <a:t>In 4-Neighborhood</a:t>
            </a:r>
          </a:p>
          <a:p>
            <a:r>
              <a:rPr lang="en-US" dirty="0"/>
              <a:t>(inner pixels)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6FBA27-FECC-4C68-9029-58BC6752A4BD}"/>
              </a:ext>
            </a:extLst>
          </p:cNvPr>
          <p:cNvSpPr txBox="1"/>
          <p:nvPr/>
        </p:nvSpPr>
        <p:spPr>
          <a:xfrm>
            <a:off x="7433980" y="1145790"/>
            <a:ext cx="4883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Absolute(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current_pixel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neighbor_pixel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1EA7FD4-D1AE-49CD-9CFE-4A642258C7C6}"/>
              </a:ext>
            </a:extLst>
          </p:cNvPr>
          <p:cNvSpPr/>
          <p:nvPr/>
        </p:nvSpPr>
        <p:spPr>
          <a:xfrm>
            <a:off x="5714066" y="2009734"/>
            <a:ext cx="580089" cy="47513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6B0E85-0A65-401A-A63B-38F98BAD0B61}"/>
              </a:ext>
            </a:extLst>
          </p:cNvPr>
          <p:cNvSpPr/>
          <p:nvPr/>
        </p:nvSpPr>
        <p:spPr>
          <a:xfrm>
            <a:off x="9578040" y="2003946"/>
            <a:ext cx="528918" cy="47513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6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27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3BAC-26D7-42EC-AD7D-79A451A1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with Edge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3FE43-97E2-46D9-B6D7-8A23C9F5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47E15-4F04-448B-8AA4-3450B73F6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51" y="1020390"/>
            <a:ext cx="2838661" cy="28555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F36C6A-AC13-44F2-AD8B-6519018188E6}"/>
              </a:ext>
            </a:extLst>
          </p:cNvPr>
          <p:cNvSpPr txBox="1"/>
          <p:nvPr/>
        </p:nvSpPr>
        <p:spPr>
          <a:xfrm>
            <a:off x="433045" y="291712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FD6877-0C6C-46C3-8781-3D8D4755DBE2}"/>
              </a:ext>
            </a:extLst>
          </p:cNvPr>
          <p:cNvSpPr txBox="1"/>
          <p:nvPr/>
        </p:nvSpPr>
        <p:spPr>
          <a:xfrm>
            <a:off x="4168583" y="6169709"/>
            <a:ext cx="3716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Convolving with </a:t>
            </a:r>
            <a:r>
              <a:rPr lang="en-US" dirty="0" err="1"/>
              <a:t>LoG</a:t>
            </a:r>
            <a:r>
              <a:rPr lang="en-US" dirty="0"/>
              <a:t> kernel with Sigma = 1, kernel size= 9X9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61F9F4-94D6-47A4-BE35-655C34EE0F2F}"/>
              </a:ext>
            </a:extLst>
          </p:cNvPr>
          <p:cNvSpPr txBox="1"/>
          <p:nvPr/>
        </p:nvSpPr>
        <p:spPr>
          <a:xfrm>
            <a:off x="5334936" y="4742901"/>
            <a:ext cx="230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Applying Zero-crossing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638EC2-FEBA-44CE-B27D-0215A7B16ED6}"/>
              </a:ext>
            </a:extLst>
          </p:cNvPr>
          <p:cNvCxnSpPr>
            <a:cxnSpLocks/>
          </p:cNvCxnSpPr>
          <p:nvPr/>
        </p:nvCxnSpPr>
        <p:spPr>
          <a:xfrm>
            <a:off x="2633717" y="3737036"/>
            <a:ext cx="0" cy="280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63F9CB-25E5-4622-8CA9-93808C53E3CD}"/>
              </a:ext>
            </a:extLst>
          </p:cNvPr>
          <p:cNvCxnSpPr>
            <a:cxnSpLocks/>
          </p:cNvCxnSpPr>
          <p:nvPr/>
        </p:nvCxnSpPr>
        <p:spPr>
          <a:xfrm flipV="1">
            <a:off x="4133465" y="4559545"/>
            <a:ext cx="1069430" cy="115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D0E5A58-020E-4EDD-9272-4F29DE2E64BD}"/>
              </a:ext>
            </a:extLst>
          </p:cNvPr>
          <p:cNvSpPr txBox="1"/>
          <p:nvPr/>
        </p:nvSpPr>
        <p:spPr>
          <a:xfrm>
            <a:off x="9135034" y="4873124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ZS_Map</a:t>
            </a:r>
            <a:r>
              <a:rPr lang="en-US" dirty="0"/>
              <a:t> with Th =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C972D-07B0-44C5-80E2-889AFF4D7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907" y="4108125"/>
            <a:ext cx="2824305" cy="2904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EE32A7-A2CA-4D43-89B4-99E6F51CF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416" y="996341"/>
            <a:ext cx="3316946" cy="35110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885634-35F1-45EB-A125-0AF491745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466" y="1020389"/>
            <a:ext cx="3316946" cy="348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93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A8B29-805D-42CF-9937-2D881B1C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E757-8D8C-45DB-AA49-52F13FF46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Generate a </a:t>
            </a:r>
            <a:r>
              <a:rPr lang="en-US" dirty="0" err="1"/>
              <a:t>LoG</a:t>
            </a:r>
            <a:r>
              <a:rPr lang="en-US" dirty="0"/>
              <a:t> filter with size of 9xsigma with the following equation and apply convolution on an input image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Detect 4-neighborhood zero-cross pixels in the </a:t>
            </a:r>
            <a:r>
              <a:rPr lang="en-US" dirty="0" err="1"/>
              <a:t>LoG</a:t>
            </a:r>
            <a:r>
              <a:rPr lang="en-US" dirty="0"/>
              <a:t> response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Calculate the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cross strength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ZS</a:t>
            </a:r>
          </a:p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 Absolute(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current_pixel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neighbor_pixel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AutoNum type="arabicPeriod" startAt="4"/>
            </a:pPr>
            <a:r>
              <a:rPr lang="en-US" dirty="0">
                <a:cs typeface="Times New Roman" panose="02020603050405020304" pitchFamily="18" charset="0"/>
              </a:rPr>
              <a:t>Applying thresholding: </a:t>
            </a:r>
          </a:p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		</a:t>
            </a:r>
            <a:r>
              <a:rPr lang="en-US" i="1" dirty="0">
                <a:cs typeface="Times New Roman" panose="02020603050405020304" pitchFamily="18" charset="0"/>
              </a:rPr>
              <a:t>pixel set to 255 if ZS &gt; Th </a:t>
            </a:r>
          </a:p>
          <a:p>
            <a:pPr marL="0" indent="0">
              <a:buNone/>
            </a:pPr>
            <a:r>
              <a:rPr lang="en-US" i="1" dirty="0">
                <a:cs typeface="Times New Roman" panose="02020603050405020304" pitchFamily="18" charset="0"/>
              </a:rPr>
              <a:t>		otherwise pixel set to 0</a:t>
            </a:r>
            <a:endParaRPr lang="en-US" sz="2800" i="1" dirty="0"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4F996-C075-41BB-91E4-F05DB1681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27F857-6264-4AF7-8BDF-6B5E0CBF5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976" y="1987853"/>
            <a:ext cx="5188287" cy="102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847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838A-447F-4B79-82D5-6D90DC7B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2967-7974-4F5B-BE8D-E7734B4B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13</a:t>
            </a:fld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18FE86B-253F-4C4A-AD02-4AC9A4612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994" y="3398520"/>
            <a:ext cx="1241044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LoG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operator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AFFC75FE-F5AB-4316-B370-75CF3BFCE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6860" y="381444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FAC1A2E1-3912-4557-87E7-3FE21BEAA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8060" y="381444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9980635E-49FB-4C1F-8644-A435B3658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560" y="3509645"/>
            <a:ext cx="92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image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444DD99D-ACD5-4765-93D3-1DF884E35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948" y="3398520"/>
            <a:ext cx="1344612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zero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crossing?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80D87CC6-67D6-45E6-A73E-48F984B0F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6560" y="381444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2043C67C-2E1C-4AEB-B744-BA5C21EA91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8960" y="248412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EA8E4DEF-83AD-4EB6-BF80-E792109F8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8048" y="2026920"/>
            <a:ext cx="1890712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estimate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local variance</a:t>
            </a: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6FFBF303-87C3-4A36-AB56-9AF055FE8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8960" y="248412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D1691262-A6D0-4FF7-8578-9C27DA7A2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3148" y="3541395"/>
            <a:ext cx="8874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4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th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A788C5CD-C1F2-4228-AD17-EFF4C71C7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4160" y="248412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15AFCAF4-D536-4491-993F-62CC0C954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3360" y="248412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7C0DAB3-A47D-42A1-B5FF-357BCDD71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260" y="2103120"/>
            <a:ext cx="46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4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7A0D39F8-B4F8-4468-B934-490653093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0760" y="423672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0B1FA885-01EA-4B8C-A997-35C929B27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0560" y="377952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0A6393EA-A827-4392-BFE4-0B5465334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3360" y="400812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D3D66A5B-A537-4810-8B74-D433EFD8C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160" y="4658995"/>
            <a:ext cx="1460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not an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edge point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EB9B62E7-0DDB-46A7-A99D-6C8A540E3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885" y="4201795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AA1BD9F3-31ED-4345-89B1-2858803D2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7085" y="3363595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0D3083BA-8ABC-4CB2-AE79-BF462E336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160" y="400812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3F5B6CDD-1219-4A0A-821A-F7750782B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560" y="4465320"/>
            <a:ext cx="1460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not an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edge point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5D7D2404-CA03-4E00-8751-665BC891B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3960" y="3322320"/>
            <a:ext cx="885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edge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point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1192FE-2ACA-48C1-A963-E602E605C222}"/>
              </a:ext>
            </a:extLst>
          </p:cNvPr>
          <p:cNvSpPr txBox="1"/>
          <p:nvPr/>
        </p:nvSpPr>
        <p:spPr>
          <a:xfrm>
            <a:off x="3166204" y="5918328"/>
            <a:ext cx="69117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Robust Laplacian-based Edge Detector </a:t>
            </a:r>
          </a:p>
        </p:txBody>
      </p:sp>
    </p:spTree>
    <p:extLst>
      <p:ext uri="{BB962C8B-B14F-4D97-AF65-F5344CB8AC3E}">
        <p14:creationId xmlns:p14="http://schemas.microsoft.com/office/powerpoint/2010/main" val="350256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81B7-F259-490D-85DD-06BED5F91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753" y="2656821"/>
            <a:ext cx="3294529" cy="1544357"/>
          </a:xfrm>
        </p:spPr>
        <p:txBody>
          <a:bodyPr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AE067-F0B2-4933-93D6-D76AC121A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16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E508-5D1D-4F10-9C71-B807850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8077-EA3A-4D9C-BCFD-2EE4F01C28E6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Segmentation subdivides an image into its constituent regions or objects.</a:t>
            </a:r>
          </a:p>
          <a:p>
            <a:r>
              <a:rPr lang="en-US" dirty="0"/>
              <a:t>Separating objects from the background and giving them individual labels(ID numbers)</a:t>
            </a:r>
          </a:p>
          <a:p>
            <a:r>
              <a:rPr lang="en-IE" altLang="en-US" dirty="0"/>
              <a:t>Segmentation attempts to partition the pixels of an image into groups that strongly correlate with the objects in an image</a:t>
            </a:r>
          </a:p>
          <a:p>
            <a:endParaRPr lang="en-US" dirty="0"/>
          </a:p>
        </p:txBody>
      </p:sp>
      <p:pic>
        <p:nvPicPr>
          <p:cNvPr id="18" name="Picture 7">
            <a:extLst>
              <a:ext uri="{FF2B5EF4-FFF2-40B4-BE49-F238E27FC236}">
                <a16:creationId xmlns:a16="http://schemas.microsoft.com/office/drawing/2014/main" id="{862FDEB2-0F0C-4F83-BCBC-B1034792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159" y="3819548"/>
            <a:ext cx="30670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1C13CBD-9E9F-454E-97DF-9BD8ACF05831}"/>
              </a:ext>
            </a:extLst>
          </p:cNvPr>
          <p:cNvGrpSpPr>
            <a:grpSpLocks/>
          </p:cNvGrpSpPr>
          <p:nvPr/>
        </p:nvGrpSpPr>
        <p:grpSpPr bwMode="auto">
          <a:xfrm>
            <a:off x="6694129" y="3733543"/>
            <a:ext cx="3067050" cy="2476500"/>
            <a:chOff x="3463" y="2578"/>
            <a:chExt cx="1932" cy="1560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D61DF4B4-1067-49F6-A93E-3DBCAC046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3" y="2578"/>
              <a:ext cx="1932" cy="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77E62813-1B46-4CB5-AF66-451ACD69A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2720"/>
              <a:ext cx="1884" cy="13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2" name="Oval 9">
              <a:extLst>
                <a:ext uri="{FF2B5EF4-FFF2-40B4-BE49-F238E27FC236}">
                  <a16:creationId xmlns:a16="http://schemas.microsoft.com/office/drawing/2014/main" id="{9CC9DFA2-DA30-4326-813E-533CCCE0A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2812"/>
              <a:ext cx="328" cy="3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7069EABC-D55B-46B3-BB26-AE7614ED0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3292"/>
              <a:ext cx="224" cy="2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4" name="Oval 11">
              <a:extLst>
                <a:ext uri="{FF2B5EF4-FFF2-40B4-BE49-F238E27FC236}">
                  <a16:creationId xmlns:a16="http://schemas.microsoft.com/office/drawing/2014/main" id="{4A16AF4A-3FEF-4F8F-B339-74E071D87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532"/>
              <a:ext cx="336" cy="336"/>
            </a:xfrm>
            <a:prstGeom prst="ellipse">
              <a:avLst/>
            </a:prstGeom>
            <a:solidFill>
              <a:srgbClr val="F6A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5" name="Oval 12">
              <a:extLst>
                <a:ext uri="{FF2B5EF4-FFF2-40B4-BE49-F238E27FC236}">
                  <a16:creationId xmlns:a16="http://schemas.microsoft.com/office/drawing/2014/main" id="{C74A4910-ABAB-43F9-A459-A2D065446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3604"/>
              <a:ext cx="344" cy="3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A7C61B24-CA58-4F32-8CA0-3463D2881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" y="3116"/>
              <a:ext cx="332" cy="33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6529FEEC-F0A7-4279-92B0-802A26F47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3180"/>
              <a:ext cx="284" cy="284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59B9F148-9070-4B22-A1C2-CC7B6C5EA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2796"/>
              <a:ext cx="276" cy="2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9" name="Oval 16">
              <a:extLst>
                <a:ext uri="{FF2B5EF4-FFF2-40B4-BE49-F238E27FC236}">
                  <a16:creationId xmlns:a16="http://schemas.microsoft.com/office/drawing/2014/main" id="{583F41AE-7CC3-4494-B465-C85993B65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" y="3512"/>
              <a:ext cx="280" cy="280"/>
            </a:xfrm>
            <a:prstGeom prst="ellipse">
              <a:avLst/>
            </a:prstGeom>
            <a:solidFill>
              <a:srgbClr val="F5C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sp>
        <p:nvSpPr>
          <p:cNvPr id="30" name="AutoShape 19">
            <a:extLst>
              <a:ext uri="{FF2B5EF4-FFF2-40B4-BE49-F238E27FC236}">
                <a16:creationId xmlns:a16="http://schemas.microsoft.com/office/drawing/2014/main" id="{C9E4102F-52E8-4449-BB9C-D38B9BEE7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09" y="4694261"/>
            <a:ext cx="1701800" cy="730250"/>
          </a:xfrm>
          <a:prstGeom prst="rightArrow">
            <a:avLst>
              <a:gd name="adj1" fmla="val 50000"/>
              <a:gd name="adj2" fmla="val 58261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55A868AE-BA4C-4877-A408-221A5781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0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88AA-5225-47B9-8D60-C50280CD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411A-2F5E-4169-B0C2-3C02E3F01526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It is most frequently used for segmenting images based on abrupt(local) changes in intensity. It centers around contour detection.</a:t>
            </a:r>
          </a:p>
          <a:p>
            <a:r>
              <a:rPr lang="en-IE" altLang="en-US" dirty="0"/>
              <a:t>An edge is a set of connected pixels that lie on the boundary between two regions</a:t>
            </a:r>
            <a:endParaRPr lang="en-US" dirty="0"/>
          </a:p>
          <a:p>
            <a:r>
              <a:rPr lang="en-US" dirty="0"/>
              <a:t>Edge models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6FB82-B085-4AC2-AA87-96D94FB4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82" y="3799321"/>
            <a:ext cx="6916435" cy="293827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66010-93BE-41F7-8C71-5C128C55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13BD0D6-8C40-4825-9542-EF1943E7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Edge and 1</a:t>
            </a:r>
            <a:r>
              <a:rPr lang="en-US" baseline="30000" dirty="0"/>
              <a:t>st</a:t>
            </a:r>
            <a:r>
              <a:rPr lang="en-US" dirty="0"/>
              <a:t>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D3F0-8812-40C3-9700-3C2C2A074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0376" y="1274602"/>
            <a:ext cx="4491318" cy="188603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Derivatives are used to find discontinuities.</a:t>
            </a:r>
          </a:p>
          <a:p>
            <a:r>
              <a:rPr lang="en-US" dirty="0"/>
              <a:t>1st derivative tells us where an edge is.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12CACCC-E3CD-4A44-9E70-D0C994E07A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83" b="37145"/>
          <a:stretch/>
        </p:blipFill>
        <p:spPr bwMode="auto">
          <a:xfrm>
            <a:off x="3672563" y="2093737"/>
            <a:ext cx="2859138" cy="3892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Line 9">
            <a:extLst>
              <a:ext uri="{FF2B5EF4-FFF2-40B4-BE49-F238E27FC236}">
                <a16:creationId xmlns:a16="http://schemas.microsoft.com/office/drawing/2014/main" id="{73222244-3DAD-46C5-A74B-84638B694C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82322" y="2166912"/>
            <a:ext cx="19050" cy="87709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784AD563-037C-49F3-9817-C565462809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01372" y="2166912"/>
            <a:ext cx="288171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3" name="Picture 8">
            <a:extLst>
              <a:ext uri="{FF2B5EF4-FFF2-40B4-BE49-F238E27FC236}">
                <a16:creationId xmlns:a16="http://schemas.microsoft.com/office/drawing/2014/main" id="{C51C8147-104A-4EFE-81F8-98152F612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0" t="3595" r="42720" b="49710"/>
          <a:stretch>
            <a:fillRect/>
          </a:stretch>
        </p:blipFill>
        <p:spPr bwMode="auto">
          <a:xfrm>
            <a:off x="873032" y="2761033"/>
            <a:ext cx="2670175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1E1B002-E075-44CE-9496-CFC6DE2C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79D15D-B355-4588-8B53-480E5D04E440}"/>
              </a:ext>
            </a:extLst>
          </p:cNvPr>
          <p:cNvCxnSpPr>
            <a:cxnSpLocks/>
          </p:cNvCxnSpPr>
          <p:nvPr/>
        </p:nvCxnSpPr>
        <p:spPr>
          <a:xfrm flipH="1">
            <a:off x="5683624" y="3827929"/>
            <a:ext cx="1801906" cy="149056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901659-E439-4CE8-9126-92C23E14597A}"/>
              </a:ext>
            </a:extLst>
          </p:cNvPr>
          <p:cNvSpPr txBox="1"/>
          <p:nvPr/>
        </p:nvSpPr>
        <p:spPr>
          <a:xfrm>
            <a:off x="7593105" y="3415553"/>
            <a:ext cx="416858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It gives </a:t>
            </a:r>
            <a:r>
              <a:rPr lang="en-US" sz="2800" b="1" dirty="0">
                <a:cs typeface="Times New Roman" panose="02020603050405020304" pitchFamily="18" charset="0"/>
              </a:rPr>
              <a:t>Peaks</a:t>
            </a:r>
            <a:r>
              <a:rPr lang="en-US" sz="2800" dirty="0">
                <a:cs typeface="Times New Roman" panose="02020603050405020304" pitchFamily="18" charset="0"/>
              </a:rPr>
              <a:t> at edges (large positive/negative values)</a:t>
            </a:r>
          </a:p>
        </p:txBody>
      </p:sp>
    </p:spTree>
    <p:extLst>
      <p:ext uri="{BB962C8B-B14F-4D97-AF65-F5344CB8AC3E}">
        <p14:creationId xmlns:p14="http://schemas.microsoft.com/office/powerpoint/2010/main" val="330000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BDD3-10A7-43A3-806C-0AA1E7B76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Edge and 2</a:t>
            </a:r>
            <a:r>
              <a:rPr lang="en-US" baseline="30000" dirty="0"/>
              <a:t>nd</a:t>
            </a:r>
            <a:r>
              <a:rPr lang="en-US" dirty="0"/>
              <a:t>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5B6C-0A21-447B-BA42-C0D11CD49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8729" y="1447277"/>
            <a:ext cx="5459505" cy="11166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derivative can be used to show </a:t>
            </a:r>
            <a:br>
              <a:rPr lang="en-US" dirty="0"/>
            </a:br>
            <a:r>
              <a:rPr lang="en-US" dirty="0"/>
              <a:t>edge side.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7E167-81E4-417E-AA5D-310D7DB7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oogle Shape;1417;p116">
            <a:extLst>
              <a:ext uri="{FF2B5EF4-FFF2-40B4-BE49-F238E27FC236}">
                <a16:creationId xmlns:a16="http://schemas.microsoft.com/office/drawing/2014/main" id="{340F4E30-29B8-407B-9273-E42BE8260A51}"/>
              </a:ext>
            </a:extLst>
          </p:cNvPr>
          <p:cNvGrpSpPr/>
          <p:nvPr/>
        </p:nvGrpSpPr>
        <p:grpSpPr>
          <a:xfrm>
            <a:off x="775447" y="1410447"/>
            <a:ext cx="5149850" cy="5082428"/>
            <a:chOff x="2379" y="843"/>
            <a:chExt cx="3244" cy="3450"/>
          </a:xfrm>
        </p:grpSpPr>
        <p:pic>
          <p:nvPicPr>
            <p:cNvPr id="6" name="Google Shape;1418;p116">
              <a:extLst>
                <a:ext uri="{FF2B5EF4-FFF2-40B4-BE49-F238E27FC236}">
                  <a16:creationId xmlns:a16="http://schemas.microsoft.com/office/drawing/2014/main" id="{8C522C19-849C-4C83-802E-40ED277F2634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63783"/>
            <a:stretch/>
          </p:blipFill>
          <p:spPr>
            <a:xfrm>
              <a:off x="4030" y="843"/>
              <a:ext cx="1593" cy="34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" name="Google Shape;1419;p116">
              <a:extLst>
                <a:ext uri="{FF2B5EF4-FFF2-40B4-BE49-F238E27FC236}">
                  <a16:creationId xmlns:a16="http://schemas.microsoft.com/office/drawing/2014/main" id="{409A06D8-45DF-4FEB-8F8F-510C6F2FB8D8}"/>
                </a:ext>
              </a:extLst>
            </p:cNvPr>
            <p:cNvCxnSpPr/>
            <p:nvPr/>
          </p:nvCxnSpPr>
          <p:spPr>
            <a:xfrm rot="10800000">
              <a:off x="3210" y="868"/>
              <a:ext cx="0" cy="1892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1420;p116">
              <a:extLst>
                <a:ext uri="{FF2B5EF4-FFF2-40B4-BE49-F238E27FC236}">
                  <a16:creationId xmlns:a16="http://schemas.microsoft.com/office/drawing/2014/main" id="{F488FD52-2417-4DA0-ABD1-32FE4BA0394E}"/>
                </a:ext>
              </a:extLst>
            </p:cNvPr>
            <p:cNvCxnSpPr/>
            <p:nvPr/>
          </p:nvCxnSpPr>
          <p:spPr>
            <a:xfrm rot="10800000">
              <a:off x="3198" y="877"/>
              <a:ext cx="164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9" name="Google Shape;1421;p116">
              <a:extLst>
                <a:ext uri="{FF2B5EF4-FFF2-40B4-BE49-F238E27FC236}">
                  <a16:creationId xmlns:a16="http://schemas.microsoft.com/office/drawing/2014/main" id="{E59FA674-0045-4F40-94F5-3307E3FF45F3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 l="19040" t="3595" r="42720" b="49710"/>
            <a:stretch/>
          </p:blipFill>
          <p:spPr>
            <a:xfrm>
              <a:off x="2379" y="2594"/>
              <a:ext cx="1682" cy="161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E728271-61CE-4119-A79A-8A213AA302F5}"/>
              </a:ext>
            </a:extLst>
          </p:cNvPr>
          <p:cNvSpPr txBox="1"/>
          <p:nvPr/>
        </p:nvSpPr>
        <p:spPr>
          <a:xfrm>
            <a:off x="6418729" y="2818480"/>
            <a:ext cx="503816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cs typeface="Times New Roman" panose="02020603050405020304" pitchFamily="18" charset="0"/>
              </a:rPr>
              <a:t>It gives </a:t>
            </a:r>
            <a:r>
              <a:rPr lang="en-US" sz="2800" b="1" dirty="0">
                <a:cs typeface="Times New Roman" panose="02020603050405020304" pitchFamily="18" charset="0"/>
              </a:rPr>
              <a:t>Zero crossing</a:t>
            </a:r>
            <a:r>
              <a:rPr lang="en-US" sz="2800" dirty="0">
                <a:cs typeface="Times New Roman" panose="02020603050405020304" pitchFamily="18" charset="0"/>
              </a:rPr>
              <a:t> at edges (sign change)</a:t>
            </a:r>
          </a:p>
          <a:p>
            <a:endParaRPr lang="en-US" sz="2800" dirty="0">
              <a:cs typeface="Times New Roman" panose="02020603050405020304" pitchFamily="18" charset="0"/>
            </a:endParaRPr>
          </a:p>
          <a:p>
            <a:endParaRPr lang="en-US" sz="2800" dirty="0">
              <a:cs typeface="Times New Roman" panose="02020603050405020304" pitchFamily="18" charset="0"/>
            </a:endParaRPr>
          </a:p>
          <a:p>
            <a:r>
              <a:rPr lang="en-US" sz="2800" dirty="0"/>
              <a:t>Zero-crossing gives exact edge position</a:t>
            </a:r>
            <a:endParaRPr lang="en-US" sz="2800" dirty="0"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54827A-FCB4-40A6-B238-796136EDB83F}"/>
              </a:ext>
            </a:extLst>
          </p:cNvPr>
          <p:cNvCxnSpPr>
            <a:cxnSpLocks/>
          </p:cNvCxnSpPr>
          <p:nvPr/>
        </p:nvCxnSpPr>
        <p:spPr>
          <a:xfrm flipH="1">
            <a:off x="5217460" y="3702424"/>
            <a:ext cx="2205316" cy="174512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081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8511-25BC-4288-B73C-6B818733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altLang="en-US" dirty="0"/>
              <a:t>Laplacian Edge Detection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C5526-8D75-4519-989F-8F9B2932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2972" y="6356350"/>
            <a:ext cx="910828" cy="365125"/>
          </a:xfrm>
        </p:spPr>
        <p:txBody>
          <a:bodyPr/>
          <a:lstStyle/>
          <a:p>
            <a:fld id="{F2FA7C37-845A-4C38-B4AC-8817F85CDC8B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620D3-581B-4C77-AD7C-D1B8B6AD2B77}"/>
              </a:ext>
            </a:extLst>
          </p:cNvPr>
          <p:cNvSpPr txBox="1">
            <a:spLocks noChangeArrowheads="1"/>
          </p:cNvSpPr>
          <p:nvPr/>
        </p:nvSpPr>
        <p:spPr>
          <a:xfrm>
            <a:off x="738618" y="1249680"/>
            <a:ext cx="11023076" cy="2031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altLang="en-US" dirty="0"/>
          </a:p>
          <a:p>
            <a:endParaRPr lang="en-IE" altLang="en-US" dirty="0"/>
          </a:p>
          <a:p>
            <a:endParaRPr lang="en-IE" altLang="en-US" dirty="0"/>
          </a:p>
          <a:p>
            <a:endParaRPr lang="en-IE" altLang="en-US" dirty="0"/>
          </a:p>
          <a:p>
            <a:endParaRPr lang="en-IE" altLang="en-US" dirty="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61187AE2-D2E9-44E9-A1B9-9D5E4E308DFE}"/>
              </a:ext>
            </a:extLst>
          </p:cNvPr>
          <p:cNvSpPr>
            <a:spLocks/>
          </p:cNvSpPr>
          <p:nvPr/>
        </p:nvSpPr>
        <p:spPr bwMode="auto">
          <a:xfrm>
            <a:off x="2421518" y="3114819"/>
            <a:ext cx="1816100" cy="685800"/>
          </a:xfrm>
          <a:custGeom>
            <a:avLst/>
            <a:gdLst>
              <a:gd name="T0" fmla="*/ 2147483646 w 712"/>
              <a:gd name="T1" fmla="*/ 2147483646 h 45"/>
              <a:gd name="T2" fmla="*/ 2147483646 w 712"/>
              <a:gd name="T3" fmla="*/ 2147483646 h 45"/>
              <a:gd name="T4" fmla="*/ 2147483646 w 712"/>
              <a:gd name="T5" fmla="*/ 2147483646 h 45"/>
              <a:gd name="T6" fmla="*/ 2147483646 w 712"/>
              <a:gd name="T7" fmla="*/ 2147483646 h 45"/>
              <a:gd name="T8" fmla="*/ 2147483646 w 712"/>
              <a:gd name="T9" fmla="*/ 2147483646 h 45"/>
              <a:gd name="T10" fmla="*/ 2147483646 w 712"/>
              <a:gd name="T11" fmla="*/ 2147483646 h 45"/>
              <a:gd name="T12" fmla="*/ 2147483646 w 712"/>
              <a:gd name="T13" fmla="*/ 2147483646 h 45"/>
              <a:gd name="T14" fmla="*/ 2147483646 w 712"/>
              <a:gd name="T15" fmla="*/ 2147483646 h 45"/>
              <a:gd name="T16" fmla="*/ 2147483646 w 712"/>
              <a:gd name="T17" fmla="*/ 2147483646 h 45"/>
              <a:gd name="T18" fmla="*/ 2147483646 w 712"/>
              <a:gd name="T19" fmla="*/ 2147483646 h 45"/>
              <a:gd name="T20" fmla="*/ 2147483646 w 712"/>
              <a:gd name="T21" fmla="*/ 2147483646 h 45"/>
              <a:gd name="T22" fmla="*/ 2147483646 w 712"/>
              <a:gd name="T23" fmla="*/ 2147483646 h 45"/>
              <a:gd name="T24" fmla="*/ 2147483646 w 712"/>
              <a:gd name="T25" fmla="*/ 2147483646 h 45"/>
              <a:gd name="T26" fmla="*/ 2147483646 w 712"/>
              <a:gd name="T27" fmla="*/ 2147483646 h 45"/>
              <a:gd name="T28" fmla="*/ 2147483646 w 712"/>
              <a:gd name="T29" fmla="*/ 2147483646 h 45"/>
              <a:gd name="T30" fmla="*/ 2147483646 w 712"/>
              <a:gd name="T31" fmla="*/ 2147483646 h 45"/>
              <a:gd name="T32" fmla="*/ 2147483646 w 712"/>
              <a:gd name="T33" fmla="*/ 2147483646 h 45"/>
              <a:gd name="T34" fmla="*/ 2147483646 w 712"/>
              <a:gd name="T35" fmla="*/ 2147483646 h 45"/>
              <a:gd name="T36" fmla="*/ 2147483646 w 712"/>
              <a:gd name="T37" fmla="*/ 2147483646 h 45"/>
              <a:gd name="T38" fmla="*/ 2147483646 w 712"/>
              <a:gd name="T39" fmla="*/ 2147483646 h 45"/>
              <a:gd name="T40" fmla="*/ 2147483646 w 712"/>
              <a:gd name="T41" fmla="*/ 2147483646 h 45"/>
              <a:gd name="T42" fmla="*/ 2147483646 w 712"/>
              <a:gd name="T43" fmla="*/ 2147483646 h 45"/>
              <a:gd name="T44" fmla="*/ 2147483646 w 712"/>
              <a:gd name="T45" fmla="*/ 2147483646 h 45"/>
              <a:gd name="T46" fmla="*/ 2147483646 w 712"/>
              <a:gd name="T47" fmla="*/ 2147483646 h 45"/>
              <a:gd name="T48" fmla="*/ 2147483646 w 712"/>
              <a:gd name="T49" fmla="*/ 0 h 45"/>
              <a:gd name="T50" fmla="*/ 2147483646 w 712"/>
              <a:gd name="T51" fmla="*/ 0 h 45"/>
              <a:gd name="T52" fmla="*/ 2147483646 w 712"/>
              <a:gd name="T53" fmla="*/ 0 h 45"/>
              <a:gd name="T54" fmla="*/ 2147483646 w 712"/>
              <a:gd name="T55" fmla="*/ 0 h 45"/>
              <a:gd name="T56" fmla="*/ 2147483646 w 712"/>
              <a:gd name="T57" fmla="*/ 0 h 45"/>
              <a:gd name="T58" fmla="*/ 2147483646 w 712"/>
              <a:gd name="T59" fmla="*/ 0 h 45"/>
              <a:gd name="T60" fmla="*/ 2147483646 w 712"/>
              <a:gd name="T61" fmla="*/ 0 h 45"/>
              <a:gd name="T62" fmla="*/ 2147483646 w 712"/>
              <a:gd name="T63" fmla="*/ 0 h 45"/>
              <a:gd name="T64" fmla="*/ 2147483646 w 712"/>
              <a:gd name="T65" fmla="*/ 0 h 45"/>
              <a:gd name="T66" fmla="*/ 2147483646 w 712"/>
              <a:gd name="T67" fmla="*/ 0 h 45"/>
              <a:gd name="T68" fmla="*/ 2147483646 w 712"/>
              <a:gd name="T69" fmla="*/ 0 h 45"/>
              <a:gd name="T70" fmla="*/ 2147483646 w 712"/>
              <a:gd name="T71" fmla="*/ 0 h 45"/>
              <a:gd name="T72" fmla="*/ 2147483646 w 712"/>
              <a:gd name="T73" fmla="*/ 0 h 45"/>
              <a:gd name="T74" fmla="*/ 2147483646 w 712"/>
              <a:gd name="T75" fmla="*/ 0 h 45"/>
              <a:gd name="T76" fmla="*/ 2147483646 w 712"/>
              <a:gd name="T77" fmla="*/ 0 h 45"/>
              <a:gd name="T78" fmla="*/ 2147483646 w 712"/>
              <a:gd name="T79" fmla="*/ 0 h 45"/>
              <a:gd name="T80" fmla="*/ 2147483646 w 712"/>
              <a:gd name="T81" fmla="*/ 0 h 45"/>
              <a:gd name="T82" fmla="*/ 2147483646 w 712"/>
              <a:gd name="T83" fmla="*/ 0 h 45"/>
              <a:gd name="T84" fmla="*/ 2147483646 w 712"/>
              <a:gd name="T85" fmla="*/ 0 h 45"/>
              <a:gd name="T86" fmla="*/ 2147483646 w 712"/>
              <a:gd name="T87" fmla="*/ 0 h 45"/>
              <a:gd name="T88" fmla="*/ 2147483646 w 712"/>
              <a:gd name="T89" fmla="*/ 0 h 45"/>
              <a:gd name="T90" fmla="*/ 2147483646 w 712"/>
              <a:gd name="T91" fmla="*/ 0 h 45"/>
              <a:gd name="T92" fmla="*/ 2147483646 w 712"/>
              <a:gd name="T93" fmla="*/ 0 h 45"/>
              <a:gd name="T94" fmla="*/ 2147483646 w 712"/>
              <a:gd name="T95" fmla="*/ 0 h 45"/>
              <a:gd name="T96" fmla="*/ 2147483646 w 712"/>
              <a:gd name="T97" fmla="*/ 0 h 45"/>
              <a:gd name="T98" fmla="*/ 2147483646 w 712"/>
              <a:gd name="T99" fmla="*/ 0 h 45"/>
              <a:gd name="T100" fmla="*/ 2147483646 w 712"/>
              <a:gd name="T101" fmla="*/ 0 h 4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712"/>
              <a:gd name="T154" fmla="*/ 0 h 45"/>
              <a:gd name="T155" fmla="*/ 712 w 712"/>
              <a:gd name="T156" fmla="*/ 45 h 4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712" h="45">
                <a:moveTo>
                  <a:pt x="0" y="45"/>
                </a:moveTo>
                <a:lnTo>
                  <a:pt x="2" y="45"/>
                </a:lnTo>
                <a:lnTo>
                  <a:pt x="5" y="45"/>
                </a:lnTo>
                <a:lnTo>
                  <a:pt x="9" y="45"/>
                </a:lnTo>
                <a:lnTo>
                  <a:pt x="10" y="45"/>
                </a:lnTo>
                <a:lnTo>
                  <a:pt x="13" y="45"/>
                </a:lnTo>
                <a:lnTo>
                  <a:pt x="17" y="45"/>
                </a:lnTo>
                <a:lnTo>
                  <a:pt x="20" y="45"/>
                </a:lnTo>
                <a:lnTo>
                  <a:pt x="22" y="45"/>
                </a:lnTo>
                <a:lnTo>
                  <a:pt x="25" y="45"/>
                </a:lnTo>
                <a:lnTo>
                  <a:pt x="28" y="45"/>
                </a:lnTo>
                <a:lnTo>
                  <a:pt x="30" y="45"/>
                </a:lnTo>
                <a:lnTo>
                  <a:pt x="33" y="45"/>
                </a:lnTo>
                <a:lnTo>
                  <a:pt x="37" y="45"/>
                </a:lnTo>
                <a:lnTo>
                  <a:pt x="38" y="45"/>
                </a:lnTo>
                <a:lnTo>
                  <a:pt x="42" y="45"/>
                </a:lnTo>
                <a:lnTo>
                  <a:pt x="45" y="45"/>
                </a:lnTo>
                <a:lnTo>
                  <a:pt x="47" y="45"/>
                </a:lnTo>
                <a:lnTo>
                  <a:pt x="50" y="45"/>
                </a:lnTo>
                <a:lnTo>
                  <a:pt x="53" y="45"/>
                </a:lnTo>
                <a:lnTo>
                  <a:pt x="56" y="45"/>
                </a:lnTo>
                <a:lnTo>
                  <a:pt x="58" y="45"/>
                </a:lnTo>
                <a:lnTo>
                  <a:pt x="61" y="45"/>
                </a:lnTo>
                <a:lnTo>
                  <a:pt x="65" y="45"/>
                </a:lnTo>
                <a:lnTo>
                  <a:pt x="66" y="45"/>
                </a:lnTo>
                <a:lnTo>
                  <a:pt x="70" y="45"/>
                </a:lnTo>
                <a:lnTo>
                  <a:pt x="73" y="45"/>
                </a:lnTo>
                <a:lnTo>
                  <a:pt x="75" y="45"/>
                </a:lnTo>
                <a:lnTo>
                  <a:pt x="78" y="45"/>
                </a:lnTo>
                <a:lnTo>
                  <a:pt x="81" y="45"/>
                </a:lnTo>
                <a:lnTo>
                  <a:pt x="83" y="45"/>
                </a:lnTo>
                <a:lnTo>
                  <a:pt x="86" y="45"/>
                </a:lnTo>
                <a:lnTo>
                  <a:pt x="89" y="45"/>
                </a:lnTo>
                <a:lnTo>
                  <a:pt x="93" y="45"/>
                </a:lnTo>
                <a:lnTo>
                  <a:pt x="94" y="45"/>
                </a:lnTo>
                <a:lnTo>
                  <a:pt x="98" y="45"/>
                </a:lnTo>
                <a:lnTo>
                  <a:pt x="101" y="45"/>
                </a:lnTo>
                <a:lnTo>
                  <a:pt x="103" y="45"/>
                </a:lnTo>
                <a:lnTo>
                  <a:pt x="106" y="45"/>
                </a:lnTo>
                <a:lnTo>
                  <a:pt x="109" y="45"/>
                </a:lnTo>
                <a:lnTo>
                  <a:pt x="111" y="45"/>
                </a:lnTo>
                <a:lnTo>
                  <a:pt x="114" y="45"/>
                </a:lnTo>
                <a:lnTo>
                  <a:pt x="118" y="45"/>
                </a:lnTo>
                <a:lnTo>
                  <a:pt x="119" y="45"/>
                </a:lnTo>
                <a:lnTo>
                  <a:pt x="123" y="45"/>
                </a:lnTo>
                <a:lnTo>
                  <a:pt x="126" y="45"/>
                </a:lnTo>
                <a:lnTo>
                  <a:pt x="127" y="45"/>
                </a:lnTo>
                <a:lnTo>
                  <a:pt x="131" y="45"/>
                </a:lnTo>
                <a:lnTo>
                  <a:pt x="134" y="45"/>
                </a:lnTo>
                <a:lnTo>
                  <a:pt x="137" y="45"/>
                </a:lnTo>
                <a:lnTo>
                  <a:pt x="139" y="45"/>
                </a:lnTo>
                <a:lnTo>
                  <a:pt x="142" y="45"/>
                </a:lnTo>
                <a:lnTo>
                  <a:pt x="146" y="45"/>
                </a:lnTo>
                <a:lnTo>
                  <a:pt x="147" y="45"/>
                </a:lnTo>
                <a:lnTo>
                  <a:pt x="151" y="45"/>
                </a:lnTo>
                <a:lnTo>
                  <a:pt x="154" y="45"/>
                </a:lnTo>
                <a:lnTo>
                  <a:pt x="156" y="45"/>
                </a:lnTo>
                <a:lnTo>
                  <a:pt x="159" y="45"/>
                </a:lnTo>
                <a:lnTo>
                  <a:pt x="162" y="45"/>
                </a:lnTo>
                <a:lnTo>
                  <a:pt x="164" y="45"/>
                </a:lnTo>
                <a:lnTo>
                  <a:pt x="167" y="45"/>
                </a:lnTo>
                <a:lnTo>
                  <a:pt x="170" y="45"/>
                </a:lnTo>
                <a:lnTo>
                  <a:pt x="174" y="45"/>
                </a:lnTo>
                <a:lnTo>
                  <a:pt x="175" y="45"/>
                </a:lnTo>
                <a:lnTo>
                  <a:pt x="179" y="45"/>
                </a:lnTo>
                <a:lnTo>
                  <a:pt x="182" y="45"/>
                </a:lnTo>
                <a:lnTo>
                  <a:pt x="184" y="45"/>
                </a:lnTo>
                <a:lnTo>
                  <a:pt x="187" y="45"/>
                </a:lnTo>
                <a:lnTo>
                  <a:pt x="190" y="45"/>
                </a:lnTo>
                <a:lnTo>
                  <a:pt x="192" y="45"/>
                </a:lnTo>
                <a:lnTo>
                  <a:pt x="195" y="45"/>
                </a:lnTo>
                <a:lnTo>
                  <a:pt x="199" y="45"/>
                </a:lnTo>
                <a:lnTo>
                  <a:pt x="200" y="45"/>
                </a:lnTo>
                <a:lnTo>
                  <a:pt x="203" y="45"/>
                </a:lnTo>
                <a:lnTo>
                  <a:pt x="207" y="45"/>
                </a:lnTo>
                <a:lnTo>
                  <a:pt x="210" y="45"/>
                </a:lnTo>
                <a:lnTo>
                  <a:pt x="212" y="45"/>
                </a:lnTo>
                <a:lnTo>
                  <a:pt x="215" y="45"/>
                </a:lnTo>
                <a:lnTo>
                  <a:pt x="218" y="45"/>
                </a:lnTo>
                <a:lnTo>
                  <a:pt x="220" y="45"/>
                </a:lnTo>
                <a:lnTo>
                  <a:pt x="223" y="45"/>
                </a:lnTo>
                <a:lnTo>
                  <a:pt x="227" y="45"/>
                </a:lnTo>
                <a:lnTo>
                  <a:pt x="228" y="45"/>
                </a:lnTo>
                <a:lnTo>
                  <a:pt x="232" y="45"/>
                </a:lnTo>
                <a:lnTo>
                  <a:pt x="235" y="45"/>
                </a:lnTo>
                <a:lnTo>
                  <a:pt x="237" y="45"/>
                </a:lnTo>
                <a:lnTo>
                  <a:pt x="240" y="45"/>
                </a:lnTo>
                <a:lnTo>
                  <a:pt x="243" y="45"/>
                </a:lnTo>
                <a:lnTo>
                  <a:pt x="246" y="45"/>
                </a:lnTo>
                <a:lnTo>
                  <a:pt x="248" y="45"/>
                </a:lnTo>
                <a:lnTo>
                  <a:pt x="251" y="45"/>
                </a:lnTo>
                <a:lnTo>
                  <a:pt x="255" y="45"/>
                </a:lnTo>
                <a:lnTo>
                  <a:pt x="256" y="45"/>
                </a:lnTo>
                <a:lnTo>
                  <a:pt x="260" y="45"/>
                </a:lnTo>
                <a:lnTo>
                  <a:pt x="263" y="45"/>
                </a:lnTo>
                <a:lnTo>
                  <a:pt x="265" y="43"/>
                </a:lnTo>
                <a:lnTo>
                  <a:pt x="268" y="43"/>
                </a:lnTo>
                <a:lnTo>
                  <a:pt x="271" y="43"/>
                </a:lnTo>
                <a:lnTo>
                  <a:pt x="273" y="42"/>
                </a:lnTo>
                <a:lnTo>
                  <a:pt x="276" y="42"/>
                </a:lnTo>
                <a:lnTo>
                  <a:pt x="279" y="40"/>
                </a:lnTo>
                <a:lnTo>
                  <a:pt x="283" y="38"/>
                </a:lnTo>
                <a:lnTo>
                  <a:pt x="284" y="37"/>
                </a:lnTo>
                <a:lnTo>
                  <a:pt x="288" y="35"/>
                </a:lnTo>
                <a:lnTo>
                  <a:pt x="291" y="33"/>
                </a:lnTo>
                <a:lnTo>
                  <a:pt x="293" y="32"/>
                </a:lnTo>
                <a:lnTo>
                  <a:pt x="296" y="29"/>
                </a:lnTo>
                <a:lnTo>
                  <a:pt x="299" y="27"/>
                </a:lnTo>
                <a:lnTo>
                  <a:pt x="301" y="25"/>
                </a:lnTo>
                <a:lnTo>
                  <a:pt x="304" y="22"/>
                </a:lnTo>
                <a:lnTo>
                  <a:pt x="308" y="20"/>
                </a:lnTo>
                <a:lnTo>
                  <a:pt x="309" y="19"/>
                </a:lnTo>
                <a:lnTo>
                  <a:pt x="313" y="17"/>
                </a:lnTo>
                <a:lnTo>
                  <a:pt x="316" y="14"/>
                </a:lnTo>
                <a:lnTo>
                  <a:pt x="319" y="12"/>
                </a:lnTo>
                <a:lnTo>
                  <a:pt x="321" y="10"/>
                </a:lnTo>
                <a:lnTo>
                  <a:pt x="324" y="9"/>
                </a:lnTo>
                <a:lnTo>
                  <a:pt x="327" y="7"/>
                </a:lnTo>
                <a:lnTo>
                  <a:pt x="329" y="5"/>
                </a:lnTo>
                <a:lnTo>
                  <a:pt x="332" y="4"/>
                </a:lnTo>
                <a:lnTo>
                  <a:pt x="336" y="4"/>
                </a:lnTo>
                <a:lnTo>
                  <a:pt x="337" y="2"/>
                </a:lnTo>
                <a:lnTo>
                  <a:pt x="341" y="2"/>
                </a:lnTo>
                <a:lnTo>
                  <a:pt x="344" y="2"/>
                </a:lnTo>
                <a:lnTo>
                  <a:pt x="346" y="0"/>
                </a:lnTo>
                <a:lnTo>
                  <a:pt x="349" y="0"/>
                </a:lnTo>
                <a:lnTo>
                  <a:pt x="352" y="0"/>
                </a:lnTo>
                <a:lnTo>
                  <a:pt x="355" y="0"/>
                </a:lnTo>
                <a:lnTo>
                  <a:pt x="357" y="0"/>
                </a:lnTo>
                <a:lnTo>
                  <a:pt x="360" y="0"/>
                </a:lnTo>
                <a:lnTo>
                  <a:pt x="364" y="0"/>
                </a:lnTo>
                <a:lnTo>
                  <a:pt x="365" y="0"/>
                </a:lnTo>
                <a:lnTo>
                  <a:pt x="369" y="0"/>
                </a:lnTo>
                <a:lnTo>
                  <a:pt x="372" y="0"/>
                </a:lnTo>
                <a:lnTo>
                  <a:pt x="374" y="0"/>
                </a:lnTo>
                <a:lnTo>
                  <a:pt x="377" y="0"/>
                </a:lnTo>
                <a:lnTo>
                  <a:pt x="380" y="0"/>
                </a:lnTo>
                <a:lnTo>
                  <a:pt x="382" y="0"/>
                </a:lnTo>
                <a:lnTo>
                  <a:pt x="385" y="0"/>
                </a:lnTo>
                <a:lnTo>
                  <a:pt x="389" y="0"/>
                </a:lnTo>
                <a:lnTo>
                  <a:pt x="390" y="0"/>
                </a:lnTo>
                <a:lnTo>
                  <a:pt x="393" y="0"/>
                </a:lnTo>
                <a:lnTo>
                  <a:pt x="397" y="0"/>
                </a:lnTo>
                <a:lnTo>
                  <a:pt x="400" y="0"/>
                </a:lnTo>
                <a:lnTo>
                  <a:pt x="402" y="0"/>
                </a:lnTo>
                <a:lnTo>
                  <a:pt x="405" y="0"/>
                </a:lnTo>
                <a:lnTo>
                  <a:pt x="408" y="0"/>
                </a:lnTo>
                <a:lnTo>
                  <a:pt x="410" y="0"/>
                </a:lnTo>
                <a:lnTo>
                  <a:pt x="413" y="0"/>
                </a:lnTo>
                <a:lnTo>
                  <a:pt x="417" y="0"/>
                </a:lnTo>
                <a:lnTo>
                  <a:pt x="418" y="0"/>
                </a:lnTo>
                <a:lnTo>
                  <a:pt x="422" y="0"/>
                </a:lnTo>
                <a:lnTo>
                  <a:pt x="425" y="0"/>
                </a:lnTo>
                <a:lnTo>
                  <a:pt x="427" y="0"/>
                </a:lnTo>
                <a:lnTo>
                  <a:pt x="430" y="0"/>
                </a:lnTo>
                <a:lnTo>
                  <a:pt x="433" y="0"/>
                </a:lnTo>
                <a:lnTo>
                  <a:pt x="436" y="0"/>
                </a:lnTo>
                <a:lnTo>
                  <a:pt x="438" y="0"/>
                </a:lnTo>
                <a:lnTo>
                  <a:pt x="441" y="0"/>
                </a:lnTo>
                <a:lnTo>
                  <a:pt x="445" y="0"/>
                </a:lnTo>
                <a:lnTo>
                  <a:pt x="446" y="0"/>
                </a:lnTo>
                <a:lnTo>
                  <a:pt x="450" y="0"/>
                </a:lnTo>
                <a:lnTo>
                  <a:pt x="453" y="0"/>
                </a:lnTo>
                <a:lnTo>
                  <a:pt x="455" y="0"/>
                </a:lnTo>
                <a:lnTo>
                  <a:pt x="458" y="0"/>
                </a:lnTo>
                <a:lnTo>
                  <a:pt x="461" y="0"/>
                </a:lnTo>
                <a:lnTo>
                  <a:pt x="463" y="0"/>
                </a:lnTo>
                <a:lnTo>
                  <a:pt x="466" y="0"/>
                </a:lnTo>
                <a:lnTo>
                  <a:pt x="469" y="0"/>
                </a:lnTo>
                <a:lnTo>
                  <a:pt x="473" y="0"/>
                </a:lnTo>
                <a:lnTo>
                  <a:pt x="474" y="0"/>
                </a:lnTo>
                <a:lnTo>
                  <a:pt x="478" y="0"/>
                </a:lnTo>
                <a:lnTo>
                  <a:pt x="481" y="0"/>
                </a:lnTo>
                <a:lnTo>
                  <a:pt x="483" y="0"/>
                </a:lnTo>
                <a:lnTo>
                  <a:pt x="486" y="0"/>
                </a:lnTo>
                <a:lnTo>
                  <a:pt x="489" y="0"/>
                </a:lnTo>
                <a:lnTo>
                  <a:pt x="491" y="0"/>
                </a:lnTo>
                <a:lnTo>
                  <a:pt x="494" y="0"/>
                </a:lnTo>
                <a:lnTo>
                  <a:pt x="498" y="0"/>
                </a:lnTo>
                <a:lnTo>
                  <a:pt x="499" y="0"/>
                </a:lnTo>
                <a:lnTo>
                  <a:pt x="503" y="0"/>
                </a:lnTo>
                <a:lnTo>
                  <a:pt x="506" y="0"/>
                </a:lnTo>
                <a:lnTo>
                  <a:pt x="509" y="0"/>
                </a:lnTo>
                <a:lnTo>
                  <a:pt x="511" y="0"/>
                </a:lnTo>
                <a:lnTo>
                  <a:pt x="514" y="0"/>
                </a:lnTo>
                <a:lnTo>
                  <a:pt x="517" y="0"/>
                </a:lnTo>
                <a:lnTo>
                  <a:pt x="519" y="0"/>
                </a:lnTo>
                <a:lnTo>
                  <a:pt x="522" y="0"/>
                </a:lnTo>
                <a:lnTo>
                  <a:pt x="526" y="0"/>
                </a:lnTo>
                <a:lnTo>
                  <a:pt x="527" y="0"/>
                </a:lnTo>
                <a:lnTo>
                  <a:pt x="531" y="0"/>
                </a:lnTo>
                <a:lnTo>
                  <a:pt x="534" y="0"/>
                </a:lnTo>
                <a:lnTo>
                  <a:pt x="536" y="0"/>
                </a:lnTo>
                <a:lnTo>
                  <a:pt x="539" y="0"/>
                </a:lnTo>
                <a:lnTo>
                  <a:pt x="542" y="0"/>
                </a:lnTo>
                <a:lnTo>
                  <a:pt x="545" y="0"/>
                </a:lnTo>
                <a:lnTo>
                  <a:pt x="547" y="0"/>
                </a:lnTo>
                <a:lnTo>
                  <a:pt x="550" y="0"/>
                </a:lnTo>
                <a:lnTo>
                  <a:pt x="554" y="0"/>
                </a:lnTo>
                <a:lnTo>
                  <a:pt x="555" y="0"/>
                </a:lnTo>
                <a:lnTo>
                  <a:pt x="559" y="0"/>
                </a:lnTo>
                <a:lnTo>
                  <a:pt x="562" y="0"/>
                </a:lnTo>
                <a:lnTo>
                  <a:pt x="564" y="0"/>
                </a:lnTo>
                <a:lnTo>
                  <a:pt x="567" y="0"/>
                </a:lnTo>
                <a:lnTo>
                  <a:pt x="570" y="0"/>
                </a:lnTo>
                <a:lnTo>
                  <a:pt x="572" y="0"/>
                </a:lnTo>
                <a:lnTo>
                  <a:pt x="575" y="0"/>
                </a:lnTo>
                <a:lnTo>
                  <a:pt x="579" y="0"/>
                </a:lnTo>
                <a:lnTo>
                  <a:pt x="582" y="0"/>
                </a:lnTo>
                <a:lnTo>
                  <a:pt x="583" y="0"/>
                </a:lnTo>
                <a:lnTo>
                  <a:pt x="587" y="0"/>
                </a:lnTo>
                <a:lnTo>
                  <a:pt x="590" y="0"/>
                </a:lnTo>
                <a:lnTo>
                  <a:pt x="592" y="0"/>
                </a:lnTo>
                <a:lnTo>
                  <a:pt x="595" y="0"/>
                </a:lnTo>
                <a:lnTo>
                  <a:pt x="598" y="0"/>
                </a:lnTo>
                <a:lnTo>
                  <a:pt x="600" y="0"/>
                </a:lnTo>
                <a:lnTo>
                  <a:pt x="603" y="0"/>
                </a:lnTo>
                <a:lnTo>
                  <a:pt x="607" y="0"/>
                </a:lnTo>
                <a:lnTo>
                  <a:pt x="608" y="0"/>
                </a:lnTo>
                <a:lnTo>
                  <a:pt x="612" y="0"/>
                </a:lnTo>
                <a:lnTo>
                  <a:pt x="615" y="0"/>
                </a:lnTo>
                <a:lnTo>
                  <a:pt x="617" y="0"/>
                </a:lnTo>
                <a:lnTo>
                  <a:pt x="620" y="0"/>
                </a:lnTo>
                <a:lnTo>
                  <a:pt x="623" y="0"/>
                </a:lnTo>
                <a:lnTo>
                  <a:pt x="626" y="0"/>
                </a:lnTo>
                <a:lnTo>
                  <a:pt x="628" y="0"/>
                </a:lnTo>
                <a:lnTo>
                  <a:pt x="631" y="0"/>
                </a:lnTo>
                <a:lnTo>
                  <a:pt x="635" y="0"/>
                </a:lnTo>
                <a:lnTo>
                  <a:pt x="636" y="0"/>
                </a:lnTo>
                <a:lnTo>
                  <a:pt x="640" y="0"/>
                </a:lnTo>
                <a:lnTo>
                  <a:pt x="643" y="0"/>
                </a:lnTo>
                <a:lnTo>
                  <a:pt x="645" y="0"/>
                </a:lnTo>
                <a:lnTo>
                  <a:pt x="648" y="0"/>
                </a:lnTo>
                <a:lnTo>
                  <a:pt x="651" y="0"/>
                </a:lnTo>
                <a:lnTo>
                  <a:pt x="653" y="0"/>
                </a:lnTo>
                <a:lnTo>
                  <a:pt x="656" y="0"/>
                </a:lnTo>
                <a:lnTo>
                  <a:pt x="659" y="0"/>
                </a:lnTo>
                <a:lnTo>
                  <a:pt x="663" y="0"/>
                </a:lnTo>
                <a:lnTo>
                  <a:pt x="664" y="0"/>
                </a:lnTo>
                <a:lnTo>
                  <a:pt x="668" y="0"/>
                </a:lnTo>
                <a:lnTo>
                  <a:pt x="671" y="0"/>
                </a:lnTo>
                <a:lnTo>
                  <a:pt x="673" y="0"/>
                </a:lnTo>
                <a:lnTo>
                  <a:pt x="676" y="0"/>
                </a:lnTo>
                <a:lnTo>
                  <a:pt x="679" y="0"/>
                </a:lnTo>
                <a:lnTo>
                  <a:pt x="681" y="0"/>
                </a:lnTo>
                <a:lnTo>
                  <a:pt x="684" y="0"/>
                </a:lnTo>
                <a:lnTo>
                  <a:pt x="688" y="0"/>
                </a:lnTo>
                <a:lnTo>
                  <a:pt x="689" y="0"/>
                </a:lnTo>
                <a:lnTo>
                  <a:pt x="693" y="0"/>
                </a:lnTo>
                <a:lnTo>
                  <a:pt x="696" y="0"/>
                </a:lnTo>
                <a:lnTo>
                  <a:pt x="699" y="0"/>
                </a:lnTo>
                <a:lnTo>
                  <a:pt x="701" y="0"/>
                </a:lnTo>
                <a:lnTo>
                  <a:pt x="704" y="0"/>
                </a:lnTo>
                <a:lnTo>
                  <a:pt x="707" y="0"/>
                </a:lnTo>
                <a:lnTo>
                  <a:pt x="709" y="0"/>
                </a:lnTo>
                <a:lnTo>
                  <a:pt x="712" y="0"/>
                </a:lnTo>
              </a:path>
            </a:pathLst>
          </a:custGeom>
          <a:noFill/>
          <a:ln w="31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780A2ADE-9956-49D1-9130-3D4C4E2E63C1}"/>
              </a:ext>
            </a:extLst>
          </p:cNvPr>
          <p:cNvSpPr>
            <a:spLocks/>
          </p:cNvSpPr>
          <p:nvPr/>
        </p:nvSpPr>
        <p:spPr bwMode="auto">
          <a:xfrm>
            <a:off x="4771018" y="3149744"/>
            <a:ext cx="1412875" cy="650875"/>
          </a:xfrm>
          <a:custGeom>
            <a:avLst/>
            <a:gdLst>
              <a:gd name="T0" fmla="*/ 2147483646 w 480"/>
              <a:gd name="T1" fmla="*/ 2147483646 h 439"/>
              <a:gd name="T2" fmla="*/ 2147483646 w 480"/>
              <a:gd name="T3" fmla="*/ 2147483646 h 439"/>
              <a:gd name="T4" fmla="*/ 2147483646 w 480"/>
              <a:gd name="T5" fmla="*/ 2147483646 h 439"/>
              <a:gd name="T6" fmla="*/ 2147483646 w 480"/>
              <a:gd name="T7" fmla="*/ 2147483646 h 439"/>
              <a:gd name="T8" fmla="*/ 2147483646 w 480"/>
              <a:gd name="T9" fmla="*/ 2147483646 h 439"/>
              <a:gd name="T10" fmla="*/ 2147483646 w 480"/>
              <a:gd name="T11" fmla="*/ 2147483646 h 439"/>
              <a:gd name="T12" fmla="*/ 2147483646 w 480"/>
              <a:gd name="T13" fmla="*/ 2147483646 h 439"/>
              <a:gd name="T14" fmla="*/ 2147483646 w 480"/>
              <a:gd name="T15" fmla="*/ 2147483646 h 439"/>
              <a:gd name="T16" fmla="*/ 2147483646 w 480"/>
              <a:gd name="T17" fmla="*/ 2147483646 h 439"/>
              <a:gd name="T18" fmla="*/ 2147483646 w 480"/>
              <a:gd name="T19" fmla="*/ 2147483646 h 439"/>
              <a:gd name="T20" fmla="*/ 2147483646 w 480"/>
              <a:gd name="T21" fmla="*/ 2147483646 h 439"/>
              <a:gd name="T22" fmla="*/ 2147483646 w 480"/>
              <a:gd name="T23" fmla="*/ 2147483646 h 439"/>
              <a:gd name="T24" fmla="*/ 2147483646 w 480"/>
              <a:gd name="T25" fmla="*/ 2147483646 h 439"/>
              <a:gd name="T26" fmla="*/ 2147483646 w 480"/>
              <a:gd name="T27" fmla="*/ 2147483646 h 439"/>
              <a:gd name="T28" fmla="*/ 2147483646 w 480"/>
              <a:gd name="T29" fmla="*/ 2147483646 h 439"/>
              <a:gd name="T30" fmla="*/ 2147483646 w 480"/>
              <a:gd name="T31" fmla="*/ 2147483646 h 439"/>
              <a:gd name="T32" fmla="*/ 2147483646 w 480"/>
              <a:gd name="T33" fmla="*/ 2147483646 h 439"/>
              <a:gd name="T34" fmla="*/ 2147483646 w 480"/>
              <a:gd name="T35" fmla="*/ 2147483646 h 439"/>
              <a:gd name="T36" fmla="*/ 2147483646 w 480"/>
              <a:gd name="T37" fmla="*/ 2147483646 h 439"/>
              <a:gd name="T38" fmla="*/ 2147483646 w 480"/>
              <a:gd name="T39" fmla="*/ 2147483646 h 439"/>
              <a:gd name="T40" fmla="*/ 2147483646 w 480"/>
              <a:gd name="T41" fmla="*/ 2147483646 h 439"/>
              <a:gd name="T42" fmla="*/ 2147483646 w 480"/>
              <a:gd name="T43" fmla="*/ 0 h 439"/>
              <a:gd name="T44" fmla="*/ 2147483646 w 480"/>
              <a:gd name="T45" fmla="*/ 2147483646 h 439"/>
              <a:gd name="T46" fmla="*/ 2147483646 w 480"/>
              <a:gd name="T47" fmla="*/ 2147483646 h 439"/>
              <a:gd name="T48" fmla="*/ 2147483646 w 480"/>
              <a:gd name="T49" fmla="*/ 2147483646 h 439"/>
              <a:gd name="T50" fmla="*/ 2147483646 w 480"/>
              <a:gd name="T51" fmla="*/ 2147483646 h 439"/>
              <a:gd name="T52" fmla="*/ 2147483646 w 480"/>
              <a:gd name="T53" fmla="*/ 2147483646 h 439"/>
              <a:gd name="T54" fmla="*/ 2147483646 w 480"/>
              <a:gd name="T55" fmla="*/ 2147483646 h 439"/>
              <a:gd name="T56" fmla="*/ 2147483646 w 480"/>
              <a:gd name="T57" fmla="*/ 2147483646 h 439"/>
              <a:gd name="T58" fmla="*/ 2147483646 w 480"/>
              <a:gd name="T59" fmla="*/ 2147483646 h 439"/>
              <a:gd name="T60" fmla="*/ 2147483646 w 480"/>
              <a:gd name="T61" fmla="*/ 2147483646 h 439"/>
              <a:gd name="T62" fmla="*/ 2147483646 w 480"/>
              <a:gd name="T63" fmla="*/ 2147483646 h 439"/>
              <a:gd name="T64" fmla="*/ 2147483646 w 480"/>
              <a:gd name="T65" fmla="*/ 2147483646 h 439"/>
              <a:gd name="T66" fmla="*/ 2147483646 w 480"/>
              <a:gd name="T67" fmla="*/ 2147483646 h 439"/>
              <a:gd name="T68" fmla="*/ 2147483646 w 480"/>
              <a:gd name="T69" fmla="*/ 2147483646 h 439"/>
              <a:gd name="T70" fmla="*/ 2147483646 w 480"/>
              <a:gd name="T71" fmla="*/ 2147483646 h 439"/>
              <a:gd name="T72" fmla="*/ 2147483646 w 480"/>
              <a:gd name="T73" fmla="*/ 2147483646 h 439"/>
              <a:gd name="T74" fmla="*/ 2147483646 w 480"/>
              <a:gd name="T75" fmla="*/ 2147483646 h 439"/>
              <a:gd name="T76" fmla="*/ 2147483646 w 480"/>
              <a:gd name="T77" fmla="*/ 2147483646 h 439"/>
              <a:gd name="T78" fmla="*/ 2147483646 w 480"/>
              <a:gd name="T79" fmla="*/ 2147483646 h 439"/>
              <a:gd name="T80" fmla="*/ 2147483646 w 480"/>
              <a:gd name="T81" fmla="*/ 2147483646 h 439"/>
              <a:gd name="T82" fmla="*/ 2147483646 w 480"/>
              <a:gd name="T83" fmla="*/ 2147483646 h 439"/>
              <a:gd name="T84" fmla="*/ 2147483646 w 480"/>
              <a:gd name="T85" fmla="*/ 2147483646 h 439"/>
              <a:gd name="T86" fmla="*/ 2147483646 w 480"/>
              <a:gd name="T87" fmla="*/ 2147483646 h 439"/>
              <a:gd name="T88" fmla="*/ 2147483646 w 480"/>
              <a:gd name="T89" fmla="*/ 2147483646 h 439"/>
              <a:gd name="T90" fmla="*/ 2147483646 w 480"/>
              <a:gd name="T91" fmla="*/ 2147483646 h 439"/>
              <a:gd name="T92" fmla="*/ 2147483646 w 480"/>
              <a:gd name="T93" fmla="*/ 2147483646 h 439"/>
              <a:gd name="T94" fmla="*/ 2147483646 w 480"/>
              <a:gd name="T95" fmla="*/ 2147483646 h 439"/>
              <a:gd name="T96" fmla="*/ 2147483646 w 480"/>
              <a:gd name="T97" fmla="*/ 2147483646 h 439"/>
              <a:gd name="T98" fmla="*/ 2147483646 w 480"/>
              <a:gd name="T99" fmla="*/ 2147483646 h 439"/>
              <a:gd name="T100" fmla="*/ 2147483646 w 480"/>
              <a:gd name="T101" fmla="*/ 2147483646 h 43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80"/>
              <a:gd name="T154" fmla="*/ 0 h 439"/>
              <a:gd name="T155" fmla="*/ 480 w 480"/>
              <a:gd name="T156" fmla="*/ 439 h 43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80" h="439">
                <a:moveTo>
                  <a:pt x="0" y="439"/>
                </a:moveTo>
                <a:lnTo>
                  <a:pt x="3" y="439"/>
                </a:lnTo>
                <a:lnTo>
                  <a:pt x="4" y="439"/>
                </a:lnTo>
                <a:lnTo>
                  <a:pt x="7" y="439"/>
                </a:lnTo>
                <a:lnTo>
                  <a:pt x="8" y="439"/>
                </a:lnTo>
                <a:lnTo>
                  <a:pt x="11" y="439"/>
                </a:lnTo>
                <a:lnTo>
                  <a:pt x="12" y="439"/>
                </a:lnTo>
                <a:lnTo>
                  <a:pt x="15" y="439"/>
                </a:lnTo>
                <a:lnTo>
                  <a:pt x="16" y="439"/>
                </a:lnTo>
                <a:lnTo>
                  <a:pt x="17" y="439"/>
                </a:lnTo>
                <a:lnTo>
                  <a:pt x="20" y="439"/>
                </a:lnTo>
                <a:lnTo>
                  <a:pt x="21" y="439"/>
                </a:lnTo>
                <a:lnTo>
                  <a:pt x="24" y="439"/>
                </a:lnTo>
                <a:lnTo>
                  <a:pt x="25" y="439"/>
                </a:lnTo>
                <a:lnTo>
                  <a:pt x="28" y="439"/>
                </a:lnTo>
                <a:lnTo>
                  <a:pt x="29" y="439"/>
                </a:lnTo>
                <a:lnTo>
                  <a:pt x="32" y="439"/>
                </a:lnTo>
                <a:lnTo>
                  <a:pt x="33" y="439"/>
                </a:lnTo>
                <a:lnTo>
                  <a:pt x="34" y="439"/>
                </a:lnTo>
                <a:lnTo>
                  <a:pt x="37" y="439"/>
                </a:lnTo>
                <a:lnTo>
                  <a:pt x="38" y="439"/>
                </a:lnTo>
                <a:lnTo>
                  <a:pt x="41" y="439"/>
                </a:lnTo>
                <a:lnTo>
                  <a:pt x="42" y="439"/>
                </a:lnTo>
                <a:lnTo>
                  <a:pt x="45" y="439"/>
                </a:lnTo>
                <a:lnTo>
                  <a:pt x="46" y="439"/>
                </a:lnTo>
                <a:lnTo>
                  <a:pt x="48" y="439"/>
                </a:lnTo>
                <a:lnTo>
                  <a:pt x="50" y="439"/>
                </a:lnTo>
                <a:lnTo>
                  <a:pt x="51" y="439"/>
                </a:lnTo>
                <a:lnTo>
                  <a:pt x="54" y="439"/>
                </a:lnTo>
                <a:lnTo>
                  <a:pt x="55" y="439"/>
                </a:lnTo>
                <a:lnTo>
                  <a:pt x="58" y="439"/>
                </a:lnTo>
                <a:lnTo>
                  <a:pt x="59" y="439"/>
                </a:lnTo>
                <a:lnTo>
                  <a:pt x="62" y="439"/>
                </a:lnTo>
                <a:lnTo>
                  <a:pt x="63" y="439"/>
                </a:lnTo>
                <a:lnTo>
                  <a:pt x="65" y="439"/>
                </a:lnTo>
                <a:lnTo>
                  <a:pt x="67" y="439"/>
                </a:lnTo>
                <a:lnTo>
                  <a:pt x="68" y="439"/>
                </a:lnTo>
                <a:lnTo>
                  <a:pt x="71" y="439"/>
                </a:lnTo>
                <a:lnTo>
                  <a:pt x="72" y="439"/>
                </a:lnTo>
                <a:lnTo>
                  <a:pt x="75" y="439"/>
                </a:lnTo>
                <a:lnTo>
                  <a:pt x="76" y="439"/>
                </a:lnTo>
                <a:lnTo>
                  <a:pt x="78" y="439"/>
                </a:lnTo>
                <a:lnTo>
                  <a:pt x="80" y="439"/>
                </a:lnTo>
                <a:lnTo>
                  <a:pt x="82" y="439"/>
                </a:lnTo>
                <a:lnTo>
                  <a:pt x="84" y="439"/>
                </a:lnTo>
                <a:lnTo>
                  <a:pt x="85" y="439"/>
                </a:lnTo>
                <a:lnTo>
                  <a:pt x="88" y="439"/>
                </a:lnTo>
                <a:lnTo>
                  <a:pt x="89" y="439"/>
                </a:lnTo>
                <a:lnTo>
                  <a:pt x="92" y="439"/>
                </a:lnTo>
                <a:lnTo>
                  <a:pt x="93" y="439"/>
                </a:lnTo>
                <a:lnTo>
                  <a:pt x="95" y="439"/>
                </a:lnTo>
                <a:lnTo>
                  <a:pt x="97" y="439"/>
                </a:lnTo>
                <a:lnTo>
                  <a:pt x="98" y="439"/>
                </a:lnTo>
                <a:lnTo>
                  <a:pt x="101" y="439"/>
                </a:lnTo>
                <a:lnTo>
                  <a:pt x="102" y="439"/>
                </a:lnTo>
                <a:lnTo>
                  <a:pt x="105" y="439"/>
                </a:lnTo>
                <a:lnTo>
                  <a:pt x="106" y="439"/>
                </a:lnTo>
                <a:lnTo>
                  <a:pt x="108" y="439"/>
                </a:lnTo>
                <a:lnTo>
                  <a:pt x="110" y="439"/>
                </a:lnTo>
                <a:lnTo>
                  <a:pt x="112" y="439"/>
                </a:lnTo>
                <a:lnTo>
                  <a:pt x="114" y="439"/>
                </a:lnTo>
                <a:lnTo>
                  <a:pt x="115" y="439"/>
                </a:lnTo>
                <a:lnTo>
                  <a:pt x="118" y="439"/>
                </a:lnTo>
                <a:lnTo>
                  <a:pt x="119" y="439"/>
                </a:lnTo>
                <a:lnTo>
                  <a:pt x="122" y="439"/>
                </a:lnTo>
                <a:lnTo>
                  <a:pt x="123" y="439"/>
                </a:lnTo>
                <a:lnTo>
                  <a:pt x="125" y="439"/>
                </a:lnTo>
                <a:lnTo>
                  <a:pt x="127" y="439"/>
                </a:lnTo>
                <a:lnTo>
                  <a:pt x="129" y="439"/>
                </a:lnTo>
                <a:lnTo>
                  <a:pt x="131" y="439"/>
                </a:lnTo>
                <a:lnTo>
                  <a:pt x="132" y="439"/>
                </a:lnTo>
                <a:lnTo>
                  <a:pt x="135" y="439"/>
                </a:lnTo>
                <a:lnTo>
                  <a:pt x="136" y="439"/>
                </a:lnTo>
                <a:lnTo>
                  <a:pt x="138" y="439"/>
                </a:lnTo>
                <a:lnTo>
                  <a:pt x="140" y="439"/>
                </a:lnTo>
                <a:lnTo>
                  <a:pt x="142" y="439"/>
                </a:lnTo>
                <a:lnTo>
                  <a:pt x="144" y="439"/>
                </a:lnTo>
                <a:lnTo>
                  <a:pt x="146" y="439"/>
                </a:lnTo>
                <a:lnTo>
                  <a:pt x="148" y="439"/>
                </a:lnTo>
                <a:lnTo>
                  <a:pt x="149" y="439"/>
                </a:lnTo>
                <a:lnTo>
                  <a:pt x="152" y="439"/>
                </a:lnTo>
                <a:lnTo>
                  <a:pt x="153" y="439"/>
                </a:lnTo>
                <a:lnTo>
                  <a:pt x="155" y="439"/>
                </a:lnTo>
                <a:lnTo>
                  <a:pt x="157" y="439"/>
                </a:lnTo>
                <a:lnTo>
                  <a:pt x="159" y="439"/>
                </a:lnTo>
                <a:lnTo>
                  <a:pt x="161" y="439"/>
                </a:lnTo>
                <a:lnTo>
                  <a:pt x="163" y="439"/>
                </a:lnTo>
                <a:lnTo>
                  <a:pt x="165" y="439"/>
                </a:lnTo>
                <a:lnTo>
                  <a:pt x="166" y="438"/>
                </a:lnTo>
                <a:lnTo>
                  <a:pt x="168" y="438"/>
                </a:lnTo>
                <a:lnTo>
                  <a:pt x="170" y="435"/>
                </a:lnTo>
                <a:lnTo>
                  <a:pt x="172" y="431"/>
                </a:lnTo>
                <a:lnTo>
                  <a:pt x="174" y="426"/>
                </a:lnTo>
                <a:lnTo>
                  <a:pt x="176" y="415"/>
                </a:lnTo>
                <a:lnTo>
                  <a:pt x="178" y="401"/>
                </a:lnTo>
                <a:lnTo>
                  <a:pt x="180" y="382"/>
                </a:lnTo>
                <a:lnTo>
                  <a:pt x="182" y="354"/>
                </a:lnTo>
                <a:lnTo>
                  <a:pt x="183" y="320"/>
                </a:lnTo>
                <a:lnTo>
                  <a:pt x="185" y="281"/>
                </a:lnTo>
                <a:lnTo>
                  <a:pt x="187" y="239"/>
                </a:lnTo>
                <a:lnTo>
                  <a:pt x="189" y="194"/>
                </a:lnTo>
                <a:lnTo>
                  <a:pt x="191" y="152"/>
                </a:lnTo>
                <a:lnTo>
                  <a:pt x="193" y="113"/>
                </a:lnTo>
                <a:lnTo>
                  <a:pt x="195" y="79"/>
                </a:lnTo>
                <a:lnTo>
                  <a:pt x="197" y="52"/>
                </a:lnTo>
                <a:lnTo>
                  <a:pt x="198" y="32"/>
                </a:lnTo>
                <a:lnTo>
                  <a:pt x="200" y="18"/>
                </a:lnTo>
                <a:lnTo>
                  <a:pt x="202" y="9"/>
                </a:lnTo>
                <a:lnTo>
                  <a:pt x="204" y="2"/>
                </a:lnTo>
                <a:lnTo>
                  <a:pt x="206" y="0"/>
                </a:lnTo>
                <a:lnTo>
                  <a:pt x="208" y="0"/>
                </a:lnTo>
                <a:lnTo>
                  <a:pt x="210" y="2"/>
                </a:lnTo>
                <a:lnTo>
                  <a:pt x="212" y="9"/>
                </a:lnTo>
                <a:lnTo>
                  <a:pt x="214" y="18"/>
                </a:lnTo>
                <a:lnTo>
                  <a:pt x="215" y="32"/>
                </a:lnTo>
                <a:lnTo>
                  <a:pt x="217" y="52"/>
                </a:lnTo>
                <a:lnTo>
                  <a:pt x="219" y="79"/>
                </a:lnTo>
                <a:lnTo>
                  <a:pt x="221" y="113"/>
                </a:lnTo>
                <a:lnTo>
                  <a:pt x="223" y="152"/>
                </a:lnTo>
                <a:lnTo>
                  <a:pt x="225" y="194"/>
                </a:lnTo>
                <a:lnTo>
                  <a:pt x="227" y="239"/>
                </a:lnTo>
                <a:lnTo>
                  <a:pt x="228" y="281"/>
                </a:lnTo>
                <a:lnTo>
                  <a:pt x="231" y="320"/>
                </a:lnTo>
                <a:lnTo>
                  <a:pt x="232" y="354"/>
                </a:lnTo>
                <a:lnTo>
                  <a:pt x="234" y="382"/>
                </a:lnTo>
                <a:lnTo>
                  <a:pt x="236" y="401"/>
                </a:lnTo>
                <a:lnTo>
                  <a:pt x="238" y="415"/>
                </a:lnTo>
                <a:lnTo>
                  <a:pt x="240" y="426"/>
                </a:lnTo>
                <a:lnTo>
                  <a:pt x="242" y="431"/>
                </a:lnTo>
                <a:lnTo>
                  <a:pt x="244" y="435"/>
                </a:lnTo>
                <a:lnTo>
                  <a:pt x="245" y="438"/>
                </a:lnTo>
                <a:lnTo>
                  <a:pt x="248" y="438"/>
                </a:lnTo>
                <a:lnTo>
                  <a:pt x="249" y="439"/>
                </a:lnTo>
                <a:lnTo>
                  <a:pt x="251" y="439"/>
                </a:lnTo>
                <a:lnTo>
                  <a:pt x="253" y="439"/>
                </a:lnTo>
                <a:lnTo>
                  <a:pt x="255" y="439"/>
                </a:lnTo>
                <a:lnTo>
                  <a:pt x="257" y="439"/>
                </a:lnTo>
                <a:lnTo>
                  <a:pt x="258" y="439"/>
                </a:lnTo>
                <a:lnTo>
                  <a:pt x="261" y="439"/>
                </a:lnTo>
                <a:lnTo>
                  <a:pt x="262" y="439"/>
                </a:lnTo>
                <a:lnTo>
                  <a:pt x="265" y="439"/>
                </a:lnTo>
                <a:lnTo>
                  <a:pt x="266" y="439"/>
                </a:lnTo>
                <a:lnTo>
                  <a:pt x="268" y="439"/>
                </a:lnTo>
                <a:lnTo>
                  <a:pt x="270" y="439"/>
                </a:lnTo>
                <a:lnTo>
                  <a:pt x="272" y="439"/>
                </a:lnTo>
                <a:lnTo>
                  <a:pt x="274" y="439"/>
                </a:lnTo>
                <a:lnTo>
                  <a:pt x="275" y="439"/>
                </a:lnTo>
                <a:lnTo>
                  <a:pt x="278" y="439"/>
                </a:lnTo>
                <a:lnTo>
                  <a:pt x="279" y="439"/>
                </a:lnTo>
                <a:lnTo>
                  <a:pt x="282" y="439"/>
                </a:lnTo>
                <a:lnTo>
                  <a:pt x="283" y="439"/>
                </a:lnTo>
                <a:lnTo>
                  <a:pt x="285" y="439"/>
                </a:lnTo>
                <a:lnTo>
                  <a:pt x="287" y="439"/>
                </a:lnTo>
                <a:lnTo>
                  <a:pt x="288" y="439"/>
                </a:lnTo>
                <a:lnTo>
                  <a:pt x="291" y="439"/>
                </a:lnTo>
                <a:lnTo>
                  <a:pt x="292" y="439"/>
                </a:lnTo>
                <a:lnTo>
                  <a:pt x="295" y="439"/>
                </a:lnTo>
                <a:lnTo>
                  <a:pt x="296" y="439"/>
                </a:lnTo>
                <a:lnTo>
                  <a:pt x="298" y="439"/>
                </a:lnTo>
                <a:lnTo>
                  <a:pt x="300" y="439"/>
                </a:lnTo>
                <a:lnTo>
                  <a:pt x="302" y="439"/>
                </a:lnTo>
                <a:lnTo>
                  <a:pt x="304" y="439"/>
                </a:lnTo>
                <a:lnTo>
                  <a:pt x="305" y="439"/>
                </a:lnTo>
                <a:lnTo>
                  <a:pt x="308" y="439"/>
                </a:lnTo>
                <a:lnTo>
                  <a:pt x="309" y="439"/>
                </a:lnTo>
                <a:lnTo>
                  <a:pt x="312" y="439"/>
                </a:lnTo>
                <a:lnTo>
                  <a:pt x="313" y="439"/>
                </a:lnTo>
                <a:lnTo>
                  <a:pt x="315" y="439"/>
                </a:lnTo>
                <a:lnTo>
                  <a:pt x="317" y="439"/>
                </a:lnTo>
                <a:lnTo>
                  <a:pt x="318" y="439"/>
                </a:lnTo>
                <a:lnTo>
                  <a:pt x="321" y="439"/>
                </a:lnTo>
                <a:lnTo>
                  <a:pt x="322" y="439"/>
                </a:lnTo>
                <a:lnTo>
                  <a:pt x="325" y="439"/>
                </a:lnTo>
                <a:lnTo>
                  <a:pt x="326" y="439"/>
                </a:lnTo>
                <a:lnTo>
                  <a:pt x="329" y="439"/>
                </a:lnTo>
                <a:lnTo>
                  <a:pt x="330" y="439"/>
                </a:lnTo>
                <a:lnTo>
                  <a:pt x="332" y="439"/>
                </a:lnTo>
                <a:lnTo>
                  <a:pt x="334" y="439"/>
                </a:lnTo>
                <a:lnTo>
                  <a:pt x="335" y="439"/>
                </a:lnTo>
                <a:lnTo>
                  <a:pt x="338" y="439"/>
                </a:lnTo>
                <a:lnTo>
                  <a:pt x="339" y="439"/>
                </a:lnTo>
                <a:lnTo>
                  <a:pt x="342" y="439"/>
                </a:lnTo>
                <a:lnTo>
                  <a:pt x="343" y="439"/>
                </a:lnTo>
                <a:lnTo>
                  <a:pt x="346" y="439"/>
                </a:lnTo>
                <a:lnTo>
                  <a:pt x="347" y="439"/>
                </a:lnTo>
                <a:lnTo>
                  <a:pt x="348" y="439"/>
                </a:lnTo>
                <a:lnTo>
                  <a:pt x="351" y="439"/>
                </a:lnTo>
                <a:lnTo>
                  <a:pt x="352" y="439"/>
                </a:lnTo>
                <a:lnTo>
                  <a:pt x="355" y="439"/>
                </a:lnTo>
                <a:lnTo>
                  <a:pt x="356" y="439"/>
                </a:lnTo>
                <a:lnTo>
                  <a:pt x="359" y="439"/>
                </a:lnTo>
                <a:lnTo>
                  <a:pt x="360" y="439"/>
                </a:lnTo>
                <a:lnTo>
                  <a:pt x="363" y="439"/>
                </a:lnTo>
                <a:lnTo>
                  <a:pt x="364" y="439"/>
                </a:lnTo>
                <a:lnTo>
                  <a:pt x="365" y="439"/>
                </a:lnTo>
                <a:lnTo>
                  <a:pt x="368" y="439"/>
                </a:lnTo>
                <a:lnTo>
                  <a:pt x="369" y="439"/>
                </a:lnTo>
                <a:lnTo>
                  <a:pt x="372" y="439"/>
                </a:lnTo>
                <a:lnTo>
                  <a:pt x="373" y="439"/>
                </a:lnTo>
                <a:lnTo>
                  <a:pt x="376" y="439"/>
                </a:lnTo>
                <a:lnTo>
                  <a:pt x="377" y="439"/>
                </a:lnTo>
                <a:lnTo>
                  <a:pt x="380" y="439"/>
                </a:lnTo>
                <a:lnTo>
                  <a:pt x="381" y="439"/>
                </a:lnTo>
                <a:lnTo>
                  <a:pt x="382" y="439"/>
                </a:lnTo>
                <a:lnTo>
                  <a:pt x="385" y="439"/>
                </a:lnTo>
                <a:lnTo>
                  <a:pt x="386" y="439"/>
                </a:lnTo>
                <a:lnTo>
                  <a:pt x="389" y="439"/>
                </a:lnTo>
                <a:lnTo>
                  <a:pt x="390" y="439"/>
                </a:lnTo>
                <a:lnTo>
                  <a:pt x="393" y="439"/>
                </a:lnTo>
                <a:lnTo>
                  <a:pt x="394" y="439"/>
                </a:lnTo>
                <a:lnTo>
                  <a:pt x="397" y="439"/>
                </a:lnTo>
                <a:lnTo>
                  <a:pt x="398" y="439"/>
                </a:lnTo>
                <a:lnTo>
                  <a:pt x="399" y="439"/>
                </a:lnTo>
                <a:lnTo>
                  <a:pt x="402" y="439"/>
                </a:lnTo>
                <a:lnTo>
                  <a:pt x="403" y="439"/>
                </a:lnTo>
                <a:lnTo>
                  <a:pt x="406" y="439"/>
                </a:lnTo>
                <a:lnTo>
                  <a:pt x="407" y="439"/>
                </a:lnTo>
                <a:lnTo>
                  <a:pt x="410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9"/>
                </a:lnTo>
                <a:lnTo>
                  <a:pt x="419" y="439"/>
                </a:lnTo>
                <a:lnTo>
                  <a:pt x="420" y="439"/>
                </a:lnTo>
                <a:lnTo>
                  <a:pt x="423" y="439"/>
                </a:lnTo>
                <a:lnTo>
                  <a:pt x="424" y="439"/>
                </a:lnTo>
                <a:lnTo>
                  <a:pt x="427" y="439"/>
                </a:lnTo>
                <a:lnTo>
                  <a:pt x="428" y="439"/>
                </a:lnTo>
                <a:lnTo>
                  <a:pt x="431" y="439"/>
                </a:lnTo>
                <a:lnTo>
                  <a:pt x="432" y="439"/>
                </a:lnTo>
                <a:lnTo>
                  <a:pt x="433" y="439"/>
                </a:lnTo>
                <a:lnTo>
                  <a:pt x="436" y="439"/>
                </a:lnTo>
                <a:lnTo>
                  <a:pt x="437" y="439"/>
                </a:lnTo>
                <a:lnTo>
                  <a:pt x="440" y="439"/>
                </a:lnTo>
                <a:lnTo>
                  <a:pt x="441" y="439"/>
                </a:lnTo>
                <a:lnTo>
                  <a:pt x="444" y="439"/>
                </a:lnTo>
                <a:lnTo>
                  <a:pt x="445" y="439"/>
                </a:lnTo>
                <a:lnTo>
                  <a:pt x="448" y="439"/>
                </a:lnTo>
                <a:lnTo>
                  <a:pt x="449" y="439"/>
                </a:lnTo>
                <a:lnTo>
                  <a:pt x="450" y="439"/>
                </a:lnTo>
                <a:lnTo>
                  <a:pt x="453" y="439"/>
                </a:lnTo>
                <a:lnTo>
                  <a:pt x="454" y="439"/>
                </a:lnTo>
                <a:lnTo>
                  <a:pt x="457" y="439"/>
                </a:lnTo>
                <a:lnTo>
                  <a:pt x="458" y="439"/>
                </a:lnTo>
                <a:lnTo>
                  <a:pt x="461" y="439"/>
                </a:lnTo>
                <a:lnTo>
                  <a:pt x="462" y="439"/>
                </a:lnTo>
                <a:lnTo>
                  <a:pt x="465" y="439"/>
                </a:lnTo>
                <a:lnTo>
                  <a:pt x="466" y="439"/>
                </a:lnTo>
                <a:lnTo>
                  <a:pt x="467" y="439"/>
                </a:lnTo>
                <a:lnTo>
                  <a:pt x="470" y="439"/>
                </a:lnTo>
                <a:lnTo>
                  <a:pt x="471" y="439"/>
                </a:lnTo>
                <a:lnTo>
                  <a:pt x="474" y="439"/>
                </a:lnTo>
                <a:lnTo>
                  <a:pt x="475" y="439"/>
                </a:lnTo>
                <a:lnTo>
                  <a:pt x="478" y="439"/>
                </a:lnTo>
                <a:lnTo>
                  <a:pt x="479" y="439"/>
                </a:lnTo>
                <a:lnTo>
                  <a:pt x="480" y="439"/>
                </a:lnTo>
              </a:path>
            </a:pathLst>
          </a:custGeom>
          <a:noFill/>
          <a:ln w="15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44DFF781-2796-4CA7-AAD2-42995CE5993E}"/>
              </a:ext>
            </a:extLst>
          </p:cNvPr>
          <p:cNvSpPr>
            <a:spLocks/>
          </p:cNvSpPr>
          <p:nvPr/>
        </p:nvSpPr>
        <p:spPr bwMode="auto">
          <a:xfrm>
            <a:off x="7015743" y="3225944"/>
            <a:ext cx="1600200" cy="914400"/>
          </a:xfrm>
          <a:custGeom>
            <a:avLst/>
            <a:gdLst>
              <a:gd name="T0" fmla="*/ 2147483646 w 576"/>
              <a:gd name="T1" fmla="*/ 2147483646 h 534"/>
              <a:gd name="T2" fmla="*/ 2147483646 w 576"/>
              <a:gd name="T3" fmla="*/ 2147483646 h 534"/>
              <a:gd name="T4" fmla="*/ 2147483646 w 576"/>
              <a:gd name="T5" fmla="*/ 2147483646 h 534"/>
              <a:gd name="T6" fmla="*/ 2147483646 w 576"/>
              <a:gd name="T7" fmla="*/ 2147483646 h 534"/>
              <a:gd name="T8" fmla="*/ 2147483646 w 576"/>
              <a:gd name="T9" fmla="*/ 2147483646 h 534"/>
              <a:gd name="T10" fmla="*/ 2147483646 w 576"/>
              <a:gd name="T11" fmla="*/ 2147483646 h 534"/>
              <a:gd name="T12" fmla="*/ 2147483646 w 576"/>
              <a:gd name="T13" fmla="*/ 2147483646 h 534"/>
              <a:gd name="T14" fmla="*/ 2147483646 w 576"/>
              <a:gd name="T15" fmla="*/ 2147483646 h 534"/>
              <a:gd name="T16" fmla="*/ 2147483646 w 576"/>
              <a:gd name="T17" fmla="*/ 2147483646 h 534"/>
              <a:gd name="T18" fmla="*/ 2147483646 w 576"/>
              <a:gd name="T19" fmla="*/ 2147483646 h 534"/>
              <a:gd name="T20" fmla="*/ 2147483646 w 576"/>
              <a:gd name="T21" fmla="*/ 2147483646 h 534"/>
              <a:gd name="T22" fmla="*/ 2147483646 w 576"/>
              <a:gd name="T23" fmla="*/ 2147483646 h 534"/>
              <a:gd name="T24" fmla="*/ 2147483646 w 576"/>
              <a:gd name="T25" fmla="*/ 2147483646 h 534"/>
              <a:gd name="T26" fmla="*/ 2147483646 w 576"/>
              <a:gd name="T27" fmla="*/ 2147483646 h 534"/>
              <a:gd name="T28" fmla="*/ 2147483646 w 576"/>
              <a:gd name="T29" fmla="*/ 2147483646 h 534"/>
              <a:gd name="T30" fmla="*/ 2147483646 w 576"/>
              <a:gd name="T31" fmla="*/ 2147483646 h 534"/>
              <a:gd name="T32" fmla="*/ 2147483646 w 576"/>
              <a:gd name="T33" fmla="*/ 2147483646 h 534"/>
              <a:gd name="T34" fmla="*/ 2147483646 w 576"/>
              <a:gd name="T35" fmla="*/ 2147483646 h 534"/>
              <a:gd name="T36" fmla="*/ 2147483646 w 576"/>
              <a:gd name="T37" fmla="*/ 2147483646 h 534"/>
              <a:gd name="T38" fmla="*/ 2147483646 w 576"/>
              <a:gd name="T39" fmla="*/ 2147483646 h 534"/>
              <a:gd name="T40" fmla="*/ 2147483646 w 576"/>
              <a:gd name="T41" fmla="*/ 2147483646 h 534"/>
              <a:gd name="T42" fmla="*/ 2147483646 w 576"/>
              <a:gd name="T43" fmla="*/ 2147483646 h 534"/>
              <a:gd name="T44" fmla="*/ 2147483646 w 576"/>
              <a:gd name="T45" fmla="*/ 2147483646 h 534"/>
              <a:gd name="T46" fmla="*/ 2147483646 w 576"/>
              <a:gd name="T47" fmla="*/ 2147483646 h 534"/>
              <a:gd name="T48" fmla="*/ 2147483646 w 576"/>
              <a:gd name="T49" fmla="*/ 2147483646 h 534"/>
              <a:gd name="T50" fmla="*/ 2147483646 w 576"/>
              <a:gd name="T51" fmla="*/ 2147483646 h 534"/>
              <a:gd name="T52" fmla="*/ 2147483646 w 576"/>
              <a:gd name="T53" fmla="*/ 2147483646 h 534"/>
              <a:gd name="T54" fmla="*/ 2147483646 w 576"/>
              <a:gd name="T55" fmla="*/ 2147483646 h 534"/>
              <a:gd name="T56" fmla="*/ 2147483646 w 576"/>
              <a:gd name="T57" fmla="*/ 2147483646 h 534"/>
              <a:gd name="T58" fmla="*/ 2147483646 w 576"/>
              <a:gd name="T59" fmla="*/ 2147483646 h 534"/>
              <a:gd name="T60" fmla="*/ 2147483646 w 576"/>
              <a:gd name="T61" fmla="*/ 2147483646 h 534"/>
              <a:gd name="T62" fmla="*/ 2147483646 w 576"/>
              <a:gd name="T63" fmla="*/ 2147483646 h 534"/>
              <a:gd name="T64" fmla="*/ 2147483646 w 576"/>
              <a:gd name="T65" fmla="*/ 2147483646 h 534"/>
              <a:gd name="T66" fmla="*/ 2147483646 w 576"/>
              <a:gd name="T67" fmla="*/ 2147483646 h 534"/>
              <a:gd name="T68" fmla="*/ 2147483646 w 576"/>
              <a:gd name="T69" fmla="*/ 2147483646 h 534"/>
              <a:gd name="T70" fmla="*/ 2147483646 w 576"/>
              <a:gd name="T71" fmla="*/ 2147483646 h 534"/>
              <a:gd name="T72" fmla="*/ 2147483646 w 576"/>
              <a:gd name="T73" fmla="*/ 2147483646 h 534"/>
              <a:gd name="T74" fmla="*/ 2147483646 w 576"/>
              <a:gd name="T75" fmla="*/ 2147483646 h 534"/>
              <a:gd name="T76" fmla="*/ 2147483646 w 576"/>
              <a:gd name="T77" fmla="*/ 2147483646 h 534"/>
              <a:gd name="T78" fmla="*/ 2147483646 w 576"/>
              <a:gd name="T79" fmla="*/ 2147483646 h 534"/>
              <a:gd name="T80" fmla="*/ 2147483646 w 576"/>
              <a:gd name="T81" fmla="*/ 2147483646 h 534"/>
              <a:gd name="T82" fmla="*/ 2147483646 w 576"/>
              <a:gd name="T83" fmla="*/ 2147483646 h 534"/>
              <a:gd name="T84" fmla="*/ 2147483646 w 576"/>
              <a:gd name="T85" fmla="*/ 2147483646 h 534"/>
              <a:gd name="T86" fmla="*/ 2147483646 w 576"/>
              <a:gd name="T87" fmla="*/ 2147483646 h 534"/>
              <a:gd name="T88" fmla="*/ 2147483646 w 576"/>
              <a:gd name="T89" fmla="*/ 2147483646 h 534"/>
              <a:gd name="T90" fmla="*/ 2147483646 w 576"/>
              <a:gd name="T91" fmla="*/ 2147483646 h 534"/>
              <a:gd name="T92" fmla="*/ 2147483646 w 576"/>
              <a:gd name="T93" fmla="*/ 2147483646 h 534"/>
              <a:gd name="T94" fmla="*/ 2147483646 w 576"/>
              <a:gd name="T95" fmla="*/ 2147483646 h 534"/>
              <a:gd name="T96" fmla="*/ 2147483646 w 576"/>
              <a:gd name="T97" fmla="*/ 2147483646 h 534"/>
              <a:gd name="T98" fmla="*/ 2147483646 w 576"/>
              <a:gd name="T99" fmla="*/ 2147483646 h 534"/>
              <a:gd name="T100" fmla="*/ 2147483646 w 576"/>
              <a:gd name="T101" fmla="*/ 2147483646 h 53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576"/>
              <a:gd name="T154" fmla="*/ 0 h 534"/>
              <a:gd name="T155" fmla="*/ 576 w 576"/>
              <a:gd name="T156" fmla="*/ 534 h 53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576" h="534">
                <a:moveTo>
                  <a:pt x="0" y="267"/>
                </a:moveTo>
                <a:lnTo>
                  <a:pt x="3" y="267"/>
                </a:lnTo>
                <a:lnTo>
                  <a:pt x="5" y="267"/>
                </a:lnTo>
                <a:lnTo>
                  <a:pt x="8" y="267"/>
                </a:lnTo>
                <a:lnTo>
                  <a:pt x="10" y="267"/>
                </a:lnTo>
                <a:lnTo>
                  <a:pt x="13" y="267"/>
                </a:lnTo>
                <a:lnTo>
                  <a:pt x="14" y="267"/>
                </a:lnTo>
                <a:lnTo>
                  <a:pt x="17" y="267"/>
                </a:lnTo>
                <a:lnTo>
                  <a:pt x="19" y="267"/>
                </a:lnTo>
                <a:lnTo>
                  <a:pt x="21" y="267"/>
                </a:lnTo>
                <a:lnTo>
                  <a:pt x="24" y="267"/>
                </a:lnTo>
                <a:lnTo>
                  <a:pt x="25" y="267"/>
                </a:lnTo>
                <a:lnTo>
                  <a:pt x="28" y="267"/>
                </a:lnTo>
                <a:lnTo>
                  <a:pt x="30" y="267"/>
                </a:lnTo>
                <a:lnTo>
                  <a:pt x="33" y="267"/>
                </a:lnTo>
                <a:lnTo>
                  <a:pt x="35" y="267"/>
                </a:lnTo>
                <a:lnTo>
                  <a:pt x="38" y="267"/>
                </a:lnTo>
                <a:lnTo>
                  <a:pt x="39" y="267"/>
                </a:lnTo>
                <a:lnTo>
                  <a:pt x="41" y="267"/>
                </a:lnTo>
                <a:lnTo>
                  <a:pt x="44" y="267"/>
                </a:lnTo>
                <a:lnTo>
                  <a:pt x="46" y="267"/>
                </a:lnTo>
                <a:lnTo>
                  <a:pt x="49" y="267"/>
                </a:lnTo>
                <a:lnTo>
                  <a:pt x="50" y="267"/>
                </a:lnTo>
                <a:lnTo>
                  <a:pt x="53" y="267"/>
                </a:lnTo>
                <a:lnTo>
                  <a:pt x="55" y="267"/>
                </a:lnTo>
                <a:lnTo>
                  <a:pt x="58" y="267"/>
                </a:lnTo>
                <a:lnTo>
                  <a:pt x="60" y="267"/>
                </a:lnTo>
                <a:lnTo>
                  <a:pt x="61" y="267"/>
                </a:lnTo>
                <a:lnTo>
                  <a:pt x="64" y="267"/>
                </a:lnTo>
                <a:lnTo>
                  <a:pt x="66" y="267"/>
                </a:lnTo>
                <a:lnTo>
                  <a:pt x="69" y="267"/>
                </a:lnTo>
                <a:lnTo>
                  <a:pt x="71" y="267"/>
                </a:lnTo>
                <a:lnTo>
                  <a:pt x="74" y="267"/>
                </a:lnTo>
                <a:lnTo>
                  <a:pt x="75" y="267"/>
                </a:lnTo>
                <a:lnTo>
                  <a:pt x="79" y="267"/>
                </a:lnTo>
                <a:lnTo>
                  <a:pt x="80" y="267"/>
                </a:lnTo>
                <a:lnTo>
                  <a:pt x="82" y="267"/>
                </a:lnTo>
                <a:lnTo>
                  <a:pt x="85" y="267"/>
                </a:lnTo>
                <a:lnTo>
                  <a:pt x="86" y="267"/>
                </a:lnTo>
                <a:lnTo>
                  <a:pt x="89" y="267"/>
                </a:lnTo>
                <a:lnTo>
                  <a:pt x="91" y="267"/>
                </a:lnTo>
                <a:lnTo>
                  <a:pt x="94" y="267"/>
                </a:lnTo>
                <a:lnTo>
                  <a:pt x="96" y="267"/>
                </a:lnTo>
                <a:lnTo>
                  <a:pt x="99" y="267"/>
                </a:lnTo>
                <a:lnTo>
                  <a:pt x="100" y="267"/>
                </a:lnTo>
                <a:lnTo>
                  <a:pt x="102" y="267"/>
                </a:lnTo>
                <a:lnTo>
                  <a:pt x="105" y="267"/>
                </a:lnTo>
                <a:lnTo>
                  <a:pt x="107" y="267"/>
                </a:lnTo>
                <a:lnTo>
                  <a:pt x="110" y="267"/>
                </a:lnTo>
                <a:lnTo>
                  <a:pt x="111" y="267"/>
                </a:lnTo>
                <a:lnTo>
                  <a:pt x="115" y="267"/>
                </a:lnTo>
                <a:lnTo>
                  <a:pt x="116" y="267"/>
                </a:lnTo>
                <a:lnTo>
                  <a:pt x="118" y="267"/>
                </a:lnTo>
                <a:lnTo>
                  <a:pt x="121" y="267"/>
                </a:lnTo>
                <a:lnTo>
                  <a:pt x="122" y="267"/>
                </a:lnTo>
                <a:lnTo>
                  <a:pt x="125" y="267"/>
                </a:lnTo>
                <a:lnTo>
                  <a:pt x="127" y="267"/>
                </a:lnTo>
                <a:lnTo>
                  <a:pt x="130" y="267"/>
                </a:lnTo>
                <a:lnTo>
                  <a:pt x="132" y="267"/>
                </a:lnTo>
                <a:lnTo>
                  <a:pt x="135" y="267"/>
                </a:lnTo>
                <a:lnTo>
                  <a:pt x="136" y="267"/>
                </a:lnTo>
                <a:lnTo>
                  <a:pt x="138" y="267"/>
                </a:lnTo>
                <a:lnTo>
                  <a:pt x="141" y="267"/>
                </a:lnTo>
                <a:lnTo>
                  <a:pt x="143" y="267"/>
                </a:lnTo>
                <a:lnTo>
                  <a:pt x="146" y="267"/>
                </a:lnTo>
                <a:lnTo>
                  <a:pt x="147" y="267"/>
                </a:lnTo>
                <a:lnTo>
                  <a:pt x="151" y="267"/>
                </a:lnTo>
                <a:lnTo>
                  <a:pt x="152" y="267"/>
                </a:lnTo>
                <a:lnTo>
                  <a:pt x="155" y="267"/>
                </a:lnTo>
                <a:lnTo>
                  <a:pt x="157" y="267"/>
                </a:lnTo>
                <a:lnTo>
                  <a:pt x="158" y="266"/>
                </a:lnTo>
                <a:lnTo>
                  <a:pt x="161" y="266"/>
                </a:lnTo>
                <a:lnTo>
                  <a:pt x="163" y="266"/>
                </a:lnTo>
                <a:lnTo>
                  <a:pt x="166" y="266"/>
                </a:lnTo>
                <a:lnTo>
                  <a:pt x="168" y="266"/>
                </a:lnTo>
                <a:lnTo>
                  <a:pt x="171" y="266"/>
                </a:lnTo>
                <a:lnTo>
                  <a:pt x="172" y="266"/>
                </a:lnTo>
                <a:lnTo>
                  <a:pt x="176" y="266"/>
                </a:lnTo>
                <a:lnTo>
                  <a:pt x="177" y="266"/>
                </a:lnTo>
                <a:lnTo>
                  <a:pt x="179" y="266"/>
                </a:lnTo>
                <a:lnTo>
                  <a:pt x="182" y="266"/>
                </a:lnTo>
                <a:lnTo>
                  <a:pt x="183" y="266"/>
                </a:lnTo>
                <a:lnTo>
                  <a:pt x="187" y="266"/>
                </a:lnTo>
                <a:lnTo>
                  <a:pt x="188" y="266"/>
                </a:lnTo>
                <a:lnTo>
                  <a:pt x="191" y="266"/>
                </a:lnTo>
                <a:lnTo>
                  <a:pt x="193" y="266"/>
                </a:lnTo>
                <a:lnTo>
                  <a:pt x="196" y="266"/>
                </a:lnTo>
                <a:lnTo>
                  <a:pt x="197" y="266"/>
                </a:lnTo>
                <a:lnTo>
                  <a:pt x="199" y="264"/>
                </a:lnTo>
                <a:lnTo>
                  <a:pt x="202" y="261"/>
                </a:lnTo>
                <a:lnTo>
                  <a:pt x="204" y="255"/>
                </a:lnTo>
                <a:lnTo>
                  <a:pt x="207" y="245"/>
                </a:lnTo>
                <a:lnTo>
                  <a:pt x="208" y="230"/>
                </a:lnTo>
                <a:lnTo>
                  <a:pt x="212" y="209"/>
                </a:lnTo>
                <a:lnTo>
                  <a:pt x="213" y="180"/>
                </a:lnTo>
                <a:lnTo>
                  <a:pt x="216" y="145"/>
                </a:lnTo>
                <a:lnTo>
                  <a:pt x="218" y="104"/>
                </a:lnTo>
                <a:lnTo>
                  <a:pt x="219" y="65"/>
                </a:lnTo>
                <a:lnTo>
                  <a:pt x="223" y="31"/>
                </a:lnTo>
                <a:lnTo>
                  <a:pt x="224" y="9"/>
                </a:lnTo>
                <a:lnTo>
                  <a:pt x="227" y="0"/>
                </a:lnTo>
                <a:lnTo>
                  <a:pt x="229" y="9"/>
                </a:lnTo>
                <a:lnTo>
                  <a:pt x="232" y="31"/>
                </a:lnTo>
                <a:lnTo>
                  <a:pt x="233" y="65"/>
                </a:lnTo>
                <a:lnTo>
                  <a:pt x="237" y="104"/>
                </a:lnTo>
                <a:lnTo>
                  <a:pt x="238" y="145"/>
                </a:lnTo>
                <a:lnTo>
                  <a:pt x="240" y="181"/>
                </a:lnTo>
                <a:lnTo>
                  <a:pt x="243" y="211"/>
                </a:lnTo>
                <a:lnTo>
                  <a:pt x="244" y="233"/>
                </a:lnTo>
                <a:lnTo>
                  <a:pt x="248" y="252"/>
                </a:lnTo>
                <a:lnTo>
                  <a:pt x="249" y="267"/>
                </a:lnTo>
                <a:lnTo>
                  <a:pt x="252" y="281"/>
                </a:lnTo>
                <a:lnTo>
                  <a:pt x="254" y="300"/>
                </a:lnTo>
                <a:lnTo>
                  <a:pt x="257" y="322"/>
                </a:lnTo>
                <a:lnTo>
                  <a:pt x="259" y="352"/>
                </a:lnTo>
                <a:lnTo>
                  <a:pt x="260" y="388"/>
                </a:lnTo>
                <a:lnTo>
                  <a:pt x="263" y="429"/>
                </a:lnTo>
                <a:lnTo>
                  <a:pt x="265" y="468"/>
                </a:lnTo>
                <a:lnTo>
                  <a:pt x="268" y="502"/>
                </a:lnTo>
                <a:lnTo>
                  <a:pt x="269" y="524"/>
                </a:lnTo>
                <a:lnTo>
                  <a:pt x="273" y="534"/>
                </a:lnTo>
                <a:lnTo>
                  <a:pt x="274" y="524"/>
                </a:lnTo>
                <a:lnTo>
                  <a:pt x="277" y="502"/>
                </a:lnTo>
                <a:lnTo>
                  <a:pt x="279" y="468"/>
                </a:lnTo>
                <a:lnTo>
                  <a:pt x="280" y="429"/>
                </a:lnTo>
                <a:lnTo>
                  <a:pt x="284" y="388"/>
                </a:lnTo>
                <a:lnTo>
                  <a:pt x="285" y="354"/>
                </a:lnTo>
                <a:lnTo>
                  <a:pt x="288" y="324"/>
                </a:lnTo>
                <a:lnTo>
                  <a:pt x="290" y="303"/>
                </a:lnTo>
                <a:lnTo>
                  <a:pt x="293" y="288"/>
                </a:lnTo>
                <a:lnTo>
                  <a:pt x="295" y="278"/>
                </a:lnTo>
                <a:lnTo>
                  <a:pt x="298" y="272"/>
                </a:lnTo>
                <a:lnTo>
                  <a:pt x="299" y="269"/>
                </a:lnTo>
                <a:lnTo>
                  <a:pt x="301" y="267"/>
                </a:lnTo>
                <a:lnTo>
                  <a:pt x="304" y="267"/>
                </a:lnTo>
                <a:lnTo>
                  <a:pt x="305" y="267"/>
                </a:lnTo>
                <a:lnTo>
                  <a:pt x="309" y="267"/>
                </a:lnTo>
                <a:lnTo>
                  <a:pt x="310" y="267"/>
                </a:lnTo>
                <a:lnTo>
                  <a:pt x="313" y="267"/>
                </a:lnTo>
                <a:lnTo>
                  <a:pt x="315" y="267"/>
                </a:lnTo>
                <a:lnTo>
                  <a:pt x="318" y="267"/>
                </a:lnTo>
                <a:lnTo>
                  <a:pt x="320" y="267"/>
                </a:lnTo>
                <a:lnTo>
                  <a:pt x="321" y="267"/>
                </a:lnTo>
                <a:lnTo>
                  <a:pt x="324" y="267"/>
                </a:lnTo>
                <a:lnTo>
                  <a:pt x="326" y="267"/>
                </a:lnTo>
                <a:lnTo>
                  <a:pt x="329" y="267"/>
                </a:lnTo>
                <a:lnTo>
                  <a:pt x="331" y="267"/>
                </a:lnTo>
                <a:lnTo>
                  <a:pt x="334" y="267"/>
                </a:lnTo>
                <a:lnTo>
                  <a:pt x="335" y="267"/>
                </a:lnTo>
                <a:lnTo>
                  <a:pt x="338" y="267"/>
                </a:lnTo>
                <a:lnTo>
                  <a:pt x="340" y="267"/>
                </a:lnTo>
                <a:lnTo>
                  <a:pt x="341" y="267"/>
                </a:lnTo>
                <a:lnTo>
                  <a:pt x="345" y="267"/>
                </a:lnTo>
                <a:lnTo>
                  <a:pt x="346" y="267"/>
                </a:lnTo>
                <a:lnTo>
                  <a:pt x="349" y="267"/>
                </a:lnTo>
                <a:lnTo>
                  <a:pt x="351" y="267"/>
                </a:lnTo>
                <a:lnTo>
                  <a:pt x="354" y="267"/>
                </a:lnTo>
                <a:lnTo>
                  <a:pt x="356" y="267"/>
                </a:lnTo>
                <a:lnTo>
                  <a:pt x="357" y="267"/>
                </a:lnTo>
                <a:lnTo>
                  <a:pt x="360" y="267"/>
                </a:lnTo>
                <a:lnTo>
                  <a:pt x="362" y="267"/>
                </a:lnTo>
                <a:lnTo>
                  <a:pt x="365" y="267"/>
                </a:lnTo>
                <a:lnTo>
                  <a:pt x="367" y="267"/>
                </a:lnTo>
                <a:lnTo>
                  <a:pt x="370" y="267"/>
                </a:lnTo>
                <a:lnTo>
                  <a:pt x="371" y="267"/>
                </a:lnTo>
                <a:lnTo>
                  <a:pt x="374" y="267"/>
                </a:lnTo>
                <a:lnTo>
                  <a:pt x="376" y="267"/>
                </a:lnTo>
                <a:lnTo>
                  <a:pt x="377" y="267"/>
                </a:lnTo>
                <a:lnTo>
                  <a:pt x="381" y="267"/>
                </a:lnTo>
                <a:lnTo>
                  <a:pt x="382" y="267"/>
                </a:lnTo>
                <a:lnTo>
                  <a:pt x="385" y="267"/>
                </a:lnTo>
                <a:lnTo>
                  <a:pt x="387" y="267"/>
                </a:lnTo>
                <a:lnTo>
                  <a:pt x="390" y="267"/>
                </a:lnTo>
                <a:lnTo>
                  <a:pt x="392" y="267"/>
                </a:lnTo>
                <a:lnTo>
                  <a:pt x="395" y="267"/>
                </a:lnTo>
                <a:lnTo>
                  <a:pt x="396" y="267"/>
                </a:lnTo>
                <a:lnTo>
                  <a:pt x="398" y="267"/>
                </a:lnTo>
                <a:lnTo>
                  <a:pt x="401" y="267"/>
                </a:lnTo>
                <a:lnTo>
                  <a:pt x="403" y="267"/>
                </a:lnTo>
                <a:lnTo>
                  <a:pt x="406" y="267"/>
                </a:lnTo>
                <a:lnTo>
                  <a:pt x="407" y="267"/>
                </a:lnTo>
                <a:lnTo>
                  <a:pt x="410" y="267"/>
                </a:lnTo>
                <a:lnTo>
                  <a:pt x="412" y="267"/>
                </a:lnTo>
                <a:lnTo>
                  <a:pt x="415" y="267"/>
                </a:lnTo>
                <a:lnTo>
                  <a:pt x="417" y="267"/>
                </a:lnTo>
                <a:lnTo>
                  <a:pt x="418" y="267"/>
                </a:lnTo>
                <a:lnTo>
                  <a:pt x="421" y="267"/>
                </a:lnTo>
                <a:lnTo>
                  <a:pt x="423" y="267"/>
                </a:lnTo>
                <a:lnTo>
                  <a:pt x="426" y="267"/>
                </a:lnTo>
                <a:lnTo>
                  <a:pt x="428" y="267"/>
                </a:lnTo>
                <a:lnTo>
                  <a:pt x="431" y="267"/>
                </a:lnTo>
                <a:lnTo>
                  <a:pt x="432" y="267"/>
                </a:lnTo>
                <a:lnTo>
                  <a:pt x="435" y="267"/>
                </a:lnTo>
                <a:lnTo>
                  <a:pt x="437" y="267"/>
                </a:lnTo>
                <a:lnTo>
                  <a:pt x="439" y="267"/>
                </a:lnTo>
                <a:lnTo>
                  <a:pt x="442" y="267"/>
                </a:lnTo>
                <a:lnTo>
                  <a:pt x="443" y="267"/>
                </a:lnTo>
                <a:lnTo>
                  <a:pt x="446" y="267"/>
                </a:lnTo>
                <a:lnTo>
                  <a:pt x="448" y="267"/>
                </a:lnTo>
                <a:lnTo>
                  <a:pt x="451" y="267"/>
                </a:lnTo>
                <a:lnTo>
                  <a:pt x="453" y="267"/>
                </a:lnTo>
                <a:lnTo>
                  <a:pt x="456" y="267"/>
                </a:lnTo>
                <a:lnTo>
                  <a:pt x="457" y="267"/>
                </a:lnTo>
                <a:lnTo>
                  <a:pt x="459" y="267"/>
                </a:lnTo>
                <a:lnTo>
                  <a:pt x="462" y="267"/>
                </a:lnTo>
                <a:lnTo>
                  <a:pt x="464" y="267"/>
                </a:lnTo>
                <a:lnTo>
                  <a:pt x="467" y="267"/>
                </a:lnTo>
                <a:lnTo>
                  <a:pt x="468" y="267"/>
                </a:lnTo>
                <a:lnTo>
                  <a:pt x="471" y="267"/>
                </a:lnTo>
                <a:lnTo>
                  <a:pt x="473" y="267"/>
                </a:lnTo>
                <a:lnTo>
                  <a:pt x="476" y="267"/>
                </a:lnTo>
                <a:lnTo>
                  <a:pt x="478" y="267"/>
                </a:lnTo>
                <a:lnTo>
                  <a:pt x="479" y="267"/>
                </a:lnTo>
                <a:lnTo>
                  <a:pt x="482" y="267"/>
                </a:lnTo>
                <a:lnTo>
                  <a:pt x="484" y="267"/>
                </a:lnTo>
                <a:lnTo>
                  <a:pt x="487" y="267"/>
                </a:lnTo>
                <a:lnTo>
                  <a:pt x="489" y="267"/>
                </a:lnTo>
                <a:lnTo>
                  <a:pt x="492" y="267"/>
                </a:lnTo>
                <a:lnTo>
                  <a:pt x="493" y="267"/>
                </a:lnTo>
                <a:lnTo>
                  <a:pt x="496" y="267"/>
                </a:lnTo>
                <a:lnTo>
                  <a:pt x="498" y="267"/>
                </a:lnTo>
                <a:lnTo>
                  <a:pt x="500" y="267"/>
                </a:lnTo>
                <a:lnTo>
                  <a:pt x="503" y="267"/>
                </a:lnTo>
                <a:lnTo>
                  <a:pt x="504" y="267"/>
                </a:lnTo>
                <a:lnTo>
                  <a:pt x="507" y="267"/>
                </a:lnTo>
                <a:lnTo>
                  <a:pt x="509" y="267"/>
                </a:lnTo>
                <a:lnTo>
                  <a:pt x="512" y="267"/>
                </a:lnTo>
                <a:lnTo>
                  <a:pt x="514" y="267"/>
                </a:lnTo>
                <a:lnTo>
                  <a:pt x="517" y="267"/>
                </a:lnTo>
                <a:lnTo>
                  <a:pt x="518" y="267"/>
                </a:lnTo>
                <a:lnTo>
                  <a:pt x="520" y="267"/>
                </a:lnTo>
                <a:lnTo>
                  <a:pt x="523" y="267"/>
                </a:lnTo>
                <a:lnTo>
                  <a:pt x="525" y="267"/>
                </a:lnTo>
                <a:lnTo>
                  <a:pt x="528" y="267"/>
                </a:lnTo>
                <a:lnTo>
                  <a:pt x="529" y="267"/>
                </a:lnTo>
                <a:lnTo>
                  <a:pt x="532" y="267"/>
                </a:lnTo>
                <a:lnTo>
                  <a:pt x="534" y="267"/>
                </a:lnTo>
                <a:lnTo>
                  <a:pt x="537" y="267"/>
                </a:lnTo>
                <a:lnTo>
                  <a:pt x="539" y="267"/>
                </a:lnTo>
                <a:lnTo>
                  <a:pt x="540" y="267"/>
                </a:lnTo>
                <a:lnTo>
                  <a:pt x="543" y="267"/>
                </a:lnTo>
                <a:lnTo>
                  <a:pt x="545" y="267"/>
                </a:lnTo>
                <a:lnTo>
                  <a:pt x="548" y="267"/>
                </a:lnTo>
                <a:lnTo>
                  <a:pt x="550" y="267"/>
                </a:lnTo>
                <a:lnTo>
                  <a:pt x="553" y="267"/>
                </a:lnTo>
                <a:lnTo>
                  <a:pt x="554" y="267"/>
                </a:lnTo>
                <a:lnTo>
                  <a:pt x="557" y="267"/>
                </a:lnTo>
                <a:lnTo>
                  <a:pt x="559" y="267"/>
                </a:lnTo>
                <a:lnTo>
                  <a:pt x="561" y="267"/>
                </a:lnTo>
                <a:lnTo>
                  <a:pt x="564" y="267"/>
                </a:lnTo>
                <a:lnTo>
                  <a:pt x="565" y="267"/>
                </a:lnTo>
                <a:lnTo>
                  <a:pt x="568" y="267"/>
                </a:lnTo>
                <a:lnTo>
                  <a:pt x="570" y="267"/>
                </a:lnTo>
                <a:lnTo>
                  <a:pt x="573" y="267"/>
                </a:lnTo>
                <a:lnTo>
                  <a:pt x="575" y="267"/>
                </a:lnTo>
                <a:lnTo>
                  <a:pt x="576" y="267"/>
                </a:lnTo>
              </a:path>
            </a:pathLst>
          </a:custGeom>
          <a:noFill/>
          <a:ln w="31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59545308-53BE-48E8-BD63-9625C3B04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68" y="3953019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273BA2AF-5635-4B46-8811-2CE354E54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743" y="3987944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f’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1777D008-7274-4078-9A4D-7E5CA7DD7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143" y="4064144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f’’</a:t>
            </a: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A709117A-0FA7-4A0B-965D-02F5A1842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7143" y="3683144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D9E5535D-3EBE-4EF3-885E-A7D9F0204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743" y="2886219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zero crossing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0664B4BB-188B-45D5-86F6-9133F366C8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01543" y="3302144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4BE00B45-9454-4CBC-AF4F-0F4CD7BEA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7256" y="4624995"/>
            <a:ext cx="139223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Laplacian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operator</a:t>
            </a:r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82F7B3C5-F916-4B54-9A7D-E194070F2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9718" y="504092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47AFCF7E-3396-4C52-BF11-71CB37972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0918" y="504092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1B070601-E13C-4A71-A7E7-FEF56E13F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418" y="4736120"/>
            <a:ext cx="92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image</a:t>
            </a: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E2B1011F-9D26-470D-8FA0-258BCF8BF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931" y="4802795"/>
            <a:ext cx="18351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zero-crossing</a:t>
            </a: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DF72E737-A7BF-449E-A6B9-F05BFE778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6618" y="504092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998B366C-BE56-4EF2-BA0B-1C4CFB5FE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6543" y="4624995"/>
            <a:ext cx="758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edge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map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EBC32F59-4DA1-4F5F-B696-7F20058C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9143" y="5234595"/>
            <a:ext cx="8242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f(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400" i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BFA2269F-F220-49EA-8063-45F1170FF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818" y="5345720"/>
            <a:ext cx="9108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g(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400" i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D6642E7E-DF70-4B62-A060-421D0EA7B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2406" y="5269520"/>
            <a:ext cx="926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E(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400" i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03053C-FAAF-4C72-A204-DC5D7C952B58}"/>
              </a:ext>
            </a:extLst>
          </p:cNvPr>
          <p:cNvSpPr txBox="1"/>
          <p:nvPr/>
        </p:nvSpPr>
        <p:spPr>
          <a:xfrm>
            <a:off x="719084" y="1362422"/>
            <a:ext cx="107342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Unlike first-order filters that detect the edges based on local maxima or minima, Laplacian detects the edges at zero crossings i.e. where the value changes from negative to positive and vice-versa.</a:t>
            </a:r>
          </a:p>
        </p:txBody>
      </p:sp>
    </p:spTree>
    <p:extLst>
      <p:ext uri="{BB962C8B-B14F-4D97-AF65-F5344CB8AC3E}">
        <p14:creationId xmlns:p14="http://schemas.microsoft.com/office/powerpoint/2010/main" val="1114483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5356-AA0A-4E79-B31D-7D5E37A6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altLang="en-US" dirty="0"/>
              <a:t>Laplacian Of Gaussian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A663-0B13-4AF4-ACDC-0EB7FB59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dirty="0"/>
              <a:t>The Laplacian of Gaussian (or Mexican hat) filter uses the Gaussian for noise removal and the Laplacian for edge detection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can also be performed by smoothing with a Gaussian kernel and then taking its Laplace, we can obtain the Laplacian of the Gaussian kernel.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CF2A8-7167-4E59-BE75-EE06D58C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7AA2594-B9AD-4091-95CD-2CF7F59C20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109992"/>
          <a:ext cx="38100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3" imgW="1942920" imgH="482400" progId="Equation.3">
                  <p:embed/>
                </p:oleObj>
              </mc:Choice>
              <mc:Fallback>
                <p:oleObj name="Equation" r:id="rId3" imgW="1942920" imgH="4824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7AA2594-B9AD-4091-95CD-2CF7F59C20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2109992"/>
                        <a:ext cx="3810000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9">
            <a:extLst>
              <a:ext uri="{FF2B5EF4-FFF2-40B4-BE49-F238E27FC236}">
                <a16:creationId xmlns:a16="http://schemas.microsoft.com/office/drawing/2014/main" id="{0BD7C374-9B4F-44B5-A596-5BE1F5062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t="48672" r="55765"/>
          <a:stretch>
            <a:fillRect/>
          </a:stretch>
        </p:blipFill>
        <p:spPr bwMode="auto">
          <a:xfrm>
            <a:off x="8976601" y="1579989"/>
            <a:ext cx="2011197" cy="180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7A7028-2D88-4E2E-B5FE-2F98E30B0D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85164" y="2176112"/>
            <a:ext cx="5188287" cy="10206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9C627C-783F-4A81-8387-3B81C4D005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5868" y="4554950"/>
            <a:ext cx="2100264" cy="9025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9DF296-459B-4E40-AAFF-D723C16CBC9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43"/>
          <a:stretch/>
        </p:blipFill>
        <p:spPr>
          <a:xfrm>
            <a:off x="4612342" y="5363679"/>
            <a:ext cx="4722219" cy="9025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AB50B2-C1F8-4161-BDDC-10E25240D628}"/>
              </a:ext>
            </a:extLst>
          </p:cNvPr>
          <p:cNvSpPr txBox="1"/>
          <p:nvPr/>
        </p:nvSpPr>
        <p:spPr>
          <a:xfrm>
            <a:off x="3227293" y="4751878"/>
            <a:ext cx="1515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Laplacian:</a:t>
            </a:r>
          </a:p>
          <a:p>
            <a:endParaRPr lang="en-US" sz="2400" dirty="0"/>
          </a:p>
          <a:p>
            <a:r>
              <a:rPr lang="en-US" sz="2400" dirty="0"/>
              <a:t>Gaussian:</a:t>
            </a:r>
          </a:p>
        </p:txBody>
      </p:sp>
    </p:spTree>
    <p:extLst>
      <p:ext uri="{BB962C8B-B14F-4D97-AF65-F5344CB8AC3E}">
        <p14:creationId xmlns:p14="http://schemas.microsoft.com/office/powerpoint/2010/main" val="423670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7865B-652C-4ED2-9BBE-A7A1348F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Thresholding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32FCF-00D2-4535-BA6C-A588CD348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92307"/>
            <a:ext cx="11291047" cy="289888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600" dirty="0"/>
              <a:t>By selecting an adequate threshold value T, the gray level image can be converted to binary image.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IE" altLang="en-US" sz="2600" dirty="0"/>
              <a:t>Global Thresholding partitions the image histogram </a:t>
            </a:r>
            <a:r>
              <a:rPr lang="en-IE" altLang="en-US" sz="2600" b="1" dirty="0"/>
              <a:t>using a single global threshold </a:t>
            </a:r>
            <a:r>
              <a:rPr lang="en-US" sz="2600" b="1" dirty="0"/>
              <a:t>T </a:t>
            </a:r>
            <a:r>
              <a:rPr lang="en-US" sz="2600" dirty="0"/>
              <a:t>midway between the two gray value distributions</a:t>
            </a:r>
            <a:endParaRPr lang="en-IE" altLang="en-US" sz="2600" dirty="0"/>
          </a:p>
          <a:p>
            <a:endParaRPr lang="en-US" sz="2600" dirty="0"/>
          </a:p>
          <a:p>
            <a:endParaRPr lang="en-US" sz="260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2C5B8F9-3E30-41C8-9A22-6345B7B1C5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630893"/>
              </p:ext>
            </p:extLst>
          </p:nvPr>
        </p:nvGraphicFramePr>
        <p:xfrm>
          <a:off x="3883025" y="2012950"/>
          <a:ext cx="44259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3" name="Equation" r:id="rId3" imgW="1625600" imgH="457200" progId="Equation.3">
                  <p:embed/>
                </p:oleObj>
              </mc:Choice>
              <mc:Fallback>
                <p:oleObj name="Equation" r:id="rId3" imgW="1625600" imgH="457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3025" y="2012950"/>
                        <a:ext cx="44259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23247-88E8-4451-A6FA-129234D3B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0415EB-9C49-44BE-B3EB-040AE943A0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522" y="3769489"/>
            <a:ext cx="3202608" cy="2431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4D75F1-078B-47A4-B876-D019A82E1F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2454" y="3981454"/>
            <a:ext cx="2468091" cy="20397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35E4D7-1658-43DB-B00F-4A0BCF6566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086" y="3959009"/>
            <a:ext cx="2623950" cy="21955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3F40E6-C6DC-46F8-A7FD-E6BE85704484}"/>
              </a:ext>
            </a:extLst>
          </p:cNvPr>
          <p:cNvCxnSpPr/>
          <p:nvPr/>
        </p:nvCxnSpPr>
        <p:spPr>
          <a:xfrm flipH="1">
            <a:off x="5737409" y="5100924"/>
            <a:ext cx="152400" cy="770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BE785E4-4C4C-424A-B330-5E749527A82F}"/>
              </a:ext>
            </a:extLst>
          </p:cNvPr>
          <p:cNvSpPr txBox="1"/>
          <p:nvPr/>
        </p:nvSpPr>
        <p:spPr>
          <a:xfrm>
            <a:off x="5773268" y="458097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 = 110</a:t>
            </a:r>
          </a:p>
        </p:txBody>
      </p:sp>
    </p:spTree>
    <p:extLst>
      <p:ext uri="{BB962C8B-B14F-4D97-AF65-F5344CB8AC3E}">
        <p14:creationId xmlns:p14="http://schemas.microsoft.com/office/powerpoint/2010/main" val="66267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838A-447F-4B79-82D5-6D90DC7B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Laplacian-based Edge Detector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2967-7974-4F5B-BE8D-E7734B4B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9</a:t>
            </a:fld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18FE86B-253F-4C4A-AD02-4AC9A4612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994" y="3398520"/>
            <a:ext cx="1241044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LoG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operator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AFFC75FE-F5AB-4316-B370-75CF3BFCE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6860" y="381444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FAC1A2E1-3912-4557-87E7-3FE21BEAA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8060" y="381444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9980635E-49FB-4C1F-8644-A435B3658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1051" y="3524478"/>
            <a:ext cx="16786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Input Image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444DD99D-ACD5-4765-93D3-1DF884E35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948" y="3398520"/>
            <a:ext cx="1344612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zero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crossing?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80D87CC6-67D6-45E6-A73E-48F984B0F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6560" y="381444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D1691262-A6D0-4FF7-8578-9C27DA7A2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930" y="3537466"/>
            <a:ext cx="122424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ZS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&gt; Th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7A0D39F8-B4F8-4468-B934-490653093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0760" y="423672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0B1FA885-01EA-4B8C-A997-35C929B27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746164" y="37703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0A6393EA-A827-4392-BFE4-0B5465334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11053" y="3986143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D3D66A5B-A537-4810-8B74-D433EFD8C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160" y="4658995"/>
            <a:ext cx="1460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not an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edge point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EB9B62E7-0DDB-46A7-A99D-6C8A540E3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885" y="4201795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AA1BD9F3-31ED-4345-89B1-2858803D2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6164" y="3178872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0D3083BA-8ABC-4CB2-AE79-BF462E336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936" y="4031609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3F5B6CDD-1219-4A0A-821A-F7750782B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6160" y="4519543"/>
            <a:ext cx="1460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not an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edge point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5D7D2404-CA03-4E00-8751-665BC891B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6717" y="3357135"/>
            <a:ext cx="8931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Edge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point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FD7A4A-C711-4F04-A91D-4A93D4DBC071}"/>
              </a:ext>
            </a:extLst>
          </p:cNvPr>
          <p:cNvSpPr txBox="1"/>
          <p:nvPr/>
        </p:nvSpPr>
        <p:spPr>
          <a:xfrm>
            <a:off x="2082409" y="1982670"/>
            <a:ext cx="87254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cross strength </a:t>
            </a: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∑ Absolute(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current_pixel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neighbor_pixel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 = Threshold value</a:t>
            </a:r>
          </a:p>
        </p:txBody>
      </p:sp>
    </p:spTree>
    <p:extLst>
      <p:ext uri="{BB962C8B-B14F-4D97-AF65-F5344CB8AC3E}">
        <p14:creationId xmlns:p14="http://schemas.microsoft.com/office/powerpoint/2010/main" val="150184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2638</TotalTime>
  <Words>705</Words>
  <Application>Microsoft Office PowerPoint</Application>
  <PresentationFormat>Widescreen</PresentationFormat>
  <Paragraphs>237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Equation</vt:lpstr>
      <vt:lpstr>CSE 4128 Image Processing and Computer Vision  Laboratory  Week 2: Segmentation(Edge Detection)</vt:lpstr>
      <vt:lpstr>Segmentation</vt:lpstr>
      <vt:lpstr>Edge Detection</vt:lpstr>
      <vt:lpstr>Edge and 1st Derivatives</vt:lpstr>
      <vt:lpstr>Edge and 2nd Derivatives</vt:lpstr>
      <vt:lpstr>Laplacian Edge Detection</vt:lpstr>
      <vt:lpstr>Laplacian Of Gaussian</vt:lpstr>
      <vt:lpstr>Thresholding</vt:lpstr>
      <vt:lpstr>Simple Laplacian-based Edge Detector </vt:lpstr>
      <vt:lpstr>4 Neighborhood Zero crossing</vt:lpstr>
      <vt:lpstr>Segmentation with Edge Detection</vt:lpstr>
      <vt:lpstr>Class Work</vt:lpstr>
      <vt:lpstr>Assignment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B</dc:creator>
  <cp:lastModifiedBy>Tajmilur</cp:lastModifiedBy>
  <cp:revision>63</cp:revision>
  <dcterms:created xsi:type="dcterms:W3CDTF">2024-02-19T07:05:35Z</dcterms:created>
  <dcterms:modified xsi:type="dcterms:W3CDTF">2025-09-02T14:39:16Z</dcterms:modified>
</cp:coreProperties>
</file>