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7.jpg" ContentType="image/jpg"/>
  <Override PartName="/ppt/media/image18.jpg" ContentType="image/jpg"/>
  <Override PartName="/ppt/media/image19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9" r:id="rId3"/>
    <p:sldId id="299" r:id="rId4"/>
    <p:sldId id="300" r:id="rId5"/>
    <p:sldId id="301" r:id="rId6"/>
    <p:sldId id="308" r:id="rId7"/>
    <p:sldId id="309" r:id="rId8"/>
    <p:sldId id="306" r:id="rId9"/>
    <p:sldId id="303" r:id="rId10"/>
    <p:sldId id="310" r:id="rId11"/>
    <p:sldId id="302" r:id="rId12"/>
    <p:sldId id="311" r:id="rId13"/>
    <p:sldId id="307" r:id="rId14"/>
    <p:sldId id="328" r:id="rId15"/>
    <p:sldId id="329" r:id="rId16"/>
    <p:sldId id="326" r:id="rId17"/>
    <p:sldId id="313" r:id="rId18"/>
    <p:sldId id="314" r:id="rId19"/>
    <p:sldId id="327" r:id="rId20"/>
    <p:sldId id="315" r:id="rId21"/>
    <p:sldId id="32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049794-C84E-4082-8D4E-5398E1A45EA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BBC0CB-5391-4231-9479-19483AC32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0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7A3FF-9141-45E8-B755-E24412292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FA5BA-64EF-4BEF-A77D-59421F1CC5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374BA-0BF1-464A-A206-139518D5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1C1B8-AD85-425D-A891-7F7F61302E2F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45264-C8F3-454B-A2E8-F18608F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407D2-BE6D-49D3-B82D-F52DAF80B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79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9DA2-750B-4770-9615-DBF50FDE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3B329-366B-4364-B3DD-6B02391CA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02620-E180-41CB-8196-DC02A9AE5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F004B-D373-4ACF-8E4D-48BE0C605F2C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19B56-7EC3-4CAC-A2B1-D41860A0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3C05D-D514-433F-BF5B-B3AF24962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3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58BD37-5EEC-4278-9EE0-DEDA68523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54F55-9B66-4AF7-861C-2816F301B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E022F-DB20-48FF-B7DE-A7D6AE7A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75FD9-FC47-40E4-9D7D-6C72459C26E6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4F91C-FF26-425A-85F3-7D114B001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4D104-020C-4293-8961-D68B124F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64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0D6E4-58FD-4F5E-8EF0-25336D491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7887"/>
          </a:xfrm>
        </p:spPr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BAE46-2D00-4EA2-BB3E-0D91A14A6B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497569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3BC85-5AB3-4E0B-B666-19AC052F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7C1C3-5378-46F6-AA21-02B58FE971C6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DC114-8F75-43E7-979F-EF5C2001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6C484-0E3A-44EA-8559-A22A2FCB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F1BBE439-A689-4E67-A7FC-21353A5E32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770D6A-3FD7-42FD-A476-85B1F00CAE44}"/>
              </a:ext>
            </a:extLst>
          </p:cNvPr>
          <p:cNvSpPr/>
          <p:nvPr userDrawn="1"/>
        </p:nvSpPr>
        <p:spPr>
          <a:xfrm>
            <a:off x="775447" y="1013012"/>
            <a:ext cx="10578353" cy="124433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75000"/>
                </a:schemeClr>
              </a:gs>
              <a:gs pos="83000">
                <a:schemeClr val="accent1">
                  <a:lumMod val="50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3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8847-C3B2-4062-A312-8470639A4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21D18-4B57-451B-BCCE-6270B470F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78026-920F-41C1-B09C-9C3AEC60F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A1A5E-9C33-4F86-80D9-4BAED0911429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4277F-A567-4DE2-9069-3486F087A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7B2B2-8F13-43E4-8DBE-5E0DC650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10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F2885-D6AE-444D-9E93-D461D38D3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7F0B0-7675-4CB4-B1F3-D1239E0E6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E5491B-C40B-49C8-B56B-A1623FEF1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647DA-E47F-4B79-A90B-AFF638B1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02CB-F384-4A4C-82B8-79D60BFA27C5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27053-2487-412D-BFB4-93DBFC62E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A22E3A-B41E-4F6A-88ED-78DFFE1A5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9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6F89-A02B-4132-8774-A1395D1BC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62E5F-CA6C-4EDF-BD48-366EC90FF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B0677-BED7-4216-8A86-EA73D3EB0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26D05D-3447-4084-824C-10B640171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572110-AAE1-4116-8304-1279B9FEB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B4AC0-DA9C-4B3B-B738-64DA18BE9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11134-CF07-4806-AC2D-C4CF86D8AF9B}" type="datetime1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BC0346-E7CA-49D4-9F16-C51CE8763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C20EDF-1961-4C69-B624-FB250EC3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4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3C67B-7AEC-4DE3-B0C0-3F3AAE23B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688C5-E58C-49CE-995A-8C22DF6AB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67434-8F23-4DD5-BD51-853123BE4FA3}" type="datetime1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F5AB5-AB00-4E48-9ACA-C9C8EF72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7664E-F5E7-44AA-8CB8-05E72BB2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5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902297-8E8E-4AB4-9D68-4806C3DB4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F706E-2165-4BB6-98D7-C9EE277D9AF2}" type="datetime1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1B121-2BB3-4C47-A8BB-0235FCC1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5A7427-D0DA-442F-8D0D-0CDCA9E6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45488-B7DC-4233-9CF4-2BAB6D273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622CB-FD0D-48BF-BEE0-48F522DA5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AF1D7-322A-4F2D-B449-0B75EDAF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A572E-12A5-4C6D-A0BD-E26583CA3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749A3-5F0E-45E0-B660-E2BE0FDEF0DF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1F9001-C117-4F23-B486-FA2667148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C58DF-A1AA-4DBF-A169-6C121FC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24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F773-E3C1-45FC-89A6-25662474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E4D61-5EDE-4C65-9A9B-95B9E159F8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776EE-E80C-4D2F-BF09-A2C53CFBA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EE148-6E35-4ACE-AA60-7DB5D026D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F3D22-82D8-46A7-A4C0-7A6FA54084BE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7B866B-8263-405B-9B0A-014EF7528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BC9C8-57C6-442E-9CD2-DE1361F90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84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AFB313-169D-44B0-B14E-EBFDCD9F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043F3-FEEE-4505-B1D8-82EAFD18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39A35-A1B8-43A6-9D9A-6497217D9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2897B-F47E-49C0-A30B-118D7B86E5F3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C52CA-23CF-4E6B-ADFB-73587FFDB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1C351-54FE-4C8D-8888-FAE1CFCA2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BE439-A689-4E67-A7FC-21353A5E3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517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.jp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EC2EB1E-AE7D-4CC4-A870-7B3A94A884E7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3600"/>
              </a:spcAft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 4128</a:t>
            </a:r>
            <a:b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and Computer Vision 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Laboratory</a:t>
            </a:r>
            <a:br>
              <a:rPr lang="en-US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u="sng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Week 4: </a:t>
            </a:r>
            <a:r>
              <a:rPr lang="en-US" sz="2400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Descriptors and Feature Matching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B72110-2830-405F-A97D-38124C49880A}"/>
              </a:ext>
            </a:extLst>
          </p:cNvPr>
          <p:cNvSpPr txBox="1"/>
          <p:nvPr/>
        </p:nvSpPr>
        <p:spPr>
          <a:xfrm>
            <a:off x="2117881" y="4087894"/>
            <a:ext cx="36168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Dr. Sk. Md. </a:t>
            </a:r>
            <a:r>
              <a:rPr lang="en-US" sz="2400" b="1" dirty="0" err="1"/>
              <a:t>Masudul</a:t>
            </a:r>
            <a:r>
              <a:rPr lang="en-US" sz="2400" b="1" dirty="0"/>
              <a:t> Ahsan</a:t>
            </a:r>
          </a:p>
          <a:p>
            <a:r>
              <a:rPr lang="en-US" sz="2400" dirty="0"/>
              <a:t>Professor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7AB50B-0179-40F3-A610-EF4D08807941}"/>
              </a:ext>
            </a:extLst>
          </p:cNvPr>
          <p:cNvSpPr txBox="1"/>
          <p:nvPr/>
        </p:nvSpPr>
        <p:spPr>
          <a:xfrm>
            <a:off x="7061514" y="4087894"/>
            <a:ext cx="28496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Md Tajmilur Rahman</a:t>
            </a:r>
          </a:p>
          <a:p>
            <a:r>
              <a:rPr lang="en-US" sz="2400" dirty="0"/>
              <a:t>Lecturer</a:t>
            </a:r>
          </a:p>
          <a:p>
            <a:r>
              <a:rPr lang="en-US" sz="2400" dirty="0"/>
              <a:t>Dept. of CSE, KUET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29293B8-AE69-4EB7-8E1B-F058A1AF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85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7E53-9029-44E1-83D1-13CC54737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29705-1C0E-4CA1-9E22-23C22061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2" descr="opencv - how can I get a rectangle from my binary image? - Stack Overflow">
            <a:extLst>
              <a:ext uri="{FF2B5EF4-FFF2-40B4-BE49-F238E27FC236}">
                <a16:creationId xmlns:a16="http://schemas.microsoft.com/office/drawing/2014/main" id="{A529D8FD-9FC4-4B7A-A423-9B6E76C18A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07"/>
          <a:stretch/>
        </p:blipFill>
        <p:spPr bwMode="auto">
          <a:xfrm>
            <a:off x="7072109" y="1657106"/>
            <a:ext cx="4151040" cy="2377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076966-E758-4DC9-AED3-9F98DE308FBD}"/>
              </a:ext>
            </a:extLst>
          </p:cNvPr>
          <p:cNvSpPr/>
          <p:nvPr/>
        </p:nvSpPr>
        <p:spPr>
          <a:xfrm>
            <a:off x="7153835" y="1963271"/>
            <a:ext cx="3827930" cy="1685364"/>
          </a:xfrm>
          <a:prstGeom prst="rect">
            <a:avLst/>
          </a:prstGeom>
          <a:noFill/>
          <a:ln w="381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6E64BB-2992-4456-A83B-36ECFD9DC06C}"/>
              </a:ext>
            </a:extLst>
          </p:cNvPr>
          <p:cNvSpPr txBox="1"/>
          <p:nvPr/>
        </p:nvSpPr>
        <p:spPr>
          <a:xfrm>
            <a:off x="652290" y="1576179"/>
            <a:ext cx="62601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To find </a:t>
            </a:r>
            <a:r>
              <a:rPr lang="en-US" sz="2400" b="1" dirty="0" err="1"/>
              <a:t>MaxDiameter</a:t>
            </a:r>
            <a:r>
              <a:rPr lang="en-US" sz="2400" dirty="0"/>
              <a:t> of an object</a:t>
            </a:r>
          </a:p>
          <a:p>
            <a:pPr marL="514350" indent="-514350">
              <a:buAutoNum type="romanLcParenR"/>
            </a:pPr>
            <a:r>
              <a:rPr lang="en-US" sz="2400" dirty="0"/>
              <a:t>Find the bounding rectangle of the object</a:t>
            </a:r>
          </a:p>
          <a:p>
            <a:pPr marL="514350" indent="-514350">
              <a:buAutoNum type="romanLcParenR"/>
            </a:pPr>
            <a:r>
              <a:rPr lang="en-US" sz="2400" dirty="0"/>
              <a:t>Find the x and y Extent of the rectangle</a:t>
            </a:r>
          </a:p>
          <a:p>
            <a:pPr marL="514350" indent="-514350">
              <a:buAutoNum type="romanLcParenR"/>
            </a:pPr>
            <a:r>
              <a:rPr lang="en-US" sz="2400" dirty="0"/>
              <a:t>Take the largest one between the x and y extent, </a:t>
            </a:r>
            <a:r>
              <a:rPr lang="en-US" sz="2400" dirty="0" err="1"/>
              <a:t>MaxDiameter</a:t>
            </a:r>
            <a:r>
              <a:rPr lang="en-US" sz="2400" dirty="0"/>
              <a:t> =  </a:t>
            </a:r>
          </a:p>
          <a:p>
            <a:r>
              <a:rPr lang="en-US" sz="2400" dirty="0"/>
              <a:t>                         maximum(</a:t>
            </a:r>
            <a:r>
              <a:rPr lang="en-US" sz="2400" dirty="0" err="1"/>
              <a:t>x</a:t>
            </a:r>
            <a:r>
              <a:rPr lang="en-US" sz="2400" baseline="-25000" dirty="0" err="1"/>
              <a:t>max-</a:t>
            </a:r>
            <a:r>
              <a:rPr lang="en-US" sz="2400" dirty="0" err="1"/>
              <a:t>x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, </a:t>
            </a:r>
            <a:r>
              <a:rPr lang="en-US" sz="2400" dirty="0" err="1"/>
              <a:t>y</a:t>
            </a:r>
            <a:r>
              <a:rPr lang="en-US" sz="2400" baseline="-25000" dirty="0" err="1"/>
              <a:t>max</a:t>
            </a:r>
            <a:r>
              <a:rPr lang="en-US" sz="2400" baseline="-25000" dirty="0"/>
              <a:t>-</a:t>
            </a:r>
            <a:r>
              <a:rPr lang="en-US" sz="2400" dirty="0"/>
              <a:t> </a:t>
            </a:r>
            <a:r>
              <a:rPr lang="en-US" sz="2400" dirty="0" err="1"/>
              <a:t>y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/>
              <a:t>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35A7E3-F714-4808-973A-CFA861619ECB}"/>
              </a:ext>
            </a:extLst>
          </p:cNvPr>
          <p:cNvCxnSpPr>
            <a:cxnSpLocks/>
          </p:cNvCxnSpPr>
          <p:nvPr/>
        </p:nvCxnSpPr>
        <p:spPr>
          <a:xfrm flipV="1">
            <a:off x="7153835" y="3809999"/>
            <a:ext cx="3827930" cy="3"/>
          </a:xfrm>
          <a:prstGeom prst="straightConnector1">
            <a:avLst/>
          </a:prstGeom>
          <a:ln w="28575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102070-D2DE-4BD6-9F95-AF3F375296FA}"/>
              </a:ext>
            </a:extLst>
          </p:cNvPr>
          <p:cNvCxnSpPr>
            <a:cxnSpLocks/>
          </p:cNvCxnSpPr>
          <p:nvPr/>
        </p:nvCxnSpPr>
        <p:spPr>
          <a:xfrm>
            <a:off x="7153835" y="3666564"/>
            <a:ext cx="0" cy="49813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181026-7696-40AF-ADCD-D99743144708}"/>
              </a:ext>
            </a:extLst>
          </p:cNvPr>
          <p:cNvCxnSpPr>
            <a:cxnSpLocks/>
          </p:cNvCxnSpPr>
          <p:nvPr/>
        </p:nvCxnSpPr>
        <p:spPr>
          <a:xfrm>
            <a:off x="10981765" y="3666564"/>
            <a:ext cx="0" cy="49813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6338C0C-C9ED-481E-AB7C-5ABAF41F41F9}"/>
              </a:ext>
            </a:extLst>
          </p:cNvPr>
          <p:cNvCxnSpPr/>
          <p:nvPr/>
        </p:nvCxnSpPr>
        <p:spPr>
          <a:xfrm>
            <a:off x="11353800" y="1963271"/>
            <a:ext cx="0" cy="1685364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8FDBCA4-BE40-4BDA-BBF1-57BA1503302E}"/>
              </a:ext>
            </a:extLst>
          </p:cNvPr>
          <p:cNvCxnSpPr>
            <a:cxnSpLocks/>
          </p:cNvCxnSpPr>
          <p:nvPr/>
        </p:nvCxnSpPr>
        <p:spPr>
          <a:xfrm>
            <a:off x="10981765" y="1963271"/>
            <a:ext cx="4751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4E6169-F937-48D9-9F77-F7A93094B590}"/>
              </a:ext>
            </a:extLst>
          </p:cNvPr>
          <p:cNvCxnSpPr>
            <a:cxnSpLocks/>
          </p:cNvCxnSpPr>
          <p:nvPr/>
        </p:nvCxnSpPr>
        <p:spPr>
          <a:xfrm>
            <a:off x="10985584" y="3648635"/>
            <a:ext cx="4751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9C4FADE-FED8-4A8E-9599-11823BBF00A0}"/>
              </a:ext>
            </a:extLst>
          </p:cNvPr>
          <p:cNvSpPr txBox="1"/>
          <p:nvPr/>
        </p:nvSpPr>
        <p:spPr>
          <a:xfrm>
            <a:off x="11479318" y="1714368"/>
            <a:ext cx="525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min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35E741-B858-407C-9A7A-00F81FEF18F9}"/>
              </a:ext>
            </a:extLst>
          </p:cNvPr>
          <p:cNvSpPr txBox="1"/>
          <p:nvPr/>
        </p:nvSpPr>
        <p:spPr>
          <a:xfrm>
            <a:off x="11464532" y="3417661"/>
            <a:ext cx="54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max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5E8C4D3-72FF-4138-A480-262E93CDF59E}"/>
              </a:ext>
            </a:extLst>
          </p:cNvPr>
          <p:cNvSpPr txBox="1"/>
          <p:nvPr/>
        </p:nvSpPr>
        <p:spPr>
          <a:xfrm>
            <a:off x="7072109" y="4155617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min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C71A92-166E-4BCC-BACE-33EA811C2A5D}"/>
              </a:ext>
            </a:extLst>
          </p:cNvPr>
          <p:cNvSpPr txBox="1"/>
          <p:nvPr/>
        </p:nvSpPr>
        <p:spPr>
          <a:xfrm>
            <a:off x="10697777" y="4080426"/>
            <a:ext cx="567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max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63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04C47-04C9-4193-9450-08BD73F64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Similarity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EE751D-11E1-4D06-9EC7-5A5855BF47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600" dirty="0"/>
                  <a:t>Calculate the Euclidean Distance between each 2 images.</a:t>
                </a:r>
              </a:p>
              <a:p>
                <a:pPr marL="0" indent="0">
                  <a:buNone/>
                </a:pPr>
                <a:endParaRPr lang="en-US" sz="2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𝑑𝑖𝑠𝑡𝑎𝑛𝑐𝑒</m:t>
                      </m:r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eqArr>
                            <m:eqArr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𝐹𝑜𝑟𝑚𝐹𝑎𝑐𝑡𝑜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𝑡𝑟𝑎𝑖𝑛</m:t>
                                          </m:r>
                                        </m:sub>
                                      </m:sSub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600" b="0" i="1" smtClean="0">
                                          <a:latin typeface="Cambria Math" panose="02040503050406030204" pitchFamily="18" charset="0"/>
                                        </a:rPr>
                                        <m:t>𝐹𝑜𝑟𝑚𝐹𝑎𝑐𝑡𝑜</m:t>
                                      </m:r>
                                      <m:sSub>
                                        <m:sSubPr>
                                          <m:ctrlP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2600" dirty="0"/>
                                            <m:t>Roundness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𝑡𝑟𝑎𝑖𝑛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2600" dirty="0"/>
                                            <m:t>Roundness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2600" dirty="0"/>
                                            <m:t>Compactness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𝑡𝑟𝑎𝑖𝑛</m:t>
                                          </m:r>
                                        </m:sub>
                                      </m:s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nor/>
                                            </m:rPr>
                                            <a:rPr lang="en-US" sz="2600" dirty="0"/>
                                            <m:t>Compactness</m:t>
                                          </m:r>
                                        </m:e>
                                        <m:sub>
                                          <m:r>
                                            <a:rPr lang="en-US" sz="2600" i="1">
                                              <a:latin typeface="Cambria Math" panose="02040503050406030204" pitchFamily="18" charset="0"/>
                                            </a:rPr>
                                            <m:t>𝑡𝑒𝑠𝑡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rad>
                    </m:oMath>
                  </m:oMathPara>
                </a14:m>
                <a:endParaRPr lang="en-US" sz="2600" dirty="0"/>
              </a:p>
              <a:p>
                <a:pPr marL="0" indent="0">
                  <a:buNone/>
                </a:pPr>
                <a:endParaRPr lang="en-US" sz="2600" dirty="0"/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600" dirty="0"/>
                  <a:t>Create a matrix showing the similarity among each pairs.</a:t>
                </a:r>
              </a:p>
              <a:p>
                <a:pPr marL="514350" indent="-514350">
                  <a:buFont typeface="+mj-lt"/>
                  <a:buAutoNum type="arabicPeriod" startAt="2"/>
                </a:pPr>
                <a:r>
                  <a:rPr lang="en-US" sz="2600" dirty="0"/>
                  <a:t>Find  which images from test cases match the most with the image from train cases.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EE751D-11E1-4D06-9EC7-5A5855BF4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1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EE987-368C-4A43-AF48-BFEC1114A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491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E81E-AD33-4B61-8FFD-8948D4C27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Show as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4A5A14-5AEA-4BD9-961B-CD717A86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9AA728-3465-43B4-B75E-5FE9AD74822A}"/>
              </a:ext>
            </a:extLst>
          </p:cNvPr>
          <p:cNvSpPr txBox="1"/>
          <p:nvPr/>
        </p:nvSpPr>
        <p:spPr>
          <a:xfrm>
            <a:off x="439271" y="2251973"/>
            <a:ext cx="118423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row_headers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+ 1}'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range(4)]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col_headers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f'GT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+ 1}'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range(3)]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distances_matrix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distances_matrix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the distance matrix as a table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print(tabulate(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distances_matrix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[0:4,0:3], headers=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col_headers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showindex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row_headers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tablefmt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='grid'))</a:t>
            </a:r>
          </a:p>
        </p:txBody>
      </p:sp>
    </p:spTree>
    <p:extLst>
      <p:ext uri="{BB962C8B-B14F-4D97-AF65-F5344CB8AC3E}">
        <p14:creationId xmlns:p14="http://schemas.microsoft.com/office/powerpoint/2010/main" val="115189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599935D-0863-4230-8E3E-7BED50DBE99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38518" y="176446"/>
          <a:ext cx="9529481" cy="64175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5647">
                  <a:extLst>
                    <a:ext uri="{9D8B030D-6E8A-4147-A177-3AD203B41FA5}">
                      <a16:colId xmlns:a16="http://schemas.microsoft.com/office/drawing/2014/main" val="4223002077"/>
                    </a:ext>
                  </a:extLst>
                </a:gridCol>
                <a:gridCol w="1836643">
                  <a:extLst>
                    <a:ext uri="{9D8B030D-6E8A-4147-A177-3AD203B41FA5}">
                      <a16:colId xmlns:a16="http://schemas.microsoft.com/office/drawing/2014/main" val="1377747093"/>
                    </a:ext>
                  </a:extLst>
                </a:gridCol>
                <a:gridCol w="1793003">
                  <a:extLst>
                    <a:ext uri="{9D8B030D-6E8A-4147-A177-3AD203B41FA5}">
                      <a16:colId xmlns:a16="http://schemas.microsoft.com/office/drawing/2014/main" val="967094551"/>
                    </a:ext>
                  </a:extLst>
                </a:gridCol>
                <a:gridCol w="1547296">
                  <a:extLst>
                    <a:ext uri="{9D8B030D-6E8A-4147-A177-3AD203B41FA5}">
                      <a16:colId xmlns:a16="http://schemas.microsoft.com/office/drawing/2014/main" val="2079737647"/>
                    </a:ext>
                  </a:extLst>
                </a:gridCol>
                <a:gridCol w="2626892">
                  <a:extLst>
                    <a:ext uri="{9D8B030D-6E8A-4147-A177-3AD203B41FA5}">
                      <a16:colId xmlns:a16="http://schemas.microsoft.com/office/drawing/2014/main" val="1720254334"/>
                    </a:ext>
                  </a:extLst>
                </a:gridCol>
              </a:tblGrid>
              <a:tr h="60348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GT3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895657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022142"/>
                  </a:ext>
                </a:extLst>
              </a:tr>
              <a:tr h="105921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Test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28.59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5.61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401093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Test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29.8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23.11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79599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Test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11.37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18.31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4.68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184675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Test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185.22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dirty="0"/>
                        <a:t>155.55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/>
                        <a:t>178.52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1192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7A58A-316E-41F2-A8D9-571ABCFE2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C125D8-47F4-40F8-9349-6D234EE5C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871" y="845226"/>
            <a:ext cx="1269999" cy="99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8DECB4-2C02-464C-87CD-EF7BAA3762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2" b="12467"/>
          <a:stretch/>
        </p:blipFill>
        <p:spPr>
          <a:xfrm>
            <a:off x="4968937" y="912821"/>
            <a:ext cx="1270000" cy="990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B29A489-6D2A-4D21-A7F4-26DCF49ABA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18" t="4491" r="13057" b="13057"/>
          <a:stretch/>
        </p:blipFill>
        <p:spPr>
          <a:xfrm>
            <a:off x="3320982" y="912821"/>
            <a:ext cx="959150" cy="990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237B6A-81F1-432C-9879-FD8C9C9574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37" y="5479274"/>
            <a:ext cx="1567527" cy="10131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8C8A53-AABE-4456-AE0D-F586010E48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096531"/>
            <a:ext cx="1304365" cy="101315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7BDB8B0-99BC-4281-8592-37186D414F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3437" y="4252775"/>
            <a:ext cx="1331528" cy="10652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A3D36E-D9C6-4ED9-A390-18A7E40347E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9" t="17618" b="8371"/>
          <a:stretch/>
        </p:blipFill>
        <p:spPr>
          <a:xfrm>
            <a:off x="8617323" y="1997248"/>
            <a:ext cx="1116106" cy="10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47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397E2-2E5E-4224-ADB6-B4995BC7B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6C109-C7C3-4C33-92C7-D0D2C112A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Take a gray scale input image and Calculate the </a:t>
            </a:r>
          </a:p>
          <a:p>
            <a:pPr marL="1028700" lvl="1" indent="-571500">
              <a:buAutoNum type="romanLcParenR"/>
            </a:pPr>
            <a:r>
              <a:rPr lang="en-US" dirty="0"/>
              <a:t>Diagonal, Vertical and horizontal GLCM matrices and visualize them.</a:t>
            </a:r>
          </a:p>
          <a:p>
            <a:pPr marL="1028700" lvl="1" indent="-571500">
              <a:buAutoNum type="romanLcParenR"/>
            </a:pPr>
            <a:r>
              <a:rPr lang="en-US" dirty="0"/>
              <a:t>For each of the 3 GLCM matrices find the 5 texture features</a:t>
            </a:r>
          </a:p>
          <a:p>
            <a:pPr marL="1371600" lvl="2" indent="-457200">
              <a:buAutoNum type="alphaLcParenR"/>
            </a:pPr>
            <a:r>
              <a:rPr lang="en-US" dirty="0"/>
              <a:t>Maximum probability</a:t>
            </a:r>
          </a:p>
          <a:p>
            <a:pPr marL="1371600" lvl="2" indent="-457200">
              <a:buAutoNum type="alphaLcParenR"/>
            </a:pPr>
            <a:r>
              <a:rPr lang="en-US" dirty="0"/>
              <a:t>Energy</a:t>
            </a:r>
          </a:p>
          <a:p>
            <a:pPr marL="1371600" lvl="2" indent="-457200">
              <a:buAutoNum type="alphaLcParenR"/>
            </a:pPr>
            <a:r>
              <a:rPr lang="en-US" dirty="0"/>
              <a:t>Entropy</a:t>
            </a:r>
          </a:p>
          <a:p>
            <a:pPr marL="1371600" lvl="2" indent="-457200">
              <a:buAutoNum type="alphaLcParenR"/>
            </a:pPr>
            <a:r>
              <a:rPr lang="en-US" dirty="0"/>
              <a:t>Contrast</a:t>
            </a:r>
          </a:p>
          <a:p>
            <a:pPr marL="1371600" lvl="2" indent="-457200">
              <a:buAutoNum type="alphaLcParenR"/>
            </a:pPr>
            <a:r>
              <a:rPr lang="en-US" dirty="0"/>
              <a:t>Homogeneity</a:t>
            </a:r>
          </a:p>
          <a:p>
            <a:pPr marL="514350" indent="-514350">
              <a:buAutoNum type="arabicPeriod"/>
            </a:pPr>
            <a:r>
              <a:rPr lang="en-US" dirty="0"/>
              <a:t>Take a small 5x5 image patch from any of your input image. Apply the above mention operations and demonstrate in your report.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47219-994F-4A05-ABA1-940D99FA5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008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D0113-0493-4A22-AB00-F5FCAEF2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input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0F536-E4B3-4EE9-8780-90B11830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026" name="Picture 2" descr="Tree Bark Texture Images – Browse 849,164 Stock Photos, Vectors, and Video  | Adobe Stock">
            <a:extLst>
              <a:ext uri="{FF2B5EF4-FFF2-40B4-BE49-F238E27FC236}">
                <a16:creationId xmlns:a16="http://schemas.microsoft.com/office/drawing/2014/main" id="{5672C620-4F20-4682-8084-E37C884A732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86" y="1455346"/>
            <a:ext cx="5313094" cy="2139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rown leather texture background close up | Premium Photo">
            <a:extLst>
              <a:ext uri="{FF2B5EF4-FFF2-40B4-BE49-F238E27FC236}">
                <a16:creationId xmlns:a16="http://schemas.microsoft.com/office/drawing/2014/main" id="{5AD4A3AC-D749-4920-984E-4BEB7B0C4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286" y="3693082"/>
            <a:ext cx="5313094" cy="1963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acterial and Fungal Leaf Spot | Planet Natural">
            <a:extLst>
              <a:ext uri="{FF2B5EF4-FFF2-40B4-BE49-F238E27FC236}">
                <a16:creationId xmlns:a16="http://schemas.microsoft.com/office/drawing/2014/main" id="{EFDD0819-E086-48C1-BC11-4548143A7B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173" y="2180011"/>
            <a:ext cx="5344774" cy="3009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151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1AC2-9038-4B42-A75F-50875B768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FBB40-B853-4814-A646-DA4BF903E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/>
              <a:t>Find the following texture based features of a gray scale image using GLCM: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E2D82-6CF2-4A4D-AA22-F90F59D78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790AA787-F3B3-4B89-8634-2F332FF815B1}"/>
              </a:ext>
            </a:extLst>
          </p:cNvPr>
          <p:cNvSpPr/>
          <p:nvPr/>
        </p:nvSpPr>
        <p:spPr>
          <a:xfrm>
            <a:off x="2154476" y="1745876"/>
            <a:ext cx="4652682" cy="33662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5D34B6F5-70A0-43FB-9371-ED073C09ED31}"/>
              </a:ext>
            </a:extLst>
          </p:cNvPr>
          <p:cNvSpPr/>
          <p:nvPr/>
        </p:nvSpPr>
        <p:spPr>
          <a:xfrm>
            <a:off x="1604683" y="5061933"/>
            <a:ext cx="8577789" cy="1647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09F5E2-26CC-469B-84A2-80082A3CFDBE}"/>
              </a:ext>
            </a:extLst>
          </p:cNvPr>
          <p:cNvSpPr txBox="1"/>
          <p:nvPr/>
        </p:nvSpPr>
        <p:spPr>
          <a:xfrm>
            <a:off x="7431741" y="5974926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Marginal distribution</a:t>
            </a:r>
          </a:p>
        </p:txBody>
      </p:sp>
    </p:spTree>
    <p:extLst>
      <p:ext uri="{BB962C8B-B14F-4D97-AF65-F5344CB8AC3E}">
        <p14:creationId xmlns:p14="http://schemas.microsoft.com/office/powerpoint/2010/main" val="1915902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3387" y="1640542"/>
            <a:ext cx="10623177" cy="37676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just">
              <a:spcBef>
                <a:spcPts val="1200"/>
              </a:spcBef>
              <a:buClr>
                <a:srgbClr val="93C500"/>
              </a:buClr>
              <a:buSzPct val="83333"/>
              <a:tabLst>
                <a:tab pos="256540" algn="l"/>
              </a:tabLst>
            </a:pPr>
            <a:r>
              <a:rPr lang="en-US" sz="2800" dirty="0">
                <a:latin typeface="+mj-lt"/>
                <a:cs typeface="Palatino Linotype"/>
              </a:rPr>
              <a:t>GLCM stands for Gray-Level Co-Occurrence Matrix. It’s a statistical method used in image processing to analyze texture. It shows the spatial relationship among pixels. </a:t>
            </a:r>
            <a:endParaRPr sz="2800" dirty="0">
              <a:latin typeface="+mj-lt"/>
              <a:cs typeface="Palatino Linotype"/>
            </a:endParaRPr>
          </a:p>
          <a:p>
            <a:pPr marL="354965" marR="5080" indent="-342900" algn="just">
              <a:spcBef>
                <a:spcPts val="1200"/>
              </a:spcBef>
              <a:buClr>
                <a:srgbClr val="93C500"/>
              </a:buClr>
              <a:buSzPct val="83333"/>
              <a:buFont typeface="Wingdings" panose="05000000000000000000" pitchFamily="2" charset="2"/>
              <a:buChar char="q"/>
              <a:tabLst>
                <a:tab pos="256540" algn="l"/>
              </a:tabLst>
            </a:pPr>
            <a:r>
              <a:rPr lang="en-US" sz="2800" spc="-5" dirty="0">
                <a:latin typeface="+mj-lt"/>
                <a:cs typeface="Palatino Linotype"/>
              </a:rPr>
              <a:t>T</a:t>
            </a:r>
            <a:r>
              <a:rPr sz="2800" spc="-10" dirty="0">
                <a:latin typeface="+mj-lt"/>
                <a:cs typeface="Palatino Linotype"/>
              </a:rPr>
              <a:t>he </a:t>
            </a:r>
            <a:r>
              <a:rPr sz="2800" b="1" i="1" dirty="0">
                <a:latin typeface="+mj-lt"/>
                <a:cs typeface="Palatino Linotype"/>
              </a:rPr>
              <a:t>gray-level </a:t>
            </a:r>
            <a:r>
              <a:rPr sz="2800" b="1" i="1" spc="-5" dirty="0">
                <a:latin typeface="+mj-lt"/>
                <a:cs typeface="Palatino Linotype"/>
              </a:rPr>
              <a:t>co-occurrence </a:t>
            </a:r>
            <a:r>
              <a:rPr sz="2800" b="1" i="1" dirty="0">
                <a:latin typeface="+mj-lt"/>
                <a:cs typeface="Palatino Linotype"/>
              </a:rPr>
              <a:t>matrix G, </a:t>
            </a:r>
            <a:r>
              <a:rPr sz="2800" b="1" i="1" spc="-5" dirty="0">
                <a:latin typeface="+mj-lt"/>
                <a:cs typeface="Palatino Linotype"/>
              </a:rPr>
              <a:t>defined as </a:t>
            </a:r>
            <a:r>
              <a:rPr sz="2800" b="1" i="1" dirty="0">
                <a:latin typeface="+mj-lt"/>
                <a:cs typeface="Palatino Linotype"/>
              </a:rPr>
              <a:t>a  </a:t>
            </a:r>
            <a:r>
              <a:rPr sz="2800" b="1" i="1" spc="-5" dirty="0">
                <a:latin typeface="+mj-lt"/>
                <a:cs typeface="Palatino Linotype"/>
              </a:rPr>
              <a:t>matrix whose </a:t>
            </a:r>
            <a:r>
              <a:rPr sz="2800" spc="-5" dirty="0">
                <a:latin typeface="+mj-lt"/>
                <a:cs typeface="Palatino Linotype"/>
              </a:rPr>
              <a:t>element </a:t>
            </a:r>
            <a:r>
              <a:rPr sz="2800" i="1" spc="-5" dirty="0">
                <a:latin typeface="+mj-lt"/>
                <a:cs typeface="Palatino Linotype"/>
              </a:rPr>
              <a:t>g(i, </a:t>
            </a:r>
            <a:r>
              <a:rPr sz="2800" i="1" dirty="0">
                <a:latin typeface="+mj-lt"/>
                <a:cs typeface="Palatino Linotype"/>
              </a:rPr>
              <a:t>j) </a:t>
            </a:r>
            <a:r>
              <a:rPr sz="2800" i="1" spc="-15" dirty="0">
                <a:latin typeface="+mj-lt"/>
                <a:cs typeface="Palatino Linotype"/>
              </a:rPr>
              <a:t>represents </a:t>
            </a:r>
            <a:r>
              <a:rPr sz="2800" i="1" dirty="0">
                <a:latin typeface="+mj-lt"/>
                <a:cs typeface="Palatino Linotype"/>
              </a:rPr>
              <a:t>the </a:t>
            </a:r>
            <a:r>
              <a:rPr sz="2800" i="1" spc="-5" dirty="0">
                <a:latin typeface="+mj-lt"/>
                <a:cs typeface="Palatino Linotype"/>
              </a:rPr>
              <a:t>number </a:t>
            </a:r>
            <a:r>
              <a:rPr sz="2800" i="1" dirty="0">
                <a:latin typeface="+mj-lt"/>
                <a:cs typeface="Palatino Linotype"/>
              </a:rPr>
              <a:t>of </a:t>
            </a:r>
            <a:r>
              <a:rPr sz="2800" i="1" spc="-5" dirty="0">
                <a:latin typeface="+mj-lt"/>
                <a:cs typeface="Palatino Linotype"/>
              </a:rPr>
              <a:t>times </a:t>
            </a:r>
            <a:r>
              <a:rPr sz="2800" i="1" dirty="0">
                <a:latin typeface="+mj-lt"/>
                <a:cs typeface="Palatino Linotype"/>
              </a:rPr>
              <a:t>that </a:t>
            </a:r>
            <a:r>
              <a:rPr sz="2800" i="1" spc="-5" dirty="0">
                <a:latin typeface="+mj-lt"/>
                <a:cs typeface="Palatino Linotype"/>
              </a:rPr>
              <a:t>pixel pairs with  intensities </a:t>
            </a:r>
            <a:r>
              <a:rPr sz="2800" i="1" dirty="0">
                <a:latin typeface="+mj-lt"/>
                <a:cs typeface="Palatino Linotype"/>
              </a:rPr>
              <a:t>zi and zj occur in image f (x, y) in the position </a:t>
            </a:r>
            <a:r>
              <a:rPr sz="2800" i="1" spc="-5" dirty="0">
                <a:latin typeface="+mj-lt"/>
                <a:cs typeface="Palatino Linotype"/>
              </a:rPr>
              <a:t>specified by </a:t>
            </a:r>
            <a:r>
              <a:rPr sz="2800" i="1" dirty="0">
                <a:latin typeface="+mj-lt"/>
                <a:cs typeface="Palatino Linotype"/>
              </a:rPr>
              <a:t>an operator</a:t>
            </a:r>
            <a:r>
              <a:rPr sz="2800" i="1" spc="-45" dirty="0">
                <a:latin typeface="+mj-lt"/>
                <a:cs typeface="Palatino Linotype"/>
              </a:rPr>
              <a:t> </a:t>
            </a:r>
            <a:r>
              <a:rPr sz="2800" b="1" i="1" spc="-5" dirty="0">
                <a:latin typeface="+mj-lt"/>
                <a:cs typeface="Palatino Linotype"/>
              </a:rPr>
              <a:t>d.</a:t>
            </a:r>
            <a:endParaRPr sz="2800" dirty="0">
              <a:latin typeface="+mj-lt"/>
              <a:cs typeface="Palatino Linotype"/>
            </a:endParaRPr>
          </a:p>
          <a:p>
            <a:pPr marL="354965" indent="-342900" algn="just">
              <a:spcBef>
                <a:spcPts val="1200"/>
              </a:spcBef>
              <a:buClr>
                <a:srgbClr val="93C500"/>
              </a:buClr>
              <a:buSzPct val="83333"/>
              <a:buFont typeface="Wingdings" panose="05000000000000000000" pitchFamily="2" charset="2"/>
              <a:buChar char="q"/>
              <a:tabLst>
                <a:tab pos="199390" algn="l"/>
              </a:tabLst>
            </a:pPr>
            <a:r>
              <a:rPr sz="2800" b="1" i="1" dirty="0">
                <a:latin typeface="+mj-lt"/>
                <a:cs typeface="Palatino Linotype"/>
              </a:rPr>
              <a:t>The </a:t>
            </a:r>
            <a:r>
              <a:rPr sz="2800" b="1" i="1" spc="-5" dirty="0">
                <a:latin typeface="+mj-lt"/>
                <a:cs typeface="Palatino Linotype"/>
              </a:rPr>
              <a:t>vector </a:t>
            </a:r>
            <a:r>
              <a:rPr sz="2800" b="1" i="1" dirty="0">
                <a:latin typeface="+mj-lt"/>
                <a:cs typeface="Palatino Linotype"/>
              </a:rPr>
              <a:t>d is </a:t>
            </a:r>
            <a:r>
              <a:rPr sz="2800" spc="-5" dirty="0">
                <a:latin typeface="+mj-lt"/>
                <a:cs typeface="Palatino Linotype"/>
              </a:rPr>
              <a:t>known </a:t>
            </a:r>
            <a:r>
              <a:rPr sz="2800" dirty="0">
                <a:latin typeface="+mj-lt"/>
                <a:cs typeface="Palatino Linotype"/>
              </a:rPr>
              <a:t>as </a:t>
            </a:r>
            <a:r>
              <a:rPr sz="2800" i="1" spc="-5" dirty="0">
                <a:latin typeface="+mj-lt"/>
                <a:cs typeface="Palatino Linotype"/>
              </a:rPr>
              <a:t>displacement</a:t>
            </a:r>
            <a:r>
              <a:rPr sz="2800" i="1" spc="15" dirty="0">
                <a:latin typeface="+mj-lt"/>
                <a:cs typeface="Palatino Linotype"/>
              </a:rPr>
              <a:t> </a:t>
            </a:r>
            <a:r>
              <a:rPr sz="2800" i="1" spc="-5" dirty="0">
                <a:latin typeface="+mj-lt"/>
                <a:cs typeface="Palatino Linotype"/>
              </a:rPr>
              <a:t>vector:</a:t>
            </a:r>
            <a:endParaRPr sz="2800" dirty="0">
              <a:latin typeface="+mj-lt"/>
              <a:cs typeface="Palatino Linotype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A51144F-0BBA-4068-ABEE-4D8D26EE083D}" type="slidenum">
              <a:rPr lang="en-US" smtClean="0">
                <a:solidFill>
                  <a:srgbClr val="DD8047">
                    <a:lumMod val="50000"/>
                  </a:srgbClr>
                </a:solidFill>
              </a:rPr>
              <a:pPr>
                <a:defRPr/>
              </a:pPr>
              <a:t>17</a:t>
            </a:fld>
            <a:endParaRPr lang="en-US">
              <a:solidFill>
                <a:srgbClr val="DD8047">
                  <a:lumMod val="50000"/>
                </a:srgbClr>
              </a:solidFill>
            </a:endParaRP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29C41B24-27B8-4108-5B2B-1B4718BE269E}"/>
              </a:ext>
            </a:extLst>
          </p:cNvPr>
          <p:cNvSpPr txBox="1">
            <a:spLocks/>
          </p:cNvSpPr>
          <p:nvPr/>
        </p:nvSpPr>
        <p:spPr>
          <a:xfrm>
            <a:off x="663387" y="389737"/>
            <a:ext cx="11407588" cy="92170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9pPr>
          </a:lstStyle>
          <a:p>
            <a:r>
              <a:rPr lang="en-US" sz="4400" dirty="0"/>
              <a:t>Assignment: Texture Features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406900" y="1219200"/>
            <a:ext cx="7429499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355600" y="1674167"/>
            <a:ext cx="3365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i="1" dirty="0">
                <a:latin typeface="Palatino Linotype"/>
                <a:cs typeface="Palatino Linotype"/>
              </a:rPr>
              <a:t>Displacement, d = </a:t>
            </a:r>
            <a:r>
              <a:rPr lang="en-US" sz="2400" b="1" dirty="0">
                <a:latin typeface="Palatino Linotype"/>
                <a:cs typeface="Palatino Linotype"/>
              </a:rPr>
              <a:t>[1, 0]</a:t>
            </a:r>
            <a:endParaRPr lang="en-US" sz="24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6FAF01B-E7E8-5CF1-3E9E-B56F670D4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Gray level Co-occurrence Matrix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A51144F-0BBA-4068-ABEE-4D8D26EE083D}" type="slidenum">
              <a:rPr lang="en-US" smtClean="0">
                <a:solidFill>
                  <a:srgbClr val="DD8047">
                    <a:lumMod val="50000"/>
                  </a:srgbClr>
                </a:solidFill>
              </a:rPr>
              <a:pPr>
                <a:defRPr/>
              </a:pPr>
              <a:t>18</a:t>
            </a:fld>
            <a:endParaRPr lang="en-US">
              <a:solidFill>
                <a:srgbClr val="DD8047">
                  <a:lumMod val="50000"/>
                </a:srgb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446D4E9-E647-3250-3287-1153343A1248}"/>
              </a:ext>
            </a:extLst>
          </p:cNvPr>
          <p:cNvSpPr/>
          <p:nvPr/>
        </p:nvSpPr>
        <p:spPr>
          <a:xfrm>
            <a:off x="4495800" y="1293167"/>
            <a:ext cx="762000" cy="381000"/>
          </a:xfrm>
          <a:prstGeom prst="round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1411777-83B8-558D-E599-AF78BE8112E9}"/>
              </a:ext>
            </a:extLst>
          </p:cNvPr>
          <p:cNvSpPr/>
          <p:nvPr/>
        </p:nvSpPr>
        <p:spPr>
          <a:xfrm>
            <a:off x="6477000" y="2362200"/>
            <a:ext cx="762000" cy="381000"/>
          </a:xfrm>
          <a:prstGeom prst="round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76BEE0-BBD9-5D0F-41FA-9309A416F44F}"/>
              </a:ext>
            </a:extLst>
          </p:cNvPr>
          <p:cNvSpPr/>
          <p:nvPr/>
        </p:nvSpPr>
        <p:spPr>
          <a:xfrm>
            <a:off x="8382000" y="1754832"/>
            <a:ext cx="381000" cy="381000"/>
          </a:xfrm>
          <a:prstGeom prst="roundRect">
            <a:avLst/>
          </a:prstGeom>
          <a:solidFill>
            <a:schemeClr val="accent1"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2DA468-1DE2-6711-0EA9-1D8AF9D0D30D}"/>
              </a:ext>
            </a:extLst>
          </p:cNvPr>
          <p:cNvSpPr/>
          <p:nvPr/>
        </p:nvSpPr>
        <p:spPr>
          <a:xfrm>
            <a:off x="393701" y="2863849"/>
            <a:ext cx="29591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/>
              <a:t>d</a:t>
            </a:r>
            <a:r>
              <a:rPr lang="en-US" sz="2400" dirty="0"/>
              <a:t> can be any vector like (1,1), (0,2) </a:t>
            </a:r>
            <a:r>
              <a:rPr lang="en-US" sz="2400" dirty="0" err="1"/>
              <a:t>etc</a:t>
            </a:r>
            <a:endParaRPr lang="en-US" sz="2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1544877" y="-7307"/>
            <a:ext cx="9123123" cy="92170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9pPr>
          </a:lstStyle>
          <a:p>
            <a:r>
              <a:rPr lang="en-US" dirty="0"/>
              <a:t>GLCM -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A51144F-0BBA-4068-ABEE-4D8D26EE083D}" type="slidenum">
              <a:rPr lang="en-US" smtClean="0">
                <a:solidFill>
                  <a:srgbClr val="DD8047">
                    <a:lumMod val="50000"/>
                  </a:srgbClr>
                </a:solidFill>
              </a:rPr>
              <a:pPr>
                <a:defRPr/>
              </a:pPr>
              <a:t>19</a:t>
            </a:fld>
            <a:endParaRPr lang="en-US">
              <a:solidFill>
                <a:srgbClr val="DD8047">
                  <a:lumMod val="50000"/>
                </a:srgb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CDB1D6-C156-3D69-B590-552548A01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17" y="931437"/>
            <a:ext cx="5574690" cy="5705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895DB6-DDE4-D511-EA70-AEADC9DFD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038" y="966788"/>
            <a:ext cx="1847850" cy="18764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638787A-86A5-DB99-0E35-876F92CFC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838" y="2830513"/>
            <a:ext cx="1790700" cy="17811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B85CB0E-2565-0244-3652-4AB6E1C7B0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9839" y="4675188"/>
            <a:ext cx="1819275" cy="18002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A035E13-519B-F18F-BF96-32C0FA54D640}"/>
              </a:ext>
            </a:extLst>
          </p:cNvPr>
          <p:cNvSpPr txBox="1"/>
          <p:nvPr/>
        </p:nvSpPr>
        <p:spPr>
          <a:xfrm>
            <a:off x="4420153" y="6541572"/>
            <a:ext cx="818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0980BE-DCD7-27F5-482A-3C06AAA4E5EF}"/>
              </a:ext>
            </a:extLst>
          </p:cNvPr>
          <p:cNvSpPr txBox="1"/>
          <p:nvPr/>
        </p:nvSpPr>
        <p:spPr>
          <a:xfrm>
            <a:off x="7893051" y="6513512"/>
            <a:ext cx="830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GLCM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9B0B3-34BE-D8EC-DFC3-34A01AEEA010}"/>
              </a:ext>
            </a:extLst>
          </p:cNvPr>
          <p:cNvSpPr txBox="1"/>
          <p:nvPr/>
        </p:nvSpPr>
        <p:spPr>
          <a:xfrm>
            <a:off x="5733993" y="238126"/>
            <a:ext cx="46545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 = 256 and the position operator, d= “one pixel immediately to the right.</a:t>
            </a:r>
          </a:p>
        </p:txBody>
      </p:sp>
    </p:spTree>
    <p:extLst>
      <p:ext uri="{BB962C8B-B14F-4D97-AF65-F5344CB8AC3E}">
        <p14:creationId xmlns:p14="http://schemas.microsoft.com/office/powerpoint/2010/main" val="204103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2FD9C-350C-483E-A6A2-EDEA7E438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Descriptors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37097-68AB-46E6-B63C-2016FA497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dirty="0"/>
              <a:t>Information that lets you recognize a region.</a:t>
            </a:r>
          </a:p>
          <a:p>
            <a:r>
              <a:rPr lang="en-US" altLang="en-US" dirty="0"/>
              <a:t>They focus on the content and texture of objects in an image. </a:t>
            </a:r>
          </a:p>
          <a:p>
            <a:r>
              <a:rPr lang="en-US" altLang="en-US" dirty="0"/>
              <a:t>They describe the distribution of pixel values within a region and capture the spatial relationships between different regions. </a:t>
            </a:r>
          </a:p>
          <a:p>
            <a:r>
              <a:rPr lang="en-US" dirty="0"/>
              <a:t>They extract relevant information from the image and represent it in a way that can be easily compared and matched with other images.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79113-0370-4384-B7FA-44FA1BF2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189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Gray level Co-occurrence Matrix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sz="quarter" idx="1"/>
          </p:nvPr>
        </p:nvSpPr>
        <p:spPr>
          <a:xfrm>
            <a:off x="744070" y="1389528"/>
            <a:ext cx="11295529" cy="5239871"/>
          </a:xfrm>
          <a:prstGeom prst="rect">
            <a:avLst/>
          </a:prstGeom>
        </p:spPr>
        <p:txBody>
          <a:bodyPr vert="horz" wrap="square" lIns="0" tIns="12700" rIns="0" bIns="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471805" indent="-45720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3C500"/>
              </a:buClr>
              <a:buSzPct val="83333"/>
              <a:buFont typeface="Wingdings" panose="05000000000000000000" pitchFamily="2" charset="2"/>
              <a:buChar char="q"/>
              <a:tabLst>
                <a:tab pos="258445" algn="l"/>
              </a:tabLst>
            </a:pPr>
            <a:r>
              <a:rPr lang="en-US" sz="3200" dirty="0">
                <a:latin typeface="+mj-lt"/>
                <a:cs typeface="Palatino Linotype"/>
              </a:rPr>
              <a:t>The </a:t>
            </a:r>
            <a:r>
              <a:rPr lang="en-US" sz="3200" spc="-10" dirty="0">
                <a:latin typeface="+mj-lt"/>
                <a:cs typeface="Palatino Linotype"/>
              </a:rPr>
              <a:t>gray-level </a:t>
            </a:r>
            <a:r>
              <a:rPr lang="en-US" sz="3200" spc="-5" dirty="0">
                <a:latin typeface="+mj-lt"/>
                <a:cs typeface="Palatino Linotype"/>
              </a:rPr>
              <a:t>co-occurrence matrix </a:t>
            </a:r>
            <a:r>
              <a:rPr lang="en-US" sz="3200" dirty="0">
                <a:latin typeface="+mj-lt"/>
                <a:cs typeface="Palatino Linotype"/>
              </a:rPr>
              <a:t>can be </a:t>
            </a:r>
            <a:r>
              <a:rPr lang="en-US" sz="3200" spc="-5" dirty="0">
                <a:latin typeface="+mj-lt"/>
                <a:cs typeface="Palatino Linotype"/>
              </a:rPr>
              <a:t>normalized </a:t>
            </a:r>
            <a:r>
              <a:rPr lang="en-US" sz="3200" dirty="0">
                <a:latin typeface="+mj-lt"/>
                <a:cs typeface="Palatino Linotype"/>
              </a:rPr>
              <a:t>as</a:t>
            </a:r>
            <a:r>
              <a:rPr lang="en-US" sz="3200" spc="110" dirty="0">
                <a:latin typeface="+mj-lt"/>
                <a:cs typeface="Palatino Linotype"/>
              </a:rPr>
              <a:t> </a:t>
            </a:r>
            <a:r>
              <a:rPr lang="en-US" sz="3200" dirty="0">
                <a:latin typeface="+mj-lt"/>
                <a:cs typeface="Palatino Linotype"/>
              </a:rPr>
              <a:t>follows:</a:t>
            </a:r>
          </a:p>
          <a:p>
            <a:pPr marL="14605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3C500"/>
              </a:buClr>
              <a:buSzPct val="83333"/>
              <a:buNone/>
              <a:tabLst>
                <a:tab pos="258445" algn="l"/>
              </a:tabLst>
            </a:pPr>
            <a:endParaRPr lang="en-US" spc="-5" dirty="0">
              <a:latin typeface="+mj-lt"/>
              <a:cs typeface="Palatino Linotype"/>
            </a:endParaRPr>
          </a:p>
          <a:p>
            <a:pPr marL="14605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3C500"/>
              </a:buClr>
              <a:buSzPct val="83333"/>
              <a:buNone/>
              <a:tabLst>
                <a:tab pos="258445" algn="l"/>
              </a:tabLst>
            </a:pPr>
            <a:endParaRPr lang="en-US" spc="-5" dirty="0">
              <a:latin typeface="+mj-lt"/>
              <a:cs typeface="Palatino Linotype"/>
            </a:endParaRPr>
          </a:p>
          <a:p>
            <a:pPr marL="14605" indent="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3C500"/>
              </a:buClr>
              <a:buSzPct val="83333"/>
              <a:buNone/>
              <a:tabLst>
                <a:tab pos="257175" algn="l"/>
                <a:tab pos="4457700" algn="l"/>
              </a:tabLst>
            </a:pPr>
            <a:r>
              <a:rPr lang="en-US" spc="-5" dirty="0">
                <a:latin typeface="+mj-lt"/>
                <a:cs typeface="Palatino Linotype"/>
              </a:rPr>
              <a:t>                   </a:t>
            </a:r>
            <a:r>
              <a:rPr spc="-5" dirty="0">
                <a:latin typeface="+mj-lt"/>
                <a:cs typeface="Palatino Linotype"/>
              </a:rPr>
              <a:t>where </a:t>
            </a:r>
            <a:r>
              <a:rPr dirty="0">
                <a:latin typeface="+mj-lt"/>
              </a:rPr>
              <a:t>Ng(i, j) is the </a:t>
            </a:r>
            <a:r>
              <a:rPr spc="-5" dirty="0">
                <a:latin typeface="+mj-lt"/>
              </a:rPr>
              <a:t>normalized </a:t>
            </a:r>
            <a:r>
              <a:rPr dirty="0">
                <a:latin typeface="+mj-lt"/>
              </a:rPr>
              <a:t>gray-level </a:t>
            </a:r>
            <a:r>
              <a:rPr spc="-5" dirty="0">
                <a:latin typeface="+mj-lt"/>
              </a:rPr>
              <a:t>co-occurrence </a:t>
            </a:r>
            <a:r>
              <a:rPr dirty="0">
                <a:latin typeface="+mj-lt"/>
              </a:rPr>
              <a:t>matrix. </a:t>
            </a:r>
            <a:endParaRPr lang="en-US" dirty="0">
              <a:latin typeface="+mj-lt"/>
            </a:endParaRPr>
          </a:p>
          <a:p>
            <a:pPr marL="471805" indent="-45720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3C500"/>
              </a:buClr>
              <a:buSzPct val="83333"/>
              <a:buFont typeface="Wingdings" panose="05000000000000000000" pitchFamily="2" charset="2"/>
              <a:buChar char="q"/>
              <a:tabLst>
                <a:tab pos="258445" algn="l"/>
              </a:tabLst>
            </a:pPr>
            <a:r>
              <a:rPr spc="-5" dirty="0">
                <a:latin typeface="+mj-lt"/>
              </a:rPr>
              <a:t>Since </a:t>
            </a:r>
            <a:r>
              <a:rPr dirty="0">
                <a:latin typeface="+mj-lt"/>
              </a:rPr>
              <a:t>all </a:t>
            </a:r>
            <a:r>
              <a:rPr spc="-5" dirty="0">
                <a:latin typeface="+mj-lt"/>
              </a:rPr>
              <a:t>values</a:t>
            </a:r>
            <a:r>
              <a:rPr spc="30" dirty="0">
                <a:latin typeface="+mj-lt"/>
              </a:rPr>
              <a:t> </a:t>
            </a:r>
            <a:r>
              <a:rPr spc="5" dirty="0">
                <a:latin typeface="+mj-lt"/>
              </a:rPr>
              <a:t>of</a:t>
            </a:r>
            <a:r>
              <a:rPr lang="en-US" spc="5" dirty="0">
                <a:latin typeface="+mj-lt"/>
              </a:rPr>
              <a:t>  </a:t>
            </a:r>
            <a:r>
              <a:rPr dirty="0">
                <a:latin typeface="+mj-lt"/>
              </a:rPr>
              <a:t>Ng(</a:t>
            </a:r>
            <a:r>
              <a:rPr dirty="0" err="1">
                <a:latin typeface="+mj-lt"/>
              </a:rPr>
              <a:t>i</a:t>
            </a:r>
            <a:r>
              <a:rPr dirty="0">
                <a:latin typeface="+mj-lt"/>
              </a:rPr>
              <a:t>,</a:t>
            </a:r>
            <a:r>
              <a:rPr spc="150" dirty="0">
                <a:latin typeface="+mj-lt"/>
              </a:rPr>
              <a:t> </a:t>
            </a:r>
            <a:r>
              <a:rPr dirty="0">
                <a:latin typeface="+mj-lt"/>
              </a:rPr>
              <a:t>j)</a:t>
            </a:r>
            <a:r>
              <a:rPr spc="150" dirty="0">
                <a:latin typeface="+mj-lt"/>
              </a:rPr>
              <a:t> </a:t>
            </a:r>
            <a:r>
              <a:rPr spc="-5" dirty="0">
                <a:latin typeface="+mj-lt"/>
              </a:rPr>
              <a:t>lie</a:t>
            </a:r>
            <a:r>
              <a:rPr spc="155" dirty="0">
                <a:latin typeface="+mj-lt"/>
              </a:rPr>
              <a:t> </a:t>
            </a:r>
            <a:r>
              <a:rPr spc="-10" dirty="0">
                <a:latin typeface="+mj-lt"/>
              </a:rPr>
              <a:t>between</a:t>
            </a:r>
            <a:r>
              <a:rPr spc="155" dirty="0">
                <a:latin typeface="+mj-lt"/>
              </a:rPr>
              <a:t> </a:t>
            </a:r>
            <a:r>
              <a:rPr dirty="0">
                <a:latin typeface="+mj-lt"/>
              </a:rPr>
              <a:t>0</a:t>
            </a:r>
            <a:r>
              <a:rPr spc="160" dirty="0">
                <a:latin typeface="+mj-lt"/>
              </a:rPr>
              <a:t> </a:t>
            </a:r>
            <a:r>
              <a:rPr dirty="0">
                <a:latin typeface="+mj-lt"/>
              </a:rPr>
              <a:t>and</a:t>
            </a:r>
            <a:r>
              <a:rPr spc="155" dirty="0">
                <a:latin typeface="+mj-lt"/>
              </a:rPr>
              <a:t> </a:t>
            </a:r>
            <a:r>
              <a:rPr spc="-10" dirty="0">
                <a:latin typeface="+mj-lt"/>
              </a:rPr>
              <a:t>1,</a:t>
            </a:r>
            <a:r>
              <a:rPr spc="155" dirty="0">
                <a:latin typeface="+mj-lt"/>
              </a:rPr>
              <a:t> </a:t>
            </a:r>
            <a:r>
              <a:rPr dirty="0">
                <a:latin typeface="+mj-lt"/>
              </a:rPr>
              <a:t>they</a:t>
            </a:r>
            <a:r>
              <a:rPr spc="150" dirty="0">
                <a:latin typeface="+mj-lt"/>
              </a:rPr>
              <a:t> </a:t>
            </a:r>
            <a:r>
              <a:rPr dirty="0">
                <a:latin typeface="+mj-lt"/>
              </a:rPr>
              <a:t>can</a:t>
            </a:r>
            <a:r>
              <a:rPr spc="160" dirty="0">
                <a:latin typeface="+mj-lt"/>
              </a:rPr>
              <a:t> </a:t>
            </a:r>
            <a:r>
              <a:rPr spc="-5" dirty="0">
                <a:latin typeface="+mj-lt"/>
              </a:rPr>
              <a:t>be</a:t>
            </a:r>
            <a:r>
              <a:rPr spc="155" dirty="0">
                <a:latin typeface="+mj-lt"/>
              </a:rPr>
              <a:t> </a:t>
            </a:r>
            <a:r>
              <a:rPr spc="-5" dirty="0">
                <a:latin typeface="+mj-lt"/>
              </a:rPr>
              <a:t>thought</a:t>
            </a:r>
            <a:r>
              <a:rPr spc="160" dirty="0">
                <a:latin typeface="+mj-lt"/>
              </a:rPr>
              <a:t> </a:t>
            </a:r>
            <a:r>
              <a:rPr dirty="0">
                <a:latin typeface="+mj-lt"/>
              </a:rPr>
              <a:t>of</a:t>
            </a:r>
            <a:r>
              <a:rPr spc="140" dirty="0">
                <a:latin typeface="+mj-lt"/>
              </a:rPr>
              <a:t> </a:t>
            </a:r>
            <a:r>
              <a:rPr dirty="0">
                <a:latin typeface="+mj-lt"/>
              </a:rPr>
              <a:t>as</a:t>
            </a:r>
            <a:r>
              <a:rPr spc="155" dirty="0">
                <a:latin typeface="+mj-lt"/>
              </a:rPr>
              <a:t> </a:t>
            </a:r>
            <a:r>
              <a:rPr dirty="0">
                <a:latin typeface="+mj-lt"/>
              </a:rPr>
              <a:t>the</a:t>
            </a:r>
            <a:r>
              <a:rPr spc="150" dirty="0">
                <a:latin typeface="+mj-lt"/>
              </a:rPr>
              <a:t> </a:t>
            </a:r>
            <a:r>
              <a:rPr spc="-5" dirty="0">
                <a:latin typeface="+mj-lt"/>
              </a:rPr>
              <a:t>probability</a:t>
            </a:r>
            <a:r>
              <a:rPr spc="165" dirty="0">
                <a:latin typeface="+mj-lt"/>
              </a:rPr>
              <a:t> </a:t>
            </a:r>
            <a:r>
              <a:rPr dirty="0">
                <a:latin typeface="+mj-lt"/>
              </a:rPr>
              <a:t>that</a:t>
            </a:r>
            <a:r>
              <a:rPr spc="145" dirty="0">
                <a:latin typeface="+mj-lt"/>
              </a:rPr>
              <a:t> </a:t>
            </a:r>
            <a:r>
              <a:rPr dirty="0">
                <a:latin typeface="+mj-lt"/>
              </a:rPr>
              <a:t>a</a:t>
            </a:r>
            <a:r>
              <a:rPr spc="155" dirty="0">
                <a:latin typeface="+mj-lt"/>
              </a:rPr>
              <a:t> </a:t>
            </a:r>
            <a:r>
              <a:rPr spc="-5" dirty="0">
                <a:latin typeface="+mj-lt"/>
              </a:rPr>
              <a:t>pair</a:t>
            </a:r>
            <a:r>
              <a:rPr spc="160" dirty="0">
                <a:latin typeface="+mj-lt"/>
              </a:rPr>
              <a:t> </a:t>
            </a:r>
            <a:r>
              <a:rPr spc="5" dirty="0">
                <a:latin typeface="+mj-lt"/>
              </a:rPr>
              <a:t>of</a:t>
            </a:r>
            <a:r>
              <a:rPr lang="en-US" spc="5" dirty="0">
                <a:latin typeface="+mj-lt"/>
              </a:rPr>
              <a:t> </a:t>
            </a:r>
            <a:r>
              <a:rPr spc="-5" dirty="0">
                <a:latin typeface="+mj-lt"/>
                <a:cs typeface="Palatino Linotype"/>
              </a:rPr>
              <a:t>points </a:t>
            </a:r>
            <a:r>
              <a:rPr i="0" dirty="0">
                <a:latin typeface="+mj-lt"/>
                <a:cs typeface="Palatino Linotype"/>
              </a:rPr>
              <a:t>satisfying </a:t>
            </a:r>
            <a:r>
              <a:rPr b="1" i="0" dirty="0">
                <a:latin typeface="+mj-lt"/>
                <a:cs typeface="Palatino Linotype"/>
              </a:rPr>
              <a:t>d will have values (</a:t>
            </a:r>
            <a:r>
              <a:rPr b="1" dirty="0">
                <a:latin typeface="+mj-lt"/>
                <a:cs typeface="Palatino Linotype"/>
              </a:rPr>
              <a:t>zi,</a:t>
            </a:r>
            <a:r>
              <a:rPr b="1" spc="-5" dirty="0">
                <a:latin typeface="+mj-lt"/>
                <a:cs typeface="Palatino Linotype"/>
              </a:rPr>
              <a:t> </a:t>
            </a:r>
            <a:r>
              <a:rPr b="1" dirty="0">
                <a:latin typeface="+mj-lt"/>
                <a:cs typeface="Palatino Linotype"/>
              </a:rPr>
              <a:t>zj).</a:t>
            </a:r>
          </a:p>
          <a:p>
            <a:pPr marL="471805" indent="-45720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3C500"/>
              </a:buClr>
              <a:buSzPct val="83333"/>
              <a:buFont typeface="Wingdings" panose="05000000000000000000" pitchFamily="2" charset="2"/>
              <a:buChar char="q"/>
              <a:tabLst>
                <a:tab pos="258445" algn="l"/>
              </a:tabLst>
            </a:pPr>
            <a:r>
              <a:rPr spc="-5" dirty="0">
                <a:latin typeface="+mj-lt"/>
                <a:cs typeface="Palatino Linotype"/>
              </a:rPr>
              <a:t>Co-occurrence</a:t>
            </a:r>
            <a:r>
              <a:rPr spc="100" dirty="0">
                <a:latin typeface="+mj-lt"/>
                <a:cs typeface="Palatino Linotype"/>
              </a:rPr>
              <a:t> </a:t>
            </a:r>
            <a:r>
              <a:rPr spc="-5" dirty="0">
                <a:latin typeface="+mj-lt"/>
                <a:cs typeface="Palatino Linotype"/>
              </a:rPr>
              <a:t>matrices</a:t>
            </a:r>
            <a:r>
              <a:rPr spc="90" dirty="0">
                <a:latin typeface="+mj-lt"/>
                <a:cs typeface="Palatino Linotype"/>
              </a:rPr>
              <a:t> </a:t>
            </a:r>
            <a:r>
              <a:rPr i="0" dirty="0">
                <a:latin typeface="+mj-lt"/>
                <a:cs typeface="Palatino Linotype"/>
              </a:rPr>
              <a:t>can</a:t>
            </a:r>
            <a:r>
              <a:rPr spc="95" dirty="0">
                <a:latin typeface="+mj-lt"/>
                <a:cs typeface="Palatino Linotype"/>
              </a:rPr>
              <a:t> </a:t>
            </a:r>
            <a:r>
              <a:rPr spc="-10" dirty="0">
                <a:latin typeface="+mj-lt"/>
                <a:cs typeface="Palatino Linotype"/>
              </a:rPr>
              <a:t>be</a:t>
            </a:r>
            <a:r>
              <a:rPr spc="95" dirty="0">
                <a:latin typeface="+mj-lt"/>
                <a:cs typeface="Palatino Linotype"/>
              </a:rPr>
              <a:t> </a:t>
            </a:r>
            <a:r>
              <a:rPr i="0" dirty="0">
                <a:latin typeface="+mj-lt"/>
                <a:cs typeface="Palatino Linotype"/>
              </a:rPr>
              <a:t>used</a:t>
            </a:r>
            <a:r>
              <a:rPr spc="85" dirty="0">
                <a:latin typeface="+mj-lt"/>
                <a:cs typeface="Palatino Linotype"/>
              </a:rPr>
              <a:t> </a:t>
            </a:r>
            <a:r>
              <a:rPr i="0" dirty="0">
                <a:latin typeface="+mj-lt"/>
                <a:cs typeface="Palatino Linotype"/>
              </a:rPr>
              <a:t>to</a:t>
            </a:r>
            <a:r>
              <a:rPr spc="80" dirty="0">
                <a:latin typeface="+mj-lt"/>
                <a:cs typeface="Palatino Linotype"/>
              </a:rPr>
              <a:t> </a:t>
            </a:r>
            <a:r>
              <a:rPr spc="-5" dirty="0">
                <a:latin typeface="+mj-lt"/>
                <a:cs typeface="Palatino Linotype"/>
              </a:rPr>
              <a:t>represent</a:t>
            </a:r>
            <a:r>
              <a:rPr spc="95" dirty="0">
                <a:latin typeface="+mj-lt"/>
                <a:cs typeface="Palatino Linotype"/>
              </a:rPr>
              <a:t> </a:t>
            </a:r>
            <a:r>
              <a:rPr spc="-5" dirty="0">
                <a:latin typeface="+mj-lt"/>
                <a:cs typeface="Palatino Linotype"/>
              </a:rPr>
              <a:t>the</a:t>
            </a:r>
            <a:r>
              <a:rPr spc="85" dirty="0">
                <a:latin typeface="+mj-lt"/>
                <a:cs typeface="Palatino Linotype"/>
              </a:rPr>
              <a:t> </a:t>
            </a:r>
            <a:r>
              <a:rPr spc="-5" dirty="0">
                <a:latin typeface="+mj-lt"/>
                <a:cs typeface="Palatino Linotype"/>
              </a:rPr>
              <a:t>texture</a:t>
            </a:r>
            <a:r>
              <a:rPr spc="90" dirty="0">
                <a:latin typeface="+mj-lt"/>
                <a:cs typeface="Palatino Linotype"/>
              </a:rPr>
              <a:t> </a:t>
            </a:r>
            <a:r>
              <a:rPr spc="-5" dirty="0">
                <a:latin typeface="+mj-lt"/>
                <a:cs typeface="Palatino Linotype"/>
              </a:rPr>
              <a:t>properties</a:t>
            </a:r>
            <a:r>
              <a:rPr spc="105" dirty="0">
                <a:latin typeface="+mj-lt"/>
                <a:cs typeface="Palatino Linotype"/>
              </a:rPr>
              <a:t> </a:t>
            </a:r>
            <a:r>
              <a:rPr i="0" dirty="0">
                <a:latin typeface="+mj-lt"/>
                <a:cs typeface="Palatino Linotype"/>
              </a:rPr>
              <a:t>of</a:t>
            </a:r>
            <a:r>
              <a:rPr spc="80" dirty="0">
                <a:latin typeface="+mj-lt"/>
                <a:cs typeface="Palatino Linotype"/>
              </a:rPr>
              <a:t> </a:t>
            </a:r>
            <a:r>
              <a:rPr i="0" dirty="0">
                <a:latin typeface="+mj-lt"/>
                <a:cs typeface="Palatino Linotype"/>
              </a:rPr>
              <a:t>an</a:t>
            </a:r>
            <a:r>
              <a:rPr lang="en-US" i="0" dirty="0">
                <a:latin typeface="+mj-lt"/>
                <a:cs typeface="Palatino Linotype"/>
              </a:rPr>
              <a:t> </a:t>
            </a:r>
            <a:r>
              <a:rPr spc="-5" dirty="0">
                <a:latin typeface="+mj-lt"/>
                <a:cs typeface="Palatino Linotype"/>
              </a:rPr>
              <a:t>image.</a:t>
            </a:r>
            <a:endParaRPr sz="1500" dirty="0">
              <a:latin typeface="+mj-lt"/>
              <a:cs typeface="Times New Roman"/>
            </a:endParaRPr>
          </a:p>
          <a:p>
            <a:pPr marL="471170" indent="-457200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3C500"/>
              </a:buClr>
              <a:buSzPct val="83333"/>
              <a:buFont typeface="Wingdings" panose="05000000000000000000" pitchFamily="2" charset="2"/>
              <a:buChar char="q"/>
              <a:tabLst>
                <a:tab pos="257175" algn="l"/>
              </a:tabLst>
            </a:pPr>
            <a:r>
              <a:rPr spc="-5" dirty="0">
                <a:latin typeface="+mj-lt"/>
                <a:cs typeface="Palatino Linotype"/>
              </a:rPr>
              <a:t>Instead </a:t>
            </a:r>
            <a:r>
              <a:rPr i="0" dirty="0">
                <a:latin typeface="+mj-lt"/>
                <a:cs typeface="Palatino Linotype"/>
              </a:rPr>
              <a:t>of using </a:t>
            </a:r>
            <a:r>
              <a:rPr spc="-5" dirty="0">
                <a:latin typeface="+mj-lt"/>
                <a:cs typeface="Palatino Linotype"/>
              </a:rPr>
              <a:t>the </a:t>
            </a:r>
            <a:r>
              <a:rPr i="0" dirty="0">
                <a:latin typeface="+mj-lt"/>
                <a:cs typeface="Palatino Linotype"/>
              </a:rPr>
              <a:t>entire </a:t>
            </a:r>
            <a:r>
              <a:rPr spc="-5" dirty="0">
                <a:latin typeface="+mj-lt"/>
                <a:cs typeface="Palatino Linotype"/>
              </a:rPr>
              <a:t>matrix, more </a:t>
            </a:r>
            <a:r>
              <a:rPr i="0" dirty="0">
                <a:latin typeface="+mj-lt"/>
                <a:cs typeface="Palatino Linotype"/>
              </a:rPr>
              <a:t>compact descriptors are</a:t>
            </a:r>
            <a:r>
              <a:rPr spc="50" dirty="0">
                <a:latin typeface="+mj-lt"/>
                <a:cs typeface="Palatino Linotype"/>
              </a:rPr>
              <a:t> </a:t>
            </a:r>
            <a:r>
              <a:rPr spc="-5" dirty="0">
                <a:latin typeface="+mj-lt"/>
                <a:cs typeface="Palatino Linotype"/>
              </a:rPr>
              <a:t>preferred.</a:t>
            </a:r>
          </a:p>
        </p:txBody>
      </p:sp>
      <p:sp>
        <p:nvSpPr>
          <p:cNvPr id="5" name="object 5"/>
          <p:cNvSpPr/>
          <p:nvPr/>
        </p:nvSpPr>
        <p:spPr>
          <a:xfrm>
            <a:off x="4440174" y="1832960"/>
            <a:ext cx="3311652" cy="990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55C524C-7A57-4389-B084-E69453A2BAA2}" type="slidenum">
              <a:rPr lang="en-US" smtClean="0">
                <a:solidFill>
                  <a:srgbClr val="DD8047">
                    <a:lumMod val="50000"/>
                  </a:srgbClr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DD8047">
                  <a:lumMod val="50000"/>
                </a:srgb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 txBox="1">
            <a:spLocks/>
          </p:cNvSpPr>
          <p:nvPr/>
        </p:nvSpPr>
        <p:spPr>
          <a:xfrm>
            <a:off x="1544877" y="-7307"/>
            <a:ext cx="9123123" cy="921707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 kern="1200">
                <a:solidFill>
                  <a:srgbClr val="0D0D0D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D0D0D"/>
                </a:solidFill>
                <a:latin typeface="Tw Cen MT"/>
                <a:cs typeface="FreesiaUPC" panose="020B0604020202020204" pitchFamily="34" charset="-34"/>
              </a:defRPr>
            </a:lvl9pPr>
          </a:lstStyle>
          <a:p>
            <a:r>
              <a:rPr lang="en-US" dirty="0"/>
              <a:t>GLCM - descriptors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DD8047">
                    <a:lumMod val="50000"/>
                  </a:srgbClr>
                </a:solidFill>
              </a:rPr>
              <a:t>Prof. Dr. SMM Ahsan, CSE, KUET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fld id="{DA51144F-0BBA-4068-ABEE-4D8D26EE083D}" type="slidenum">
              <a:rPr lang="en-US" smtClean="0">
                <a:solidFill>
                  <a:srgbClr val="DD8047">
                    <a:lumMod val="50000"/>
                  </a:srgbClr>
                </a:solidFill>
              </a:rPr>
              <a:pPr>
                <a:defRPr/>
              </a:pPr>
              <a:t>21</a:t>
            </a:fld>
            <a:endParaRPr lang="en-US">
              <a:solidFill>
                <a:srgbClr val="DD8047">
                  <a:lumMod val="50000"/>
                </a:srgb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A5704C-CF16-B033-C30C-7C121C3163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6579"/>
          <a:stretch/>
        </p:blipFill>
        <p:spPr>
          <a:xfrm>
            <a:off x="2286001" y="914401"/>
            <a:ext cx="5314951" cy="592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491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C7E1-8A22-49CA-9727-353A38720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Descriptors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8C8AE-7CFC-41C5-BB24-25EF5D209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6239"/>
                <a:ext cx="5921188" cy="390749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Compactness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𝑃𝑒𝑟𝑖𝑚𝑒𝑡𝑒𝑟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/>
                  <a:t>Form</a:t>
                </a:r>
                <a:r>
                  <a:rPr lang="en-US" dirty="0"/>
                  <a:t> </a:t>
                </a:r>
                <a:r>
                  <a:rPr lang="en-US" b="1" dirty="0"/>
                  <a:t>factor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𝐴𝑟𝑒𝑎</m:t>
                        </m:r>
                      </m:num>
                      <m:den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𝑃𝑒𝑟𝑖𝑚𝑒𝑡𝑒𝑟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b="1" dirty="0"/>
                  <a:t>Roundness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∗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𝑀𝑎𝑥𝐷𝑖𝑎𝑚𝑒𝑡𝑒𝑟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38C8AE-7CFC-41C5-BB24-25EF5D209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6239"/>
                <a:ext cx="5921188" cy="3907498"/>
              </a:xfrm>
              <a:blipFill>
                <a:blip r:embed="rId2"/>
                <a:stretch>
                  <a:fillRect l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60FFF-0AE9-4CB9-8F7D-E66690663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79842" y="6356350"/>
            <a:ext cx="873958" cy="365125"/>
          </a:xfrm>
        </p:spPr>
        <p:txBody>
          <a:bodyPr/>
          <a:lstStyle/>
          <a:p>
            <a:fld id="{F1BBE439-A689-4E67-A7FC-21353A5E327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648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9409-B692-410B-A39E-3726B1F64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FD331-1F0E-4E8D-8E46-AE99EAF9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EA9580-A6DD-43B8-AC12-D55F8B949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2818" y="4432848"/>
            <a:ext cx="1600199" cy="1626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0.1644</a:t>
            </a:r>
          </a:p>
          <a:p>
            <a:pPr marL="0" indent="0">
              <a:buNone/>
            </a:pPr>
            <a:r>
              <a:rPr lang="en-US" dirty="0"/>
              <a:t>2.0132</a:t>
            </a:r>
          </a:p>
          <a:p>
            <a:pPr marL="0" indent="0">
              <a:buNone/>
            </a:pPr>
            <a:r>
              <a:rPr lang="en-US" dirty="0"/>
              <a:t>76.426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20C5F9-A315-4510-B293-B071CE7801C0}"/>
              </a:ext>
            </a:extLst>
          </p:cNvPr>
          <p:cNvSpPr txBox="1"/>
          <p:nvPr/>
        </p:nvSpPr>
        <p:spPr>
          <a:xfrm>
            <a:off x="630620" y="4445274"/>
            <a:ext cx="22621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Form factor</a:t>
            </a:r>
          </a:p>
          <a:p>
            <a:r>
              <a:rPr lang="en-US" sz="2800" b="1" dirty="0"/>
              <a:t>Roundness </a:t>
            </a:r>
          </a:p>
          <a:p>
            <a:r>
              <a:rPr lang="en-US" sz="2800" b="1" dirty="0"/>
              <a:t>Compactness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D6CE88-9DA7-440E-9268-680431DE965D}"/>
              </a:ext>
            </a:extLst>
          </p:cNvPr>
          <p:cNvSpPr txBox="1"/>
          <p:nvPr/>
        </p:nvSpPr>
        <p:spPr>
          <a:xfrm>
            <a:off x="6675388" y="4445274"/>
            <a:ext cx="137249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0.1184</a:t>
            </a:r>
          </a:p>
          <a:p>
            <a:r>
              <a:rPr lang="en-US" sz="2800" dirty="0"/>
              <a:t>0.6075</a:t>
            </a:r>
          </a:p>
          <a:p>
            <a:r>
              <a:rPr lang="en-US" sz="2800" dirty="0"/>
              <a:t>106.097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78E10-D524-4DD8-87F5-838D5ECA4D6D}"/>
              </a:ext>
            </a:extLst>
          </p:cNvPr>
          <p:cNvSpPr txBox="1"/>
          <p:nvPr/>
        </p:nvSpPr>
        <p:spPr>
          <a:xfrm>
            <a:off x="9872665" y="4445274"/>
            <a:ext cx="11897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0.1512</a:t>
            </a:r>
          </a:p>
          <a:p>
            <a:r>
              <a:rPr lang="en-US" sz="2800" dirty="0"/>
              <a:t>1.1469</a:t>
            </a:r>
          </a:p>
          <a:p>
            <a:r>
              <a:rPr lang="en-US" sz="2800" dirty="0"/>
              <a:t>83.118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E51B85-21A5-4D45-AC15-47F3CCF1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809" y="1857187"/>
            <a:ext cx="2565016" cy="21477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3327C94-866A-4835-AE70-4CEB906AAF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938" y="1846946"/>
            <a:ext cx="2388394" cy="2157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7769CAE-5C99-4C0D-8A08-08E6F535A1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45" y="1846946"/>
            <a:ext cx="2743200" cy="2157976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47080C7D-A56F-4431-93BC-75BF57B87DFB}"/>
              </a:ext>
            </a:extLst>
          </p:cNvPr>
          <p:cNvSpPr txBox="1">
            <a:spLocks/>
          </p:cNvSpPr>
          <p:nvPr/>
        </p:nvSpPr>
        <p:spPr>
          <a:xfrm>
            <a:off x="719138" y="379842"/>
            <a:ext cx="10515600" cy="647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4120680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302A-1722-4049-A164-52C86D15B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6EE3-ACAE-4FCD-BE55-50D484B6F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Take one of each shape as train image and the other as test image.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 each binary image: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Find the Boundary of the object in the image.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Apply erosion to the binary image. 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Subtract the eroded image from the binary image to get the border of the region.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Calculate </a:t>
            </a:r>
            <a:r>
              <a:rPr lang="en-US" b="1" dirty="0"/>
              <a:t>Perimeter, Area, Max Diameter </a:t>
            </a:r>
            <a:r>
              <a:rPr lang="en-US" dirty="0"/>
              <a:t>of the region.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Use Area, Perimeter, and Max Diameter to calculate </a:t>
            </a:r>
            <a:r>
              <a:rPr lang="en-US" b="1" dirty="0"/>
              <a:t>Form factor, Roundness, and Compactness </a:t>
            </a:r>
            <a:r>
              <a:rPr lang="en-US" dirty="0"/>
              <a:t>and save it in a txt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Matching the descriptors of the test and train images to find close Match.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89E3A-130C-4A16-868D-9D3A4B0D1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5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89EE-1E5C-4307-9D8F-7FC66C4E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77A8F-D4E5-43C7-923F-5FD317BE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271"/>
            <a:ext cx="10515600" cy="49460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7AFD7B-43DF-4B87-907F-4EAFA57E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A2896B-9B8E-4744-87F4-1789BF14B9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5730355"/>
              </p:ext>
            </p:extLst>
          </p:nvPr>
        </p:nvGraphicFramePr>
        <p:xfrm>
          <a:off x="1845275" y="3429000"/>
          <a:ext cx="2682666" cy="2315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111">
                  <a:extLst>
                    <a:ext uri="{9D8B030D-6E8A-4147-A177-3AD203B41FA5}">
                      <a16:colId xmlns:a16="http://schemas.microsoft.com/office/drawing/2014/main" val="2314675912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3802689118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3299837732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739001043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377864490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139325948"/>
                    </a:ext>
                  </a:extLst>
                </a:gridCol>
              </a:tblGrid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1311442152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392705759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2777131985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1261991514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1292990503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1FC66C3-F5E7-45FC-93F3-C8A0E101A6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8710768"/>
              </p:ext>
            </p:extLst>
          </p:nvPr>
        </p:nvGraphicFramePr>
        <p:xfrm>
          <a:off x="6900301" y="3357949"/>
          <a:ext cx="2682666" cy="2315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111">
                  <a:extLst>
                    <a:ext uri="{9D8B030D-6E8A-4147-A177-3AD203B41FA5}">
                      <a16:colId xmlns:a16="http://schemas.microsoft.com/office/drawing/2014/main" val="2314675912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3802689118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3299837732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739001043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377864490"/>
                    </a:ext>
                  </a:extLst>
                </a:gridCol>
                <a:gridCol w="447111">
                  <a:extLst>
                    <a:ext uri="{9D8B030D-6E8A-4147-A177-3AD203B41FA5}">
                      <a16:colId xmlns:a16="http://schemas.microsoft.com/office/drawing/2014/main" val="139325948"/>
                    </a:ext>
                  </a:extLst>
                </a:gridCol>
              </a:tblGrid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1311442152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705759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31985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991514"/>
                  </a:ext>
                </a:extLst>
              </a:tr>
              <a:tr h="4631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marL="72736" marR="72736" marT="37469" marB="37469" anchor="ctr"/>
                </a:tc>
                <a:extLst>
                  <a:ext uri="{0D108BD9-81ED-4DB2-BD59-A6C34878D82A}">
                    <a16:rowId xmlns:a16="http://schemas.microsoft.com/office/drawing/2014/main" val="1292990503"/>
                  </a:ext>
                </a:extLst>
              </a:tr>
            </a:tbl>
          </a:graphicData>
        </a:graphic>
      </p:graphicFrame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131887AC-D8F6-42C6-8367-C1FB52F0A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980043"/>
              </p:ext>
            </p:extLst>
          </p:nvPr>
        </p:nvGraphicFramePr>
        <p:xfrm>
          <a:off x="5181125" y="4062882"/>
          <a:ext cx="475604" cy="10918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5604">
                  <a:extLst>
                    <a:ext uri="{9D8B030D-6E8A-4147-A177-3AD203B41FA5}">
                      <a16:colId xmlns:a16="http://schemas.microsoft.com/office/drawing/2014/main" val="1980894848"/>
                    </a:ext>
                  </a:extLst>
                </a:gridCol>
              </a:tblGrid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/>
                </a:tc>
                <a:extLst>
                  <a:ext uri="{0D108BD9-81ED-4DB2-BD59-A6C34878D82A}">
                    <a16:rowId xmlns:a16="http://schemas.microsoft.com/office/drawing/2014/main" val="1303570797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611626"/>
                  </a:ext>
                </a:extLst>
              </a:tr>
              <a:tr h="36394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marL="72736" marR="72736" marT="37469" marB="37469"/>
                </a:tc>
                <a:extLst>
                  <a:ext uri="{0D108BD9-81ED-4DB2-BD59-A6C34878D82A}">
                    <a16:rowId xmlns:a16="http://schemas.microsoft.com/office/drawing/2014/main" val="211024006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DD3F2CBB-FF53-44CC-BFAD-60303DB0A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418" y="5744540"/>
            <a:ext cx="745120" cy="3787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E6EC4E-9F29-4F26-B241-4D1E4A3E9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383"/>
          <a:stretch/>
        </p:blipFill>
        <p:spPr>
          <a:xfrm>
            <a:off x="5276194" y="5277962"/>
            <a:ext cx="228135" cy="3787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8BC633-C7CA-4B12-AA07-24B8AA9B2F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2716"/>
          <a:stretch/>
        </p:blipFill>
        <p:spPr>
          <a:xfrm>
            <a:off x="2689113" y="5831988"/>
            <a:ext cx="277812" cy="3787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9E495F-013E-4F49-867C-8E0C9B702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238" b="53613"/>
          <a:stretch/>
        </p:blipFill>
        <p:spPr>
          <a:xfrm>
            <a:off x="1338487" y="1719416"/>
            <a:ext cx="5438832" cy="15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154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5F50-D969-4539-B9FB-6DBF594B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Erosion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6BA0B-1DE3-4B4B-9699-3469F6773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2D4031F4-B8D7-46E3-9370-50CC0D2E1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51719"/>
          <a:stretch/>
        </p:blipFill>
        <p:spPr>
          <a:xfrm>
            <a:off x="578225" y="1420956"/>
            <a:ext cx="6656160" cy="2539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4B26C5-E90F-4B2D-9E99-5CB95F59A9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1238" b="53613"/>
          <a:stretch/>
        </p:blipFill>
        <p:spPr>
          <a:xfrm>
            <a:off x="6908994" y="1691302"/>
            <a:ext cx="4913211" cy="13849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65A541-D7B2-4C9C-B47F-C4D6EACA6871}"/>
              </a:ext>
            </a:extLst>
          </p:cNvPr>
          <p:cNvSpPr txBox="1"/>
          <p:nvPr/>
        </p:nvSpPr>
        <p:spPr>
          <a:xfrm>
            <a:off x="838200" y="4844823"/>
            <a:ext cx="1088987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kernel 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np.ones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((3,3), np.uint8)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eroded = cv2.erode(binary, kernel, iterations=1)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border = binary - eroded</a:t>
            </a:r>
          </a:p>
        </p:txBody>
      </p:sp>
    </p:spTree>
    <p:extLst>
      <p:ext uri="{BB962C8B-B14F-4D97-AF65-F5344CB8AC3E}">
        <p14:creationId xmlns:p14="http://schemas.microsoft.com/office/powerpoint/2010/main" val="121550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78F4-2097-4A28-A485-6D542D0EC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E3213-CD4A-4F61-81DB-A12EA096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465CB1-5C6D-4508-87B9-310790405E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1863" y="1368497"/>
            <a:ext cx="2791215" cy="21815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9ECF8F5-D00F-46AA-92DC-7F9F4D292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9693"/>
            <a:ext cx="5948084" cy="1667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Area</a:t>
            </a:r>
            <a:r>
              <a:rPr lang="en-US" sz="2400" dirty="0"/>
              <a:t> of a region is defined as the number of pixels in the region. </a:t>
            </a:r>
          </a:p>
          <a:p>
            <a:pPr marL="0" indent="0">
              <a:buNone/>
            </a:pPr>
            <a:r>
              <a:rPr lang="en-US" sz="2400" dirty="0"/>
              <a:t>area = </a:t>
            </a:r>
            <a:r>
              <a:rPr lang="en-US" sz="2400" dirty="0" err="1"/>
              <a:t>np.count_nonzero</a:t>
            </a:r>
            <a:r>
              <a:rPr lang="en-US" sz="2400" dirty="0"/>
              <a:t>(</a:t>
            </a:r>
            <a:r>
              <a:rPr lang="en-US" sz="2400" dirty="0" err="1"/>
              <a:t>binary_image</a:t>
            </a:r>
            <a:r>
              <a:rPr lang="en-US" sz="2400" dirty="0"/>
              <a:t>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3D089B-3E10-40F5-8586-F54FB3540FA8}"/>
              </a:ext>
            </a:extLst>
          </p:cNvPr>
          <p:cNvSpPr txBox="1">
            <a:spLocks/>
          </p:cNvSpPr>
          <p:nvPr/>
        </p:nvSpPr>
        <p:spPr>
          <a:xfrm>
            <a:off x="838200" y="4274111"/>
            <a:ext cx="6145306" cy="2082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Perimeter</a:t>
            </a:r>
            <a:r>
              <a:rPr lang="en-US" sz="2400" dirty="0"/>
              <a:t> of a region is the length of its boundary.</a:t>
            </a:r>
          </a:p>
          <a:p>
            <a:pPr marL="0" indent="0">
              <a:buNone/>
            </a:pPr>
            <a:r>
              <a:rPr lang="en-US" sz="2400" dirty="0"/>
              <a:t>perimeter = </a:t>
            </a:r>
            <a:r>
              <a:rPr lang="en-US" sz="2400" dirty="0" err="1"/>
              <a:t>np.count_nonzero</a:t>
            </a:r>
            <a:r>
              <a:rPr lang="en-US" sz="2400" dirty="0"/>
              <a:t>(</a:t>
            </a:r>
            <a:r>
              <a:rPr lang="en-US" sz="2400" dirty="0" err="1"/>
              <a:t>border_image</a:t>
            </a:r>
            <a:r>
              <a:rPr lang="en-US" sz="2400" dirty="0"/>
              <a:t>)</a:t>
            </a:r>
          </a:p>
          <a:p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B35E40-757A-474B-933E-EF61F8092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416" y="4113810"/>
            <a:ext cx="2791215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09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20DB1-1842-4512-AFA1-C6382B75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305" y="338230"/>
            <a:ext cx="10515600" cy="647887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086AA-DACA-42DF-9BEF-F3E0EB46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BE439-A689-4E67-A7FC-21353A5E327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5CF7D3-E15E-495E-9CA9-57B231DF5F56}"/>
              </a:ext>
            </a:extLst>
          </p:cNvPr>
          <p:cNvSpPr/>
          <p:nvPr/>
        </p:nvSpPr>
        <p:spPr>
          <a:xfrm>
            <a:off x="8907622" y="2574707"/>
            <a:ext cx="831338" cy="8411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0A951F-67A8-4430-9E47-913DA1ED0A3E}"/>
              </a:ext>
            </a:extLst>
          </p:cNvPr>
          <p:cNvSpPr/>
          <p:nvPr/>
        </p:nvSpPr>
        <p:spPr>
          <a:xfrm>
            <a:off x="8241454" y="2066355"/>
            <a:ext cx="2051339" cy="1961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96865813-87A9-4F8B-9368-5225B1EC4ED6}"/>
              </a:ext>
            </a:extLst>
          </p:cNvPr>
          <p:cNvSpPr/>
          <p:nvPr/>
        </p:nvSpPr>
        <p:spPr>
          <a:xfrm>
            <a:off x="8545499" y="2342455"/>
            <a:ext cx="1367329" cy="143826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81E097-44DF-40E6-8F7C-49F7768526A4}"/>
              </a:ext>
            </a:extLst>
          </p:cNvPr>
          <p:cNvSpPr txBox="1"/>
          <p:nvPr/>
        </p:nvSpPr>
        <p:spPr>
          <a:xfrm>
            <a:off x="8862942" y="1878608"/>
            <a:ext cx="1066391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(x1,y1)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D517087-7026-4612-93F8-13FFFD5170B9}"/>
              </a:ext>
            </a:extLst>
          </p:cNvPr>
          <p:cNvSpPr txBox="1"/>
          <p:nvPr/>
        </p:nvSpPr>
        <p:spPr>
          <a:xfrm>
            <a:off x="9886813" y="2711509"/>
            <a:ext cx="1066391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(x2,y2)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B8E87D-8F88-4A65-84BB-E12D78B528EA}"/>
              </a:ext>
            </a:extLst>
          </p:cNvPr>
          <p:cNvSpPr txBox="1"/>
          <p:nvPr/>
        </p:nvSpPr>
        <p:spPr>
          <a:xfrm>
            <a:off x="8481793" y="3756029"/>
            <a:ext cx="1066391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(x3,y3)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095788-DC98-4323-BCCA-A6C8D4F3234F}"/>
              </a:ext>
            </a:extLst>
          </p:cNvPr>
          <p:cNvSpPr txBox="1"/>
          <p:nvPr/>
        </p:nvSpPr>
        <p:spPr>
          <a:xfrm>
            <a:off x="7951618" y="2975463"/>
            <a:ext cx="1066391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(x4,y4) 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8281859-F07E-430B-834D-04FC855175BF}"/>
              </a:ext>
            </a:extLst>
          </p:cNvPr>
          <p:cNvSpPr/>
          <p:nvPr/>
        </p:nvSpPr>
        <p:spPr>
          <a:xfrm>
            <a:off x="9198672" y="2305426"/>
            <a:ext cx="76427" cy="798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B39EB8F-0D46-4E21-8648-C1BC067DDC20}"/>
              </a:ext>
            </a:extLst>
          </p:cNvPr>
          <p:cNvSpPr/>
          <p:nvPr/>
        </p:nvSpPr>
        <p:spPr>
          <a:xfrm>
            <a:off x="8508383" y="2870213"/>
            <a:ext cx="76427" cy="798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916D8B-D675-403E-8A1F-200B21A50F69}"/>
              </a:ext>
            </a:extLst>
          </p:cNvPr>
          <p:cNvSpPr/>
          <p:nvPr/>
        </p:nvSpPr>
        <p:spPr>
          <a:xfrm>
            <a:off x="9897918" y="2870215"/>
            <a:ext cx="76427" cy="798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5085FCC-60B2-4DC9-8950-4D85392001A8}"/>
              </a:ext>
            </a:extLst>
          </p:cNvPr>
          <p:cNvSpPr/>
          <p:nvPr/>
        </p:nvSpPr>
        <p:spPr>
          <a:xfrm>
            <a:off x="8786291" y="3739791"/>
            <a:ext cx="76427" cy="7984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659EE0-15F1-494E-87FA-5897DA444AB2}"/>
              </a:ext>
            </a:extLst>
          </p:cNvPr>
          <p:cNvCxnSpPr/>
          <p:nvPr/>
        </p:nvCxnSpPr>
        <p:spPr>
          <a:xfrm>
            <a:off x="7779359" y="2336389"/>
            <a:ext cx="2975528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744F05-A560-48CA-B558-E6C9AB85C891}"/>
              </a:ext>
            </a:extLst>
          </p:cNvPr>
          <p:cNvCxnSpPr>
            <a:cxnSpLocks/>
          </p:cNvCxnSpPr>
          <p:nvPr/>
        </p:nvCxnSpPr>
        <p:spPr>
          <a:xfrm>
            <a:off x="8540153" y="1752436"/>
            <a:ext cx="4090" cy="26483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D265348-3B09-4A65-8DEA-0B0847A626AC}"/>
              </a:ext>
            </a:extLst>
          </p:cNvPr>
          <p:cNvCxnSpPr>
            <a:cxnSpLocks/>
          </p:cNvCxnSpPr>
          <p:nvPr/>
        </p:nvCxnSpPr>
        <p:spPr>
          <a:xfrm flipV="1">
            <a:off x="7741399" y="3764160"/>
            <a:ext cx="2975528" cy="3258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42072E0-156C-4186-91D2-BD324DCA1F66}"/>
              </a:ext>
            </a:extLst>
          </p:cNvPr>
          <p:cNvCxnSpPr/>
          <p:nvPr/>
        </p:nvCxnSpPr>
        <p:spPr>
          <a:xfrm flipH="1" flipV="1">
            <a:off x="9911159" y="1752436"/>
            <a:ext cx="42163" cy="265060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2D988F7-6EE3-48A6-8563-A244531C1184}"/>
              </a:ext>
            </a:extLst>
          </p:cNvPr>
          <p:cNvSpPr txBox="1"/>
          <p:nvPr/>
        </p:nvSpPr>
        <p:spPr>
          <a:xfrm>
            <a:off x="10846472" y="2139683"/>
            <a:ext cx="638037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min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AFE627C-5593-47F4-8765-DCAA97A5782A}"/>
              </a:ext>
            </a:extLst>
          </p:cNvPr>
          <p:cNvSpPr txBox="1"/>
          <p:nvPr/>
        </p:nvSpPr>
        <p:spPr>
          <a:xfrm>
            <a:off x="10767085" y="3387714"/>
            <a:ext cx="667611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</a:t>
            </a:r>
            <a:r>
              <a:rPr lang="en-US" baseline="-25000" dirty="0" err="1"/>
              <a:t>max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8DB314-B4C9-4959-8E00-A33527951A62}"/>
              </a:ext>
            </a:extLst>
          </p:cNvPr>
          <p:cNvSpPr txBox="1"/>
          <p:nvPr/>
        </p:nvSpPr>
        <p:spPr>
          <a:xfrm>
            <a:off x="8465627" y="4400756"/>
            <a:ext cx="643904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min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24C4AB8-E74B-4823-861A-E668C0A9E29C}"/>
              </a:ext>
            </a:extLst>
          </p:cNvPr>
          <p:cNvSpPr txBox="1"/>
          <p:nvPr/>
        </p:nvSpPr>
        <p:spPr>
          <a:xfrm>
            <a:off x="9535956" y="4365449"/>
            <a:ext cx="673480" cy="4978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max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AAEFC4-420C-45B2-B712-CFFF483852F8}"/>
              </a:ext>
            </a:extLst>
          </p:cNvPr>
          <p:cNvSpPr txBox="1"/>
          <p:nvPr/>
        </p:nvSpPr>
        <p:spPr>
          <a:xfrm>
            <a:off x="652290" y="1576179"/>
            <a:ext cx="665277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/>
              <a:t>MaxDiameter</a:t>
            </a:r>
            <a:r>
              <a:rPr lang="en-US" sz="2400" dirty="0"/>
              <a:t> is considered here as the largest distance between the difference of leftmost, rightmost((x</a:t>
            </a:r>
            <a:r>
              <a:rPr lang="en-US" sz="2400" baseline="-25000" dirty="0"/>
              <a:t>2</a:t>
            </a:r>
            <a:r>
              <a:rPr lang="en-US" sz="2400" dirty="0"/>
              <a:t>,y</a:t>
            </a:r>
            <a:r>
              <a:rPr lang="en-US" sz="2400" baseline="-25000" dirty="0"/>
              <a:t>2</a:t>
            </a:r>
            <a:r>
              <a:rPr lang="en-US" sz="2400" dirty="0"/>
              <a:t>),(x</a:t>
            </a:r>
            <a:r>
              <a:rPr lang="en-US" sz="2400" baseline="-25000" dirty="0"/>
              <a:t>4</a:t>
            </a:r>
            <a:r>
              <a:rPr lang="en-US" sz="2400" dirty="0"/>
              <a:t>,x</a:t>
            </a:r>
            <a:r>
              <a:rPr lang="en-US" sz="2400" baseline="-25000" dirty="0"/>
              <a:t>4</a:t>
            </a:r>
            <a:r>
              <a:rPr lang="en-US" sz="2400" dirty="0"/>
              <a:t>)) </a:t>
            </a:r>
          </a:p>
          <a:p>
            <a:pPr marL="0" indent="0">
              <a:buNone/>
            </a:pPr>
            <a:r>
              <a:rPr lang="en-US" sz="2400" dirty="0"/>
              <a:t>and topmost, bottommost ((x</a:t>
            </a:r>
            <a:r>
              <a:rPr lang="en-US" sz="2400" baseline="-25000" dirty="0"/>
              <a:t>1</a:t>
            </a:r>
            <a:r>
              <a:rPr lang="en-US" sz="2400" dirty="0"/>
              <a:t>,y</a:t>
            </a:r>
            <a:r>
              <a:rPr lang="en-US" sz="2400" baseline="-25000" dirty="0"/>
              <a:t>1</a:t>
            </a:r>
            <a:r>
              <a:rPr lang="en-US" sz="2400" dirty="0"/>
              <a:t>),(x</a:t>
            </a:r>
            <a:r>
              <a:rPr lang="en-US" sz="2400" baseline="-25000" dirty="0"/>
              <a:t>3</a:t>
            </a:r>
            <a:r>
              <a:rPr lang="en-US" sz="2400" dirty="0"/>
              <a:t>,x</a:t>
            </a:r>
            <a:r>
              <a:rPr lang="en-US" sz="2400" baseline="-25000" dirty="0"/>
              <a:t>3</a:t>
            </a:r>
            <a:r>
              <a:rPr lang="en-US" sz="2400" dirty="0"/>
              <a:t> )).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err="1"/>
              <a:t>MaxDiameter</a:t>
            </a:r>
            <a:r>
              <a:rPr lang="en-US" sz="2400" dirty="0"/>
              <a:t> = </a:t>
            </a:r>
          </a:p>
          <a:p>
            <a:r>
              <a:rPr lang="en-US" sz="2400" dirty="0"/>
              <a:t>maximum(</a:t>
            </a:r>
            <a:r>
              <a:rPr lang="en-US" sz="2400" dirty="0" err="1"/>
              <a:t>x</a:t>
            </a:r>
            <a:r>
              <a:rPr lang="en-US" sz="2400" baseline="-25000" dirty="0" err="1"/>
              <a:t>max-</a:t>
            </a:r>
            <a:r>
              <a:rPr lang="en-US" sz="2400" dirty="0" err="1"/>
              <a:t>x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, </a:t>
            </a:r>
            <a:r>
              <a:rPr lang="en-US" sz="2400" dirty="0" err="1"/>
              <a:t>y</a:t>
            </a:r>
            <a:r>
              <a:rPr lang="en-US" sz="2400" baseline="-25000" dirty="0" err="1"/>
              <a:t>max</a:t>
            </a:r>
            <a:r>
              <a:rPr lang="en-US" sz="2400" baseline="-25000" dirty="0"/>
              <a:t>-</a:t>
            </a:r>
            <a:r>
              <a:rPr lang="en-US" sz="2400" dirty="0"/>
              <a:t> </a:t>
            </a:r>
            <a:r>
              <a:rPr lang="en-US" sz="2400" dirty="0" err="1"/>
              <a:t>y</a:t>
            </a:r>
            <a:r>
              <a:rPr lang="en-US" sz="2400" baseline="-25000" dirty="0" err="1"/>
              <a:t>min</a:t>
            </a:r>
            <a:r>
              <a:rPr lang="en-US" sz="2400" baseline="-25000" dirty="0"/>
              <a:t> 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477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1819</TotalTime>
  <Words>1007</Words>
  <Application>Microsoft Office PowerPoint</Application>
  <PresentationFormat>Widescreen</PresentationFormat>
  <Paragraphs>229</Paragraphs>
  <Slides>21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Palatino Linotype</vt:lpstr>
      <vt:lpstr>Times New Roman</vt:lpstr>
      <vt:lpstr>Wingdings</vt:lpstr>
      <vt:lpstr>Office Theme</vt:lpstr>
      <vt:lpstr>PowerPoint Presentation</vt:lpstr>
      <vt:lpstr>Region Descriptors</vt:lpstr>
      <vt:lpstr>Region Descriptors</vt:lpstr>
      <vt:lpstr> </vt:lpstr>
      <vt:lpstr>Classwork</vt:lpstr>
      <vt:lpstr>Erosion</vt:lpstr>
      <vt:lpstr>Erosion</vt:lpstr>
      <vt:lpstr>Parameters</vt:lpstr>
      <vt:lpstr>Parameters</vt:lpstr>
      <vt:lpstr>Parameters</vt:lpstr>
      <vt:lpstr>Similarity Measure</vt:lpstr>
      <vt:lpstr>Show as table</vt:lpstr>
      <vt:lpstr>PowerPoint Presentation</vt:lpstr>
      <vt:lpstr>Assignment</vt:lpstr>
      <vt:lpstr>Example input images</vt:lpstr>
      <vt:lpstr>Assignment</vt:lpstr>
      <vt:lpstr>PowerPoint Presentation</vt:lpstr>
      <vt:lpstr>Gray level Co-occurrence Matrix</vt:lpstr>
      <vt:lpstr>PowerPoint Presentation</vt:lpstr>
      <vt:lpstr>Gray level Co-occurrence Matrix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4128 Lab 1</dc:title>
  <dc:creator>Sunanda_Das</dc:creator>
  <cp:lastModifiedBy>Tajmilur</cp:lastModifiedBy>
  <cp:revision>134</cp:revision>
  <dcterms:created xsi:type="dcterms:W3CDTF">2022-03-22T12:35:29Z</dcterms:created>
  <dcterms:modified xsi:type="dcterms:W3CDTF">2025-09-20T05:41:37Z</dcterms:modified>
</cp:coreProperties>
</file>