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1" r:id="rId4"/>
    <p:sldId id="283" r:id="rId5"/>
    <p:sldId id="270" r:id="rId6"/>
    <p:sldId id="271" r:id="rId7"/>
    <p:sldId id="272" r:id="rId8"/>
    <p:sldId id="273" r:id="rId9"/>
    <p:sldId id="274" r:id="rId10"/>
    <p:sldId id="264" r:id="rId11"/>
    <p:sldId id="265" r:id="rId12"/>
    <p:sldId id="266" r:id="rId13"/>
    <p:sldId id="292" r:id="rId14"/>
    <p:sldId id="293" r:id="rId15"/>
    <p:sldId id="282" r:id="rId16"/>
    <p:sldId id="261" r:id="rId17"/>
    <p:sldId id="277" r:id="rId18"/>
    <p:sldId id="278" r:id="rId19"/>
    <p:sldId id="286" r:id="rId20"/>
    <p:sldId id="294" r:id="rId21"/>
    <p:sldId id="287" r:id="rId22"/>
    <p:sldId id="288" r:id="rId23"/>
    <p:sldId id="284" r:id="rId24"/>
    <p:sldId id="295" r:id="rId25"/>
    <p:sldId id="258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AB62E-2385-49D2-BC61-CC7D828A7D2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3706-A8D8-4844-982A-04D6A2D9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C++ is syntactically complex and needs manual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50EE-4430-488F-A699-5B4C7A91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A361-235E-4DC4-9E90-950A2C5A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F4EE-223E-4BEC-B5B0-6449791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36BB-3B66-41B8-87E6-EF8FDBAF7436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9E84-197E-423C-9DB0-77F07F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4FD-338F-4F02-8F3C-A7CAE95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F2F-97AC-4A3E-AE90-7439DEE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F053-EC72-4B5B-86F0-6DAFBDB7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5FF9-5287-43C6-847B-C0E4FAB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EAE2-3D6F-4866-A13C-F75C58F15157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BBD9-4135-4D08-B689-81756445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95E5-A709-4E02-9C8B-F9CDD9E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5170C-6EF1-4B66-923F-1DF96724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D107-5DDB-408D-AAC1-12A7A0A7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81E1-4AFA-4D41-A788-BEA6C465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3E78-B83A-4781-8D42-136C3E2BA95E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25BB-97A0-4D31-ACF1-63789BF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FF4F-1A25-45FA-9447-87D84C6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C8D3-8EDE-477D-9075-C662CB6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28100"/>
            <a:ext cx="10515600" cy="62995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1261-0AA0-4025-B2E0-004D6E26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477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559-DB24-4C42-8C3F-846EF03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5A6D-E6EC-4B0B-AEA7-1970BD0A44C9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F1CE-16A3-42CD-90C9-67ED03F9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5EAF-BAD0-4D23-BC1E-8A041010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44523E5-3816-41A4-AAA3-3A12428561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1F6AB-A45E-4DD5-A2B3-AE74DFD493A3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3EF7-E9E9-4D79-A7E2-427813B1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E8F0-510F-4FAE-9756-927E424A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BD43-C0B9-413B-BA3B-FC5B482B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0989-71EB-4874-B3B2-0E757C60DB0F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02D0-49AB-4D27-A188-6CCC55BF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4A0A-2A5A-4489-AE45-B3D96E51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F7C6-26F0-49FE-8A90-324F59BC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3491-D5C5-4006-AA45-566A01C9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F47C-8DB8-4E6C-AE43-17CC827C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E8E4-D860-4EBA-9EB9-678E1F9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3A7-8D76-4F3B-97AC-4FF7A882D36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5AB7-5FFA-41D0-B108-D1F7F2F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5C5B-A6F3-409D-88D0-E19E1F64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3122-D793-439D-A06C-5CFDF63A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E788-DD67-4D70-AAF2-469C7389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DA4E-F4ED-40EF-ACE6-016185DD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D3EEE-35DD-492B-8438-4A4A5910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E0FC3-5D01-448F-908A-D07C45306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8071-7A64-4227-8311-B5DD68EE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D856-5EBF-4CD7-B205-E9A3806EE8BF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A9B7-A6A3-4867-BF46-483FA9E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C526B-8916-47C1-A456-A0E3EA3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8BA-1E47-491E-9884-94306E8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8689-3FC1-4326-90A4-F8E5C9E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13A0-E657-40BA-B2A2-4664E16746BF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1830-A0D8-4CEF-927F-D58F9B33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60AF-4D43-4B22-B964-E1049CE3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FF7DF-DB4F-46AB-95FA-36AF2AC1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E34C-47A0-48BB-A7B1-5B332C6BA600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963F-665D-4201-955C-75754257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A6F19-C489-47CC-9134-2FC9632F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2EB-C225-49B0-A559-FFC287EA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6ED6-D4B2-49F8-956E-04D667D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FDA2-61F2-4133-91BF-68BEEB6F7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85F6-EE5D-47F9-8CFF-79731051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5B1D-D8D5-41BE-B04B-DFD70CC95471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9AD3-B77B-4B22-9D49-8B8919C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02BB-85E3-4E68-A053-06CE4A3A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C67E-44DC-4BF8-96E7-F15DF6D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315D-EDF9-410C-A835-E1018309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332C-6761-4122-95D0-8A6175FF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C2C0-6B51-4C02-9CC5-702DB65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C4B8-CCBF-41EB-B223-259EA97D8CF9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51A-D6CC-4467-8140-83E3B6F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199C-EFC1-4518-9AE7-69527F99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2B932-F298-46C5-B620-E78DDA22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FECC-8CB8-43E3-A9A6-C63B38CE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7173-EC4E-4B31-83E3-C7D05D877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4765-D284-4DEA-9ACE-1633024C0C5A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267-EAB0-4F1D-80AB-914533E2D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07D5-BA9F-4D11-928F-0B9DD4C9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FE504-872B-492C-95B4-91BC0384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02" y="887150"/>
            <a:ext cx="9165996" cy="2839727"/>
          </a:xfrm>
        </p:spPr>
        <p:txBody>
          <a:bodyPr>
            <a:normAutofit/>
          </a:bodyPr>
          <a:lstStyle/>
          <a:p>
            <a: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Laboratory</a:t>
            </a:r>
            <a:endParaRPr lang="en-US" sz="23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F0BE7-5D6C-4B7C-B81A-057AF89EDE18}"/>
              </a:ext>
            </a:extLst>
          </p:cNvPr>
          <p:cNvSpPr txBox="1"/>
          <p:nvPr/>
        </p:nvSpPr>
        <p:spPr>
          <a:xfrm>
            <a:off x="1392017" y="4503393"/>
            <a:ext cx="3616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7BB82-BDC2-47D1-9B2E-A0A8F0A73DBD}"/>
              </a:ext>
            </a:extLst>
          </p:cNvPr>
          <p:cNvSpPr txBox="1"/>
          <p:nvPr/>
        </p:nvSpPr>
        <p:spPr>
          <a:xfrm>
            <a:off x="8258719" y="4503393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8242F5-F51A-40B2-8B65-7695182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z="18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20662-5BBC-4F28-A6D6-3CC9D08B5E3D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D5F92-F03C-45E9-9706-9915F162B4F3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A8CA3-2D3B-42B6-8400-814423D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A55B6-34A0-4236-B6FE-BA4A3E6564AC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A52EB5F-E278-45DF-BB45-93645F066F04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DCCCE3-AE71-4906-BA47-1CF9261240D8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7733-85A9-4C04-80E7-CE69F518FBBE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73870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3AF6D-9830-4952-B5B7-9EA24EC54853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0DA-23A7-4330-BAF4-8BBEFF9D89F1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5F5C2-EAA7-4A1D-9E21-C690591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ABA2BA-A829-453F-8BDA-B5C64DC8D36A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3E0329-E4E6-438F-A9CE-55783F43C442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6EB8B7-7677-4DE4-9D1D-EBBDD3C59155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F2138-CE70-4CB3-850C-3F7904922361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10478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83577-7514-442A-8E02-7539250AF20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2B72-8504-454E-BFB3-76DCAF3CC5B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D274F-6054-44C4-A8DA-0E06B73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151AF6-CCF7-4356-B1DC-869108B85CE4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08A9505-2506-40ED-9423-B7AEE4B5172B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1F3843-B83A-456C-9DA0-59CFE66431D3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36148-EB5D-49B9-8562-400821484FB2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155960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E9137-D1A0-49E1-8C0E-0B91980FE90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A3A43-12DA-4B48-919A-2680F6B8723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7F49B-F5DC-48A7-BC16-692BEB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22256A-73C9-4A4D-B311-4FF140D2D4BC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92A9271-CCCA-4FCE-AC4F-EC1F32D45A6F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51443B-58EC-43E2-A388-59F21053A96C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4BB65-56E2-4767-B76F-9E7D32EE3E90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123713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B0AAE-0C4A-43A6-9C76-5AEB4E405C7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863EC-41D3-44F9-8020-5413F45C921B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5CB2C-2AAA-4114-8005-9AA1A64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913E5-1D32-4BD3-930A-68DC3278E7CD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01227-0C64-48D7-875F-FC0ABC8BC37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12EFD-B56B-4278-B3A3-34620D0BF576}"/>
              </a:ext>
            </a:extLst>
          </p:cNvPr>
          <p:cNvSpPr/>
          <p:nvPr/>
        </p:nvSpPr>
        <p:spPr>
          <a:xfrm>
            <a:off x="8262851" y="3316779"/>
            <a:ext cx="1820487" cy="170317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6F795-9A9A-4CB6-B6E9-1B3D44C456EB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9</a:t>
            </a:r>
          </a:p>
        </p:txBody>
      </p:sp>
    </p:spTree>
    <p:extLst>
      <p:ext uri="{BB962C8B-B14F-4D97-AF65-F5344CB8AC3E}">
        <p14:creationId xmlns:p14="http://schemas.microsoft.com/office/powerpoint/2010/main" val="332174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DF83-6FC3-42A6-9916-118CDC8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as Task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CFE-6968-4089-8A19-D4D5E096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readability and ease of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libraries present, the majority are open source and free.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slower than C++ in terms of raw performance but more user-friendly.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(Open Source Computer Vision Library)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B1F3-A096-413C-ABD1-B2963F7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1BC-0888-4814-8F06-F6EDDC6F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94A0-EFFA-4D19-82E7-0D7A400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faster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can perform certain computer vision-specific operations, like object detection, feature extraction, image segmentation, etc.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well with libraries like NumPy, scikit-learn, TensorFlow,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machine learning libraries.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B29B6-C7B5-4C7C-85FA-8040BD2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E01-06C9-435E-BC4D-B983922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9DA6-EEF3-4FEF-856B-A78F3A84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BDF3E-C373-4154-A8B0-FD985F19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Anaconda installer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https://docs.anaconda.com/anaconda/install/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installation on Anaconda prompt: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updating pip: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-m pip install --upgrade pip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1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2-F560-4C85-9EB1-69259588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921E28-67A0-4AC1-AEB5-0493B5F0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58" y="882543"/>
            <a:ext cx="28575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F18A-14DD-4BC3-BDB7-545F1E3E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01C9B-8694-4400-9280-9EA5363081FC}"/>
              </a:ext>
            </a:extLst>
          </p:cNvPr>
          <p:cNvSpPr txBox="1"/>
          <p:nvPr/>
        </p:nvSpPr>
        <p:spPr>
          <a:xfrm>
            <a:off x="10296525" y="20002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05D2-0CE3-4F01-ABB9-89AC62764628}"/>
              </a:ext>
            </a:extLst>
          </p:cNvPr>
          <p:cNvSpPr txBox="1"/>
          <p:nvPr/>
        </p:nvSpPr>
        <p:spPr>
          <a:xfrm>
            <a:off x="10208359" y="467564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53399-B13C-4D28-BDFD-4286652A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842685"/>
            <a:ext cx="2857500" cy="2798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F5682F-4B82-49E5-8A4C-82242BEB8135}"/>
              </a:ext>
            </a:extLst>
          </p:cNvPr>
          <p:cNvSpPr txBox="1"/>
          <p:nvPr/>
        </p:nvSpPr>
        <p:spPr>
          <a:xfrm>
            <a:off x="933255" y="1295631"/>
            <a:ext cx="5162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Image and Apply appropriate padding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on the padded image using the Given a 5x5 kernel with center at (2,2)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and crop the original size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output of each step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0F63A-7DCE-49F5-AFEF-4B13DE77A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4" y="5419094"/>
            <a:ext cx="5655586" cy="1222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8854A0-CD4E-402F-81E7-D13F4BA1F390}"/>
              </a:ext>
            </a:extLst>
          </p:cNvPr>
          <p:cNvSpPr txBox="1"/>
          <p:nvPr/>
        </p:nvSpPr>
        <p:spPr>
          <a:xfrm>
            <a:off x="2758651" y="2889204"/>
            <a:ext cx="1590611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0  1  2  1  0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1  3  5  3  1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2  5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9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5  2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1  3  5  3  1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0  1  2  1  0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C41F7A10-5F6D-4A29-B735-760879E9663C}"/>
              </a:ext>
            </a:extLst>
          </p:cNvPr>
          <p:cNvSpPr/>
          <p:nvPr/>
        </p:nvSpPr>
        <p:spPr>
          <a:xfrm>
            <a:off x="2525413" y="2906941"/>
            <a:ext cx="1978429" cy="1871487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4F499-21C4-4B31-A26B-AF29454D467E}"/>
              </a:ext>
            </a:extLst>
          </p:cNvPr>
          <p:cNvSpPr txBox="1"/>
          <p:nvPr/>
        </p:nvSpPr>
        <p:spPr>
          <a:xfrm>
            <a:off x="1038594" y="3381020"/>
            <a:ext cx="127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Kernel = </a:t>
            </a:r>
          </a:p>
        </p:txBody>
      </p:sp>
    </p:spTree>
    <p:extLst>
      <p:ext uri="{BB962C8B-B14F-4D97-AF65-F5344CB8AC3E}">
        <p14:creationId xmlns:p14="http://schemas.microsoft.com/office/powerpoint/2010/main" val="427424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13D9-8C4B-4BE3-A454-ED7E5567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EEE9-7BD9-4523-A331-7737C43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4"/>
            <a:ext cx="10721055" cy="10757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Prewitt 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center of the kernel is at (0,0):</a:t>
            </a: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works like as first order derivate and calculates the difference of pixel intensities in a edge region.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6FDC-4FF6-4001-BB08-2015163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1A1016-41E4-4B0C-97B4-0A59582E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31248"/>
              </p:ext>
            </p:extLst>
          </p:nvPr>
        </p:nvGraphicFramePr>
        <p:xfrm>
          <a:off x="2019992" y="2919227"/>
          <a:ext cx="2194560" cy="172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4E8040-4BE8-48CA-8F4D-BF424ED0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99729"/>
              </p:ext>
            </p:extLst>
          </p:nvPr>
        </p:nvGraphicFramePr>
        <p:xfrm>
          <a:off x="7065818" y="2900545"/>
          <a:ext cx="2194560" cy="172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CD64F3-35BF-41C3-BA51-1FFDB984D631}"/>
              </a:ext>
            </a:extLst>
          </p:cNvPr>
          <p:cNvSpPr txBox="1"/>
          <p:nvPr/>
        </p:nvSpPr>
        <p:spPr>
          <a:xfrm>
            <a:off x="1049518" y="5000843"/>
            <a:ext cx="47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find the edges in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direction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AC2F8-B44E-4B29-ABF0-BDB74195BA35}"/>
              </a:ext>
            </a:extLst>
          </p:cNvPr>
          <p:cNvSpPr txBox="1"/>
          <p:nvPr/>
        </p:nvSpPr>
        <p:spPr>
          <a:xfrm>
            <a:off x="6421562" y="5052614"/>
            <a:ext cx="43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find edges in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6E15-31B7-4C76-B9D1-D41C517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70A41-5072-4D5B-A71C-E7272E203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61209"/>
              </p:ext>
            </p:extLst>
          </p:nvPr>
        </p:nvGraphicFramePr>
        <p:xfrm>
          <a:off x="1152524" y="2147889"/>
          <a:ext cx="9191625" cy="333186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22218">
                  <a:extLst>
                    <a:ext uri="{9D8B030D-6E8A-4147-A177-3AD203B41FA5}">
                      <a16:colId xmlns:a16="http://schemas.microsoft.com/office/drawing/2014/main" val="4032461317"/>
                    </a:ext>
                  </a:extLst>
                </a:gridCol>
                <a:gridCol w="7869407">
                  <a:extLst>
                    <a:ext uri="{9D8B030D-6E8A-4147-A177-3AD203B41FA5}">
                      <a16:colId xmlns:a16="http://schemas.microsoft.com/office/drawing/2014/main" val="858126397"/>
                    </a:ext>
                  </a:extLst>
                </a:gridCol>
              </a:tblGrid>
              <a:tr h="5373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524575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applying  edge detection and thresholding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010382"/>
                  </a:ext>
                </a:extLst>
              </a:tr>
              <a:tr h="5511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equalization and matching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430523"/>
                  </a:ext>
                </a:extLst>
              </a:tr>
              <a:tr h="56036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Domain Filtering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595172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Descriptors  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19695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Showcasing and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Labtest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783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9118-C6FA-4357-AC66-53AEB9FE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31656" y="523505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8837948" y="5235059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797311" y="52350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1B2D-19DB-45E7-9C71-907322B9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" y="2117239"/>
            <a:ext cx="28575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87CD4-3E39-4C68-94AC-09F6F387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84" y="2117238"/>
            <a:ext cx="2857498" cy="28574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BC9B97-D059-4193-9E0D-43AC27B83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680" y="2117238"/>
            <a:ext cx="2863038" cy="285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A07F5-00C5-4300-9BD8-CE9ABDDBEF42}"/>
              </a:ext>
            </a:extLst>
          </p:cNvPr>
          <p:cNvSpPr txBox="1"/>
          <p:nvPr/>
        </p:nvSpPr>
        <p:spPr>
          <a:xfrm>
            <a:off x="6356499" y="1352981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of center at (1,1)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2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92800" y="51179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8833560" y="5111546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797311" y="52350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1B2D-19DB-45E7-9C71-907322B9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" y="2117239"/>
            <a:ext cx="2857500" cy="2857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749BE9-2153-4113-8373-80C0FEC0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45" y="2117239"/>
            <a:ext cx="28575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201C87-2574-4749-9B5A-095BD754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887" y="2117239"/>
            <a:ext cx="2896115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567167-2158-42E9-BB51-3C3AED458D48}"/>
              </a:ext>
            </a:extLst>
          </p:cNvPr>
          <p:cNvSpPr txBox="1"/>
          <p:nvPr/>
        </p:nvSpPr>
        <p:spPr>
          <a:xfrm>
            <a:off x="6356499" y="1352981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of center at (0,0)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5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87A-971E-4657-B214-BE126A7D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77605-5EB3-4B6D-9EDA-48DE3492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300D-2D58-403D-B383-71F4148C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5" y="1864655"/>
            <a:ext cx="3802710" cy="3848433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03DD3C4-AB38-4DEB-BAB4-747948F0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533650"/>
            <a:ext cx="277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imes New Roman" panose="02020603050405020304" pitchFamily="18" charset="0"/>
                <a:cs typeface="Angsana New" pitchFamily="18" charset="-120"/>
              </a:rPr>
              <a:t>Gradient Magnitude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B4075-D664-4F89-9E53-A5BB356D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8" y="2994025"/>
            <a:ext cx="2549157" cy="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using both smoothing and sharpening kernels on a grayscale image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output the results,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kernel is a gaussian filter of size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x sigma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b)   Sharpening kernel is a gaussian derivative kernel of size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x sigma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Repeat the process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image: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an RGB image and apply convolution with each kernel, separately on each channel.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RGB image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 mode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convolution with each kernel, separately on each channel of HSV space.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difference and discuss it in your report by showing and comparing the results.</a:t>
            </a:r>
          </a:p>
          <a:p>
            <a:pPr marL="457200" lvl="1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can use library functions as required to do the tasks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8A0-B8EE-4D55-A9C8-8408535F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D438E3-BEB4-48BB-AAE2-BABA47216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0492" y="5599473"/>
            <a:ext cx="4080763" cy="11524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67C8-69DB-483E-894B-37760CEE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151" descr="Edittex">
            <a:extLst>
              <a:ext uri="{FF2B5EF4-FFF2-40B4-BE49-F238E27FC236}">
                <a16:creationId xmlns:a16="http://schemas.microsoft.com/office/drawing/2014/main" id="{3269A87E-BD90-4E3C-A923-D29A74706F5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1676" y="3391451"/>
            <a:ext cx="3099198" cy="70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95002-0BBE-4EF3-92BF-17D42C5D8234}"/>
              </a:ext>
            </a:extLst>
          </p:cNvPr>
          <p:cNvSpPr txBox="1"/>
          <p:nvPr/>
        </p:nvSpPr>
        <p:spPr>
          <a:xfrm>
            <a:off x="1469845" y="2964706"/>
            <a:ext cx="38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Smoothing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FA9D2-C9C3-4F9B-929E-C1FB9DBCD1E4}"/>
              </a:ext>
            </a:extLst>
          </p:cNvPr>
          <p:cNvSpPr txBox="1"/>
          <p:nvPr/>
        </p:nvSpPr>
        <p:spPr>
          <a:xfrm>
            <a:off x="1526274" y="5035478"/>
            <a:ext cx="378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Sharpening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Filter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D10A6-3E21-47D5-B48C-17ACBDCCCEDE}"/>
              </a:ext>
            </a:extLst>
          </p:cNvPr>
          <p:cNvCxnSpPr>
            <a:cxnSpLocks/>
          </p:cNvCxnSpPr>
          <p:nvPr/>
        </p:nvCxnSpPr>
        <p:spPr>
          <a:xfrm>
            <a:off x="4618845" y="4247804"/>
            <a:ext cx="0" cy="1203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2D40CF-74A3-4162-9F21-A7C32041755A}"/>
              </a:ext>
            </a:extLst>
          </p:cNvPr>
          <p:cNvSpPr txBox="1"/>
          <p:nvPr/>
        </p:nvSpPr>
        <p:spPr>
          <a:xfrm>
            <a:off x="1906051" y="4441952"/>
            <a:ext cx="27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Partial Derivative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696EA4-9CD1-4C23-A3C2-6BFDE7609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13" y="4749159"/>
            <a:ext cx="1914682" cy="1914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2F1E00-BB7C-413A-8E1E-7345910DE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731" y="3141967"/>
            <a:ext cx="1926743" cy="19146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982850-1845-4895-BEE4-1C0290FD1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365" y="1134125"/>
            <a:ext cx="1923685" cy="19146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7F57F-3988-4085-B812-41F7DC663419}"/>
              </a:ext>
            </a:extLst>
          </p:cNvPr>
          <p:cNvSpPr txBox="1"/>
          <p:nvPr/>
        </p:nvSpPr>
        <p:spPr>
          <a:xfrm>
            <a:off x="1597543" y="176441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5941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993-CB3B-4285-8F1F-275BB75E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Splitting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C6F3E-7892-49B0-9BD8-D68C54B0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/>
          <a:stretch/>
        </p:blipFill>
        <p:spPr>
          <a:xfrm>
            <a:off x="4298622" y="4250115"/>
            <a:ext cx="7680523" cy="2288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4F03-F6F7-4CDB-98DF-94BE1057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A81D-CD1D-408B-9187-C8760F7A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23" y="1272618"/>
            <a:ext cx="7680523" cy="2288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86FAE-F69A-461F-997A-F286786B1E4A}"/>
              </a:ext>
            </a:extLst>
          </p:cNvPr>
          <p:cNvSpPr txBox="1"/>
          <p:nvPr/>
        </p:nvSpPr>
        <p:spPr>
          <a:xfrm>
            <a:off x="5796989" y="3665489"/>
            <a:ext cx="52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Figure(Left to right): Blue, Green, Red 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04832-3816-4F27-B97B-97F58420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7" y="2152371"/>
            <a:ext cx="2641554" cy="266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1228-37D1-44C5-89C5-7A30540D8064}"/>
              </a:ext>
            </a:extLst>
          </p:cNvPr>
          <p:cNvSpPr txBox="1"/>
          <p:nvPr/>
        </p:nvSpPr>
        <p:spPr>
          <a:xfrm>
            <a:off x="775447" y="5079534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99190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5FC1-8EE4-461B-A6DD-9F12B197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278" y="2756571"/>
            <a:ext cx="3758847" cy="134485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6000" dirty="0"/>
              <a:t>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F49F-C21F-4754-9E62-EE4B7ECE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D895C9-E973-4A30-8A13-FF3E5801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7462"/>
          </a:xfrm>
        </p:spPr>
        <p:txBody>
          <a:bodyPr/>
          <a:lstStyle/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6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9721-B15B-4A7B-B42E-EC4A5E34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09749F-20D8-4D38-8CF3-699E239DBDB1}"/>
              </a:ext>
            </a:extLst>
          </p:cNvPr>
          <p:cNvSpPr txBox="1">
            <a:spLocks/>
          </p:cNvSpPr>
          <p:nvPr/>
        </p:nvSpPr>
        <p:spPr>
          <a:xfrm>
            <a:off x="1524000" y="2922588"/>
            <a:ext cx="9144000" cy="1287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Convolution</a:t>
            </a:r>
          </a:p>
        </p:txBody>
      </p:sp>
    </p:spTree>
    <p:extLst>
      <p:ext uri="{BB962C8B-B14F-4D97-AF65-F5344CB8AC3E}">
        <p14:creationId xmlns:p14="http://schemas.microsoft.com/office/powerpoint/2010/main" val="9055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B72-67AD-45CA-913A-3FA278E2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3A54-1994-4763-916E-8E45E96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an operation performed on two functions to produce a third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image processing, convolution is the process of transforming an image by applying a kernel over each pixel and its local neighbors across the entire image.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 operation applied on Image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a kernel I is given by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D9A5-3F38-4360-B3BB-0F372FD6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8440E-3443-4A44-ABD9-5F831FC7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350675"/>
            <a:ext cx="6781800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3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8136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31A65-229C-4E90-96F0-C0F144CCD0CA}"/>
              </a:ext>
            </a:extLst>
          </p:cNvPr>
          <p:cNvSpPr txBox="1"/>
          <p:nvPr/>
        </p:nvSpPr>
        <p:spPr>
          <a:xfrm>
            <a:off x="5911126" y="582189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CA32-B900-42FD-835A-560C6C480A0E}"/>
              </a:ext>
            </a:extLst>
          </p:cNvPr>
          <p:cNvSpPr txBox="1"/>
          <p:nvPr/>
        </p:nvSpPr>
        <p:spPr>
          <a:xfrm>
            <a:off x="2145088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16227-EE33-4438-BEAA-3C49531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52026-ABCB-47A5-99C4-077573AE8C1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6634846-DFE1-4DC6-985D-0EE9988B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654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4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29306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43704-0FA1-44DC-B9B9-3415060D7D17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55C5-6956-4792-92FD-BB187392D77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C8FAF-289B-4EB8-9899-1496698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BFA65-7A0B-4024-9EA5-95B8EB113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A51709-E103-4B28-A872-12103E1F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0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D6BA63-926C-4596-98D1-8A838A96966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105D0-CC26-4DAC-991C-10F6693F1DF4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9217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6563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89776-5268-4A43-B892-E4156350872E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684-07B1-4417-AA79-9A0513F41399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1F665-11B0-4046-AF42-D5A86D9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CB3242-7D3D-4815-997B-5178A623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D56DC8A8-3F8F-461F-9B31-A14545D4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204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BDF433-C136-4591-A739-A6C805AC943A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09FBF-6837-4EB1-899E-1A939C47DB35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4257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F17FB-AD58-473A-A39D-EA94908F0F19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381FB-3574-40B0-916B-46A89D62878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FCD5-C044-4E20-B562-564ADEF1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68DE-B2A7-464D-A416-0488B9F71C6B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D975C25-FF4B-40D0-88AF-05E181045E6D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86B1A7-3CD3-46ED-B520-325275EB1CD6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F52D5-7F02-4326-8E6B-3A44B74B26F6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69088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C42BD7-93FC-49B2-8A6B-73AAFB7AB458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48672-20DC-4198-AA71-B20029A4A4C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FD2E-478A-4989-A7B9-9591E67F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393E8-F05A-44CF-B705-56195D4777CD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AC15B11-1C09-49ED-BF90-DCFEC1FE4A49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4B1B869-3EDB-4979-8A7E-87758DB1841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CDB12-5C06-4970-AAC4-0EBC0A021427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17854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h(u,v) = \frac{1}{2 \pi \sigma^2} e^{-\frac{u^2+v^2}{\sigma^2}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820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8507</TotalTime>
  <Words>1412</Words>
  <Application>Microsoft Office PowerPoint</Application>
  <PresentationFormat>Widescreen</PresentationFormat>
  <Paragraphs>784</Paragraphs>
  <Slides>26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CSE 4128  Image Processing and Computer Vision Laboratory</vt:lpstr>
      <vt:lpstr>Course Outlines</vt:lpstr>
      <vt:lpstr>Week 1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Python as Task Language</vt:lpstr>
      <vt:lpstr>OpenCV</vt:lpstr>
      <vt:lpstr>Installation </vt:lpstr>
      <vt:lpstr>Classwork</vt:lpstr>
      <vt:lpstr>Classwork</vt:lpstr>
      <vt:lpstr>Classwork</vt:lpstr>
      <vt:lpstr>Classwork</vt:lpstr>
      <vt:lpstr>PowerPoint Presentation</vt:lpstr>
      <vt:lpstr>Assignment</vt:lpstr>
      <vt:lpstr>Sample Outputs</vt:lpstr>
      <vt:lpstr>Image Splitting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Tajmilur</cp:lastModifiedBy>
  <cp:revision>91</cp:revision>
  <dcterms:created xsi:type="dcterms:W3CDTF">2024-01-28T14:46:17Z</dcterms:created>
  <dcterms:modified xsi:type="dcterms:W3CDTF">2025-08-18T18:30:18Z</dcterms:modified>
</cp:coreProperties>
</file>