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83" r:id="rId5"/>
    <p:sldId id="270" r:id="rId6"/>
    <p:sldId id="271" r:id="rId7"/>
    <p:sldId id="272" r:id="rId8"/>
    <p:sldId id="273" r:id="rId9"/>
    <p:sldId id="274" r:id="rId10"/>
    <p:sldId id="264" r:id="rId11"/>
    <p:sldId id="265" r:id="rId12"/>
    <p:sldId id="266" r:id="rId13"/>
    <p:sldId id="292" r:id="rId14"/>
    <p:sldId id="293" r:id="rId15"/>
    <p:sldId id="282" r:id="rId16"/>
    <p:sldId id="261" r:id="rId17"/>
    <p:sldId id="277" r:id="rId18"/>
    <p:sldId id="278" r:id="rId19"/>
    <p:sldId id="286" r:id="rId20"/>
    <p:sldId id="287" r:id="rId21"/>
    <p:sldId id="294" r:id="rId22"/>
    <p:sldId id="288" r:id="rId23"/>
    <p:sldId id="298" r:id="rId24"/>
    <p:sldId id="284" r:id="rId25"/>
    <p:sldId id="295" r:id="rId26"/>
    <p:sldId id="258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B62E-2385-49D2-BC61-CC7D828A7D2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83706-A8D8-4844-982A-04D6A2D9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8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C++ is syntactically complex and needs manual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8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50EE-4430-488F-A699-5B4C7A91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A361-235E-4DC4-9E90-950A2C5A2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4EE-223E-4BEC-B5B0-64497916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36BB-3B66-41B8-87E6-EF8FDBAF7436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D9E84-197E-423C-9DB0-77F07F0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4FD-338F-4F02-8F3C-A7CAE95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5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F2F-97AC-4A3E-AE90-7439DEEE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F053-EC72-4B5B-86F0-6DAFBDB73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5FF9-5287-43C6-847B-C0E4FAB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EAE2-3D6F-4866-A13C-F75C58F1515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BBD9-4135-4D08-B689-81756445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095E5-A709-4E02-9C8B-F9CDD9E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5170C-6EF1-4B66-923F-1DF96724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ED107-5DDB-408D-AAC1-12A7A0A7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81E1-4AFA-4D41-A788-BEA6C465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3E78-B83A-4781-8D42-136C3E2BA95E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725BB-97A0-4D31-ACF1-63789BF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FF4F-1A25-45FA-9447-87D84C6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EF7-E9E9-4D79-A7E2-427813B1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E8F0-510F-4FAE-9756-927E424A6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D43-C0B9-413B-BA3B-FC5B482B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0989-71EB-4874-B3B2-0E757C60DB0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2D0-49AB-4D27-A188-6CCC55BF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A0A-2A5A-4489-AE45-B3D96E51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F7C6-26F0-49FE-8A90-324F59BC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3491-D5C5-4006-AA45-566A01C9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8F47C-8DB8-4E6C-AE43-17CC827C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E8E4-D860-4EBA-9EB9-678E1F9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B3A7-8D76-4F3B-97AC-4FF7A882D36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5AB7-5FFA-41D0-B108-D1F7F2F7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5C5B-A6F3-409D-88D0-E19E1F64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3122-D793-439D-A06C-5CFDF63A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2E788-DD67-4D70-AAF2-469C7389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7DA4E-F4ED-40EF-ACE6-016185DD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3EEE-35DD-492B-8438-4A4A5910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E0FC3-5D01-448F-908A-D07C45306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A8071-7A64-4227-8311-B5DD68EE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D856-5EBF-4CD7-B205-E9A3806EE8BF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FA9B7-A6A3-4867-BF46-483FA9E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C526B-8916-47C1-A456-A0E3EA30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8BA-1E47-491E-9884-94306E83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F8689-3FC1-4326-90A4-F8E5C9E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13A0-E657-40BA-B2A2-4664E16746BF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1830-A0D8-4CEF-927F-D58F9B3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60AF-4D43-4B22-B964-E1049CE3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F7DF-DB4F-46AB-95FA-36AF2AC1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E34C-47A0-48BB-A7B1-5B332C6BA600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F963F-665D-4201-955C-75754257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A6F19-C489-47CC-9134-2FC9632F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5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EB-C225-49B0-A559-FFC287E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6-D4B2-49F8-956E-04D667DD2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BFDA2-61F2-4133-91BF-68BEEB6F7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5F6-EE5D-47F9-8CFF-79731051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5B1D-D8D5-41BE-B04B-DFD70CC95471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9AD3-B77B-4B22-9D49-8B8919CE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902BB-85E3-4E68-A053-06CE4A3A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C67E-44DC-4BF8-96E7-F15DF6D2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315D-EDF9-410C-A835-E1018309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332C-6761-4122-95D0-8A6175FF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C2C0-6B51-4C02-9CC5-702DB65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C4B8-CCBF-41EB-B223-259EA97D8CF9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51A-D6CC-4467-8140-83E3B6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199C-EFC1-4518-9AE7-69527F99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2B932-F298-46C5-B620-E78DDA22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2FECC-8CB8-43E3-A9A6-C63B38CE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173-EC4E-4B31-83E3-C7D05D877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4765-D284-4DEA-9ACE-1633024C0C5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267-EAB0-4F1D-80AB-914533E2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07D5-BA9F-4D11-928F-0B9DD4C9E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523E5-3816-41A4-AAA3-3A1242856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1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6FE504-872B-492C-95B4-91BC0384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002" y="887150"/>
            <a:ext cx="9165996" cy="2839727"/>
          </a:xfrm>
        </p:spPr>
        <p:txBody>
          <a:bodyPr>
            <a:normAutofit/>
          </a:bodyPr>
          <a:lstStyle/>
          <a:p>
            <a: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Laboratory</a:t>
            </a:r>
            <a:endParaRPr lang="en-US" sz="23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F0BE7-5D6C-4B7C-B81A-057AF89EDE18}"/>
              </a:ext>
            </a:extLst>
          </p:cNvPr>
          <p:cNvSpPr txBox="1"/>
          <p:nvPr/>
        </p:nvSpPr>
        <p:spPr>
          <a:xfrm>
            <a:off x="1118640" y="4503393"/>
            <a:ext cx="3616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7BB82-BDC2-47D1-9B2E-A0A8F0A73DBD}"/>
              </a:ext>
            </a:extLst>
          </p:cNvPr>
          <p:cNvSpPr txBox="1"/>
          <p:nvPr/>
        </p:nvSpPr>
        <p:spPr>
          <a:xfrm>
            <a:off x="8032475" y="4503393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8242F5-F51A-40B2-8B65-7695182D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z="1800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7733-85A9-4C04-80E7-CE69F518FBBE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173870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F2138-CE70-4CB3-850C-3F7904922361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10478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36148-EB5D-49B9-8562-400821484FB2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155960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BB65-56E2-4767-B76F-9E7D32EE3E90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123713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12EFD-B56B-4278-B3A3-34620D0BF576}"/>
              </a:ext>
            </a:extLst>
          </p:cNvPr>
          <p:cNvSpPr/>
          <p:nvPr/>
        </p:nvSpPr>
        <p:spPr>
          <a:xfrm>
            <a:off x="8262851" y="3316779"/>
            <a:ext cx="1820487" cy="170317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6F795-9A9A-4CB6-B6E9-1B3D44C456EB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9</a:t>
            </a:r>
          </a:p>
        </p:txBody>
      </p:sp>
    </p:spTree>
    <p:extLst>
      <p:ext uri="{BB962C8B-B14F-4D97-AF65-F5344CB8AC3E}">
        <p14:creationId xmlns:p14="http://schemas.microsoft.com/office/powerpoint/2010/main" val="332174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DF83-6FC3-42A6-9916-118CDC8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as Task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7CFE-6968-4089-8A19-D4D5E0968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readability and ease of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libraries present, the majority are open source and free.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slower than C++ in terms of raw performance but more user-friendly.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(Open Source Computer Vision Library)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EB1F3-A096-413C-ABD1-B2963F74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01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1BC-0888-4814-8F06-F6EDDC6F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94A0-EFFA-4D19-82E7-0D7A4002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faster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can perform certain computer vision-specific operations, like object detection, feature extraction, image segmentation, etc.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well with libraries like NumPy, scikit-learn, TensorFlow,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machine learning libraries.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B29B6-C7B5-4C7C-85FA-8040BD28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1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7E01-06C9-435E-BC4D-B9839227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9DA6-EEF3-4FEF-856B-A78F3A84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BDF3E-C373-4154-A8B0-FD985F19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Anaconda installer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https://docs.anaconda.com/anaconda/install/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installation on Anaconda prompt: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updating pip: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-m pip install --upgrade pip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12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42" y="882543"/>
            <a:ext cx="2360278" cy="23602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9841912" y="16933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9882769" y="410844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42" y="3403529"/>
            <a:ext cx="2360278" cy="2311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5682F-4B82-49E5-8A4C-82242BEB8135}"/>
              </a:ext>
            </a:extLst>
          </p:cNvPr>
          <p:cNvSpPr txBox="1"/>
          <p:nvPr/>
        </p:nvSpPr>
        <p:spPr>
          <a:xfrm>
            <a:off x="933255" y="1295631"/>
            <a:ext cx="5162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5x5 kernel with center at (3,3)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image from folder, apply appropriate padding 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on the image using the kernel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and crop the original size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output of each step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0F63A-7DCE-49F5-AFEF-4B13DE77A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55" y="5546338"/>
            <a:ext cx="5655586" cy="1222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8854A0-CD4E-402F-81E7-D13F4BA1F390}"/>
              </a:ext>
            </a:extLst>
          </p:cNvPr>
          <p:cNvSpPr txBox="1"/>
          <p:nvPr/>
        </p:nvSpPr>
        <p:spPr>
          <a:xfrm>
            <a:off x="3107921" y="3369776"/>
            <a:ext cx="1915121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0   1   2   1   0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1   3   5   3   1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2   5   9   5   2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1   3   5   3   1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0   1   2   1   0</a:t>
            </a:r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C41F7A10-5F6D-4A29-B735-760879E9663C}"/>
              </a:ext>
            </a:extLst>
          </p:cNvPr>
          <p:cNvSpPr/>
          <p:nvPr/>
        </p:nvSpPr>
        <p:spPr>
          <a:xfrm>
            <a:off x="2906706" y="3242821"/>
            <a:ext cx="2259183" cy="213988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4F499-21C4-4B31-A26B-AF29454D467E}"/>
              </a:ext>
            </a:extLst>
          </p:cNvPr>
          <p:cNvSpPr txBox="1"/>
          <p:nvPr/>
        </p:nvSpPr>
        <p:spPr>
          <a:xfrm>
            <a:off x="1400008" y="3877608"/>
            <a:ext cx="127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Kernel =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65AAAB-F1B2-4F53-96C6-23229F0AE599}"/>
              </a:ext>
            </a:extLst>
          </p:cNvPr>
          <p:cNvSpPr/>
          <p:nvPr/>
        </p:nvSpPr>
        <p:spPr>
          <a:xfrm>
            <a:off x="4204355" y="4550052"/>
            <a:ext cx="395926" cy="333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4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D9-8C4B-4BE3-A454-ED7E5567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EEE9-7BD9-4523-A331-7737C43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4"/>
            <a:ext cx="10721055" cy="10757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Prewitt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center of the kernel is at (0,0):</a:t>
            </a: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as first order derivate and calculates the difference of pixel intensities in a edge region.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6FDC-4FF6-4001-BB08-2015163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1A1016-41E4-4B0C-97B4-0A59582E1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73970"/>
              </p:ext>
            </p:extLst>
          </p:nvPr>
        </p:nvGraphicFramePr>
        <p:xfrm>
          <a:off x="2045616" y="2919227"/>
          <a:ext cx="2168936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589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4E8040-4BE8-48CA-8F4D-BF424ED0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46245"/>
              </p:ext>
            </p:extLst>
          </p:nvPr>
        </p:nvGraphicFramePr>
        <p:xfrm>
          <a:off x="7065818" y="2900545"/>
          <a:ext cx="2194560" cy="172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761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D64F3-35BF-41C3-BA51-1FFDB984D631}"/>
              </a:ext>
            </a:extLst>
          </p:cNvPr>
          <p:cNvSpPr txBox="1"/>
          <p:nvPr/>
        </p:nvSpPr>
        <p:spPr>
          <a:xfrm>
            <a:off x="1049518" y="5000843"/>
            <a:ext cx="47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the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C2F8-B44E-4B29-ABF0-BDB74195BA35}"/>
              </a:ext>
            </a:extLst>
          </p:cNvPr>
          <p:cNvSpPr txBox="1"/>
          <p:nvPr/>
        </p:nvSpPr>
        <p:spPr>
          <a:xfrm>
            <a:off x="6421562" y="5052614"/>
            <a:ext cx="435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find edges in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6E15-31B7-4C76-B9D1-D41C517C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F70A41-5072-4D5B-A71C-E7272E203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61209"/>
              </p:ext>
            </p:extLst>
          </p:nvPr>
        </p:nvGraphicFramePr>
        <p:xfrm>
          <a:off x="1152524" y="2147889"/>
          <a:ext cx="9191625" cy="333186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22218">
                  <a:extLst>
                    <a:ext uri="{9D8B030D-6E8A-4147-A177-3AD203B41FA5}">
                      <a16:colId xmlns:a16="http://schemas.microsoft.com/office/drawing/2014/main" val="4032461317"/>
                    </a:ext>
                  </a:extLst>
                </a:gridCol>
                <a:gridCol w="7869407">
                  <a:extLst>
                    <a:ext uri="{9D8B030D-6E8A-4147-A177-3AD203B41FA5}">
                      <a16:colId xmlns:a16="http://schemas.microsoft.com/office/drawing/2014/main" val="858126397"/>
                    </a:ext>
                  </a:extLst>
                </a:gridCol>
              </a:tblGrid>
              <a:tr h="53739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524575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applying  edge detection and thresholding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010382"/>
                  </a:ext>
                </a:extLst>
              </a:tr>
              <a:tr h="5511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 and matching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1430523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Domain Filtering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9595172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Descriptors  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019695"/>
                  </a:ext>
                </a:extLst>
              </a:tr>
              <a:tr h="59343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Showcasing and 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Labtest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7836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9118-C6FA-4357-AC66-53AEB9FE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5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92800" y="51179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3560" y="5111546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49BE9-2153-4113-8373-80C0FEC07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345" y="2117239"/>
            <a:ext cx="28575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201C87-2574-4749-9B5A-095BD754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887" y="2117239"/>
            <a:ext cx="2896115" cy="285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567167-2158-42E9-BB51-3C3AED458D48}"/>
              </a:ext>
            </a:extLst>
          </p:cNvPr>
          <p:cNvSpPr txBox="1"/>
          <p:nvPr/>
        </p:nvSpPr>
        <p:spPr>
          <a:xfrm>
            <a:off x="6356499" y="1352981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(0,0)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31656" y="523505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8837948" y="5235059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797311" y="52350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1B2D-19DB-45E7-9C71-907322B90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3" y="2117239"/>
            <a:ext cx="2857500" cy="285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87CD4-3E39-4C68-94AC-09F6F387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284" y="2117238"/>
            <a:ext cx="2857498" cy="2857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BC9B97-D059-4193-9E0D-43AC27B83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680" y="2117238"/>
            <a:ext cx="2863038" cy="2857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DA07F5-00C5-4300-9BD8-CE9ABDDBEF42}"/>
              </a:ext>
            </a:extLst>
          </p:cNvPr>
          <p:cNvSpPr txBox="1"/>
          <p:nvPr/>
        </p:nvSpPr>
        <p:spPr>
          <a:xfrm>
            <a:off x="6356499" y="1352981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of center at (1,1)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2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87A-971E-4657-B214-BE126A7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7605-5EB3-4B6D-9EDA-48DE349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300D-2D58-403D-B383-71F4148C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5" y="1864655"/>
            <a:ext cx="3802710" cy="3848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03DD3C4-AB38-4DEB-BAB4-747948F0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533650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B4075-D664-4F89-9E53-A5BB356D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94025"/>
            <a:ext cx="2549157" cy="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512911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using both smoothing and sharpening kernels on a RGB color 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bserve the difference and discuss it in your report by comparing the results: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 kernel is a gaussian filter of size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x sigma  </a:t>
            </a:r>
          </a:p>
          <a:p>
            <a:pPr marL="1428750" lvl="2" indent="-514350" algn="just">
              <a:lnSpc>
                <a:spcPct val="12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Sharpening kernel is a gaussian derivative kernel of size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x sigma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Apply separately on each channel of the RGB image and merge the outputs.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Convert the RGB image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HSV mode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apply separately on each channel of 	HSV space and merge the outputs.</a:t>
            </a:r>
          </a:p>
          <a:p>
            <a:pPr marL="457200" lvl="1" indent="0" algn="just">
              <a:buNone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use library functions as required to do the tasks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8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51291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Take an arbitrary 2D kernel and a grayscale image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convolution with the 2D kernel, count the number of operations and show the output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2D kernel into 2 vectors and convolve the image with the vectors. Count the number of operations and compare with the previous process (a).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lpha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Singular Value Decomposition (SVD) to decompose the 2D kernel, use the largest value of sigma to get the rank-1 approximation. 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can use library functions as required to do the tasks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7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E8A0-B8EE-4D55-A9C8-8408535F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D438E3-BEB4-48BB-AAE2-BABA4721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0492" y="5599473"/>
            <a:ext cx="4080763" cy="11524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67C8-69DB-483E-894B-37760CE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151" descr="Edittex">
            <a:extLst>
              <a:ext uri="{FF2B5EF4-FFF2-40B4-BE49-F238E27FC236}">
                <a16:creationId xmlns:a16="http://schemas.microsoft.com/office/drawing/2014/main" id="{3269A87E-BD90-4E3C-A923-D29A74706F5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1676" y="3391451"/>
            <a:ext cx="3099198" cy="70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95002-0BBE-4EF3-92BF-17D42C5D8234}"/>
              </a:ext>
            </a:extLst>
          </p:cNvPr>
          <p:cNvSpPr txBox="1"/>
          <p:nvPr/>
        </p:nvSpPr>
        <p:spPr>
          <a:xfrm>
            <a:off x="1469845" y="2964706"/>
            <a:ext cx="38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Smoothing Filter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FA9D2-C9C3-4F9B-929E-C1FB9DBCD1E4}"/>
              </a:ext>
            </a:extLst>
          </p:cNvPr>
          <p:cNvSpPr txBox="1"/>
          <p:nvPr/>
        </p:nvSpPr>
        <p:spPr>
          <a:xfrm>
            <a:off x="1526274" y="5035478"/>
            <a:ext cx="3781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Sharpening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D10A6-3E21-47D5-B48C-17ACBDCCCEDE}"/>
              </a:ext>
            </a:extLst>
          </p:cNvPr>
          <p:cNvCxnSpPr>
            <a:cxnSpLocks/>
          </p:cNvCxnSpPr>
          <p:nvPr/>
        </p:nvCxnSpPr>
        <p:spPr>
          <a:xfrm>
            <a:off x="4618845" y="4247804"/>
            <a:ext cx="0" cy="1203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2D40CF-74A3-4162-9F21-A7C32041755A}"/>
              </a:ext>
            </a:extLst>
          </p:cNvPr>
          <p:cNvSpPr txBox="1"/>
          <p:nvPr/>
        </p:nvSpPr>
        <p:spPr>
          <a:xfrm>
            <a:off x="1906051" y="4441952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Partial Derivative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696EA4-9CD1-4C23-A3C2-6BFDE760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13" y="4749159"/>
            <a:ext cx="1914682" cy="1914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F1E00-BB7C-413A-8E1E-7345910DE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731" y="3141967"/>
            <a:ext cx="1926743" cy="19146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982850-1845-4895-BEE4-1C0290FD1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365" y="1134125"/>
            <a:ext cx="1923685" cy="19146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7F57F-3988-4085-B812-41F7DC663419}"/>
              </a:ext>
            </a:extLst>
          </p:cNvPr>
          <p:cNvSpPr txBox="1"/>
          <p:nvPr/>
        </p:nvSpPr>
        <p:spPr>
          <a:xfrm>
            <a:off x="1597543" y="1764418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5941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Splitting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4298622" y="4250115"/>
            <a:ext cx="7680523" cy="2288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3" y="1272618"/>
            <a:ext cx="7680523" cy="2288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5796989" y="3665489"/>
            <a:ext cx="52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7" y="2152371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775447" y="5079534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991906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5FC1-8EE4-461B-A6DD-9F12B197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278" y="2756571"/>
            <a:ext cx="3758847" cy="134485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6000" dirty="0"/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F49F-C21F-4754-9E62-EE4B7ECE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D895C9-E973-4A30-8A13-FF3E58014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7462"/>
          </a:xfrm>
        </p:spPr>
        <p:txBody>
          <a:bodyPr/>
          <a:lstStyle/>
          <a:p>
            <a:r>
              <a:rPr lang="en-US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en-US" sz="60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9721-B15B-4A7B-B42E-EC4A5E34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09749F-20D8-4D38-8CF3-699E239DBDB1}"/>
              </a:ext>
            </a:extLst>
          </p:cNvPr>
          <p:cNvSpPr txBox="1">
            <a:spLocks/>
          </p:cNvSpPr>
          <p:nvPr/>
        </p:nvSpPr>
        <p:spPr>
          <a:xfrm>
            <a:off x="1524000" y="2922588"/>
            <a:ext cx="9144000" cy="1287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Convolution</a:t>
            </a:r>
          </a:p>
        </p:txBody>
      </p:sp>
    </p:spTree>
    <p:extLst>
      <p:ext uri="{BB962C8B-B14F-4D97-AF65-F5344CB8AC3E}">
        <p14:creationId xmlns:p14="http://schemas.microsoft.com/office/powerpoint/2010/main" val="9055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is an operation performed on two functions to produce a third function.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image processing, convolution is the process of transforming an image by applying a kernel over each pixel and its local neighbors across the entire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 operation applied on Image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kernel 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350675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3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8136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5911126" y="582189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2145088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54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24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29306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9043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105D0-CC26-4DAC-991C-10F6693F1DF4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89217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65634"/>
              </p:ext>
            </p:extLst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83633"/>
              </p:ext>
            </p:extLst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62041"/>
              </p:ext>
            </p:extLst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09FBF-6837-4EB1-899E-1A939C47DB35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442573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F52D5-7F02-4326-8E6B-3A44B74B26F6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69088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/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/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CDB12-5C06-4970-AAC4-0EBC0A021427}"/>
              </a:ext>
            </a:extLst>
          </p:cNvPr>
          <p:cNvSpPr txBox="1"/>
          <p:nvPr/>
        </p:nvSpPr>
        <p:spPr>
          <a:xfrm>
            <a:off x="939338" y="167917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1785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h(u,v) = \frac{1}{2 \pi \sigma^2} e^{-\frac{u^2+v^2}{\sigma^2}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820.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1501</Words>
  <Application>Microsoft Office PowerPoint</Application>
  <PresentationFormat>Widescreen</PresentationFormat>
  <Paragraphs>794</Paragraphs>
  <Slides>27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CSE 4128  Image Processing and Computer Vision Laboratory</vt:lpstr>
      <vt:lpstr>Course Outlines</vt:lpstr>
      <vt:lpstr>Week 1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Python as Task Language</vt:lpstr>
      <vt:lpstr>OpenCV</vt:lpstr>
      <vt:lpstr>Installation </vt:lpstr>
      <vt:lpstr>Classwork</vt:lpstr>
      <vt:lpstr>Classwork</vt:lpstr>
      <vt:lpstr>Classwork</vt:lpstr>
      <vt:lpstr>Classwork</vt:lpstr>
      <vt:lpstr>PowerPoint Presentation</vt:lpstr>
      <vt:lpstr>Assignment 1</vt:lpstr>
      <vt:lpstr>Assignment 2</vt:lpstr>
      <vt:lpstr>Sample Outputs</vt:lpstr>
      <vt:lpstr>Image Splitting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Tajmilur</cp:lastModifiedBy>
  <cp:revision>103</cp:revision>
  <dcterms:created xsi:type="dcterms:W3CDTF">2024-01-28T14:46:17Z</dcterms:created>
  <dcterms:modified xsi:type="dcterms:W3CDTF">2025-08-18T18:30:47Z</dcterms:modified>
</cp:coreProperties>
</file>