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9" r:id="rId3"/>
    <p:sldId id="299" r:id="rId4"/>
    <p:sldId id="300" r:id="rId5"/>
    <p:sldId id="301" r:id="rId6"/>
    <p:sldId id="308" r:id="rId7"/>
    <p:sldId id="309" r:id="rId8"/>
    <p:sldId id="306" r:id="rId9"/>
    <p:sldId id="310" r:id="rId10"/>
    <p:sldId id="330" r:id="rId11"/>
    <p:sldId id="302" r:id="rId12"/>
    <p:sldId id="331" r:id="rId13"/>
    <p:sldId id="311" r:id="rId14"/>
    <p:sldId id="307" r:id="rId15"/>
    <p:sldId id="1045" r:id="rId16"/>
    <p:sldId id="471" r:id="rId17"/>
    <p:sldId id="472" r:id="rId18"/>
    <p:sldId id="1046" r:id="rId19"/>
    <p:sldId id="473" r:id="rId20"/>
    <p:sldId id="474" r:id="rId21"/>
    <p:sldId id="33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49794-C84E-4082-8D4E-5398E1A45EA7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C0CB-5391-4231-9479-19483AC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1B8-AD85-425D-A891-7F7F61302E2F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04B-D373-4ACF-8E4D-48BE0C605F2C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5FD9-FC47-40E4-9D7D-6C72459C26E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8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C1C3-5378-46F6-AA21-02B58FE971C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1BBE439-A689-4E67-A7FC-21353A5E32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0D6A-3FD7-42FD-A476-85B1F00CAE4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A5E-9C33-4F86-80D9-4BAED0911429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02CB-F384-4A4C-82B8-79D60BFA27C5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4-CF07-4806-AC2D-C4CF86D8AF9B}" type="datetime1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7434-8F23-4DD5-BD51-853123BE4FA3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06E-2165-4BB6-98D7-C9EE277D9AF2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9A3-5F0E-45E0-B660-E2BE0FDEF0DF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D22-82D8-46A7-A4C0-7A6FA54084BE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97B-F47E-49C0-A30B-118D7B86E5F3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C2EB1E-AE7D-4CC4-A870-7B3A94A884E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4: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 and Feature Matching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72110-2830-405F-A97D-38124C49880A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B50B-0179-40F3-A610-EF4D08807941}"/>
              </a:ext>
            </a:extLst>
          </p:cNvPr>
          <p:cNvSpPr txBox="1"/>
          <p:nvPr/>
        </p:nvSpPr>
        <p:spPr>
          <a:xfrm>
            <a:off x="7061514" y="4087894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9293B8-AE69-4EB7-8E1B-F058A1A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39C50-A085-4B5D-A900-E9C2E1FA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find axes?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A7772-6187-4F19-A231-5065AF253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1271"/>
            <a:ext cx="10708341" cy="4975692"/>
          </a:xfrm>
        </p:spPr>
        <p:txBody>
          <a:bodyPr/>
          <a:lstStyle/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contours, _ = cv2.findContours(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, 			cv2.RETR_EXTERNAL, cv2.CHAIN_APPROX_SIMPLE)</a:t>
            </a:r>
          </a:p>
          <a:p>
            <a:pPr marL="0" indent="0">
              <a:buNone/>
            </a:pP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max(contours, key=cv2.contourArea)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) &gt;= 5:</a:t>
            </a:r>
          </a:p>
          <a:p>
            <a:pPr marL="0" indent="0">
              <a:buNone/>
            </a:pP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(x, y), (MA, ma), angle = cv2.fitEllipse(</a:t>
            </a:r>
            <a:r>
              <a:rPr lang="fr-FR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cnt</a:t>
            </a:r>
            <a:r>
              <a:rPr lang="fr-FR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2FF86-3777-4848-9B88-CDD6C208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706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C47-04C9-4193-9450-08BD73F6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Kullback-Leibler</a:t>
            </a:r>
            <a:r>
              <a:rPr lang="en-US" dirty="0"/>
              <a:t> Distance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E987-368C-4A43-AF48-BFEC1114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0F7AA4-0E86-40EE-A0D7-2F889D01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9838"/>
            <a:ext cx="9541516" cy="5412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9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DDB00-2127-406B-86DD-54DD3DE6E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Distance Matrix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75D45-376B-4CC6-A1D2-76AF4208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F31293-2D85-4764-9340-928992409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Calculate the </a:t>
            </a:r>
            <a:r>
              <a:rPr lang="en-US" sz="2600" i="1" dirty="0" err="1"/>
              <a:t>Kullback-Leibler</a:t>
            </a:r>
            <a:r>
              <a:rPr lang="en-US" sz="2600" dirty="0"/>
              <a:t> Distance between each 2 images.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/>
              <a:t>Create a matrix showing the similarity among each pairs.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/>
              <a:t>Find  which images from test cases match the most with the image from train cases.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600" dirty="0"/>
              <a:t>Show the output distance matrix as a table</a:t>
            </a:r>
          </a:p>
        </p:txBody>
      </p:sp>
    </p:spTree>
    <p:extLst>
      <p:ext uri="{BB962C8B-B14F-4D97-AF65-F5344CB8AC3E}">
        <p14:creationId xmlns:p14="http://schemas.microsoft.com/office/powerpoint/2010/main" val="2719231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E81E-AD33-4B61-8FFD-8948D4C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as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A5A14-5AEA-4BD9-961B-CD717A8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AA728-3465-43B4-B75E-5FE9AD74822A}"/>
              </a:ext>
            </a:extLst>
          </p:cNvPr>
          <p:cNvSpPr txBox="1"/>
          <p:nvPr/>
        </p:nvSpPr>
        <p:spPr>
          <a:xfrm>
            <a:off x="439271" y="2251973"/>
            <a:ext cx="1155550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+ 1}'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f'GT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+ 1}'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distances_matrix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distances_matrix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the distance matrix as a table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print(tabulate(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distances_matrix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[0:4,0:3], headers=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tablefmt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='grid'))</a:t>
            </a:r>
          </a:p>
        </p:txBody>
      </p:sp>
    </p:spTree>
    <p:extLst>
      <p:ext uri="{BB962C8B-B14F-4D97-AF65-F5344CB8AC3E}">
        <p14:creationId xmlns:p14="http://schemas.microsoft.com/office/powerpoint/2010/main" val="1151894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99935D-0863-4230-8E3E-7BED50DBE9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813411"/>
              </p:ext>
            </p:extLst>
          </p:nvPr>
        </p:nvGraphicFramePr>
        <p:xfrm>
          <a:off x="1138518" y="176446"/>
          <a:ext cx="9529481" cy="641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47">
                  <a:extLst>
                    <a:ext uri="{9D8B030D-6E8A-4147-A177-3AD203B41FA5}">
                      <a16:colId xmlns:a16="http://schemas.microsoft.com/office/drawing/2014/main" val="4223002077"/>
                    </a:ext>
                  </a:extLst>
                </a:gridCol>
                <a:gridCol w="1836643">
                  <a:extLst>
                    <a:ext uri="{9D8B030D-6E8A-4147-A177-3AD203B41FA5}">
                      <a16:colId xmlns:a16="http://schemas.microsoft.com/office/drawing/2014/main" val="1377747093"/>
                    </a:ext>
                  </a:extLst>
                </a:gridCol>
                <a:gridCol w="1986863">
                  <a:extLst>
                    <a:ext uri="{9D8B030D-6E8A-4147-A177-3AD203B41FA5}">
                      <a16:colId xmlns:a16="http://schemas.microsoft.com/office/drawing/2014/main" val="967094551"/>
                    </a:ext>
                  </a:extLst>
                </a:gridCol>
                <a:gridCol w="1353436">
                  <a:extLst>
                    <a:ext uri="{9D8B030D-6E8A-4147-A177-3AD203B41FA5}">
                      <a16:colId xmlns:a16="http://schemas.microsoft.com/office/drawing/2014/main" val="2079737647"/>
                    </a:ext>
                  </a:extLst>
                </a:gridCol>
                <a:gridCol w="2626892">
                  <a:extLst>
                    <a:ext uri="{9D8B030D-6E8A-4147-A177-3AD203B41FA5}">
                      <a16:colId xmlns:a16="http://schemas.microsoft.com/office/drawing/2014/main" val="1720254334"/>
                    </a:ext>
                  </a:extLst>
                </a:gridCol>
              </a:tblGrid>
              <a:tr h="6034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5657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2142"/>
                  </a:ext>
                </a:extLst>
              </a:tr>
              <a:tr h="10592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Test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109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/>
                        <a:t>Test 2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0.0324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7959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/>
                        <a:t>Test 3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0.1095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0.0051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8467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/>
                        <a:t>Test 4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0.1480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3200" dirty="0"/>
                        <a:t>0.0004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19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A58A-316E-41F2-A8D9-571ABCF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125D8-47F4-40F8-9349-6D234EE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286" y="845226"/>
            <a:ext cx="1269999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29A489-6D2A-4D21-A7F4-26DCF49ABA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4491" r="13057" b="13057"/>
          <a:stretch/>
        </p:blipFill>
        <p:spPr>
          <a:xfrm>
            <a:off x="3263153" y="845225"/>
            <a:ext cx="1129553" cy="9906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88ACDE-AED9-40C2-9AE8-E30196748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31" y="845225"/>
            <a:ext cx="1269999" cy="9906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C352E-B112-4951-A316-E0F3F63B8E5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4491" r="13057" b="13057"/>
          <a:stretch/>
        </p:blipFill>
        <p:spPr>
          <a:xfrm>
            <a:off x="8556465" y="2019601"/>
            <a:ext cx="1270000" cy="9906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9FF164-7A8F-4FA1-B2F9-37B0AB8A97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66" y="3122262"/>
            <a:ext cx="1269999" cy="990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537BC5A-A380-44A5-9C25-04965F2EE2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466" y="4358057"/>
            <a:ext cx="1269999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9FB5A-38BC-4421-8209-C3C433D4C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0162" y="5504999"/>
            <a:ext cx="1275324" cy="9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4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48A58-2B62-7E57-1AE3-C71F3574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1BEA3F3-B8E5-C86F-C15B-5DFBD468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Moments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2858A7D-FF52-E21F-4328-FEB07CD6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D8047">
                    <a:lumMod val="50000"/>
                  </a:srgbClr>
                </a:solidFill>
              </a:rPr>
              <a:t>Prof. Dr. SMM Ahsan, CSE, KUET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F16394-7B9B-797A-046A-81C7EA71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15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D0797-E564-4136-CC5E-BBB2AA052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686" y="1383419"/>
            <a:ext cx="2794115" cy="10006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D709CA-25F1-92AA-B3DD-038374DF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2533078"/>
            <a:ext cx="3049286" cy="8641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1BE4BF-71DE-343E-8CBD-DDF56EC5E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329" y="4060684"/>
            <a:ext cx="3556172" cy="8076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8DBD56F-1CF3-636C-C7DA-75D615FAF672}"/>
              </a:ext>
            </a:extLst>
          </p:cNvPr>
          <p:cNvSpPr txBox="1"/>
          <p:nvPr/>
        </p:nvSpPr>
        <p:spPr>
          <a:xfrm>
            <a:off x="1054743" y="1179402"/>
            <a:ext cx="152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3E9109"/>
              </a:rPr>
              <a:t>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B45E8"/>
              </a:rPr>
              <a:t>th moment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5933F5-078D-AEEF-2F00-3691D422F930}"/>
              </a:ext>
            </a:extLst>
          </p:cNvPr>
          <p:cNvSpPr txBox="1"/>
          <p:nvPr/>
        </p:nvSpPr>
        <p:spPr>
          <a:xfrm>
            <a:off x="1014329" y="22774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3E9109"/>
              </a:rPr>
              <a:t>central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B45E8"/>
              </a:rPr>
              <a:t>moments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8F8BC-E900-3C7E-9F0C-B366E2C67F99}"/>
              </a:ext>
            </a:extLst>
          </p:cNvPr>
          <p:cNvSpPr txBox="1"/>
          <p:nvPr/>
        </p:nvSpPr>
        <p:spPr>
          <a:xfrm>
            <a:off x="990600" y="370797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 err="1">
                <a:solidFill>
                  <a:srgbClr val="000000"/>
                </a:solidFill>
                <a:effectLst/>
                <a:latin typeface="AdvP4B45E8"/>
              </a:rPr>
              <a:t>pq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4B45E8"/>
              </a:rPr>
              <a:t>th</a:t>
            </a:r>
            <a:r>
              <a:rPr lang="en-US" dirty="0"/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B45E8"/>
              </a:rPr>
              <a:t>moment of a 2-D density function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3E9109"/>
              </a:rPr>
              <a:t>p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4C4E74"/>
              </a:rPr>
              <a:t>ð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3E9109"/>
              </a:rPr>
              <a:t>x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C4E51"/>
              </a:rPr>
              <a:t>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3E9109"/>
              </a:rPr>
              <a:t>y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4C4E74"/>
              </a:rPr>
              <a:t>Þ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7BA3FF-B432-B8C1-B4DB-8093F195B6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329" y="5339763"/>
            <a:ext cx="5231789" cy="8438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C68C467-8B55-0B36-CF3D-CFBC52507C79}"/>
              </a:ext>
            </a:extLst>
          </p:cNvPr>
          <p:cNvSpPr txBox="1"/>
          <p:nvPr/>
        </p:nvSpPr>
        <p:spPr>
          <a:xfrm>
            <a:off x="1054100" y="5034747"/>
            <a:ext cx="444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AdvP4B45E8"/>
              </a:rPr>
              <a:t>(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3E9109"/>
              </a:rPr>
              <a:t>p-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C4E74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3E9109"/>
              </a:rPr>
              <a:t>q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B45E8"/>
              </a:rPr>
              <a:t>)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4B45E8"/>
              </a:rPr>
              <a:t>th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4B45E8"/>
              </a:rPr>
              <a:t> central moment of 2-D shape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3E9109"/>
              </a:rPr>
              <a:t>I(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dvP3E9109"/>
              </a:rPr>
              <a:t>x,y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dvP3E9109"/>
              </a:rPr>
              <a:t>)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AC91A36-C741-CAD1-DA8B-B6CB9AB53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6859" y="1470930"/>
            <a:ext cx="6534958" cy="11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6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7F29B7B-4A52-05C2-D424-998CF01F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Statistical Moments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A084C-98D6-1C24-9FC4-35FA8E1A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rgbClr val="DD8047">
                    <a:lumMod val="50000"/>
                  </a:srgbClr>
                </a:solidFill>
              </a:rPr>
              <a:t>Prof. Dr. SMM Ahsan, CSE, KUET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64C0E-0C89-52EB-74A1-89756294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16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70358C-C2C2-E253-32A6-4B2CDA14DFE0}"/>
              </a:ext>
            </a:extLst>
          </p:cNvPr>
          <p:cNvSpPr txBox="1"/>
          <p:nvPr/>
        </p:nvSpPr>
        <p:spPr>
          <a:xfrm>
            <a:off x="660706" y="1298045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00"/>
                </a:solidFill>
                <a:latin typeface="AdvP4B45E8"/>
              </a:rPr>
              <a:t>(</a:t>
            </a:r>
            <a:r>
              <a:rPr lang="en-US" sz="2400" i="1" dirty="0" err="1">
                <a:solidFill>
                  <a:srgbClr val="000000"/>
                </a:solidFill>
                <a:latin typeface="AdvP4B45E8"/>
              </a:rPr>
              <a:t>p</a:t>
            </a:r>
            <a:r>
              <a:rPr lang="en-US" sz="2400" b="0" i="1" dirty="0" err="1">
                <a:solidFill>
                  <a:srgbClr val="000000"/>
                </a:solidFill>
                <a:effectLst/>
                <a:latin typeface="AdvP4B45E8"/>
              </a:rPr>
              <a:t>+q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AdvP4B45E8"/>
              </a:rPr>
              <a:t>)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AdvP4B45E8"/>
              </a:rPr>
              <a:t>th</a:t>
            </a:r>
            <a:r>
              <a:rPr lang="en-US" sz="2400" dirty="0"/>
              <a:t>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dvP4B45E8"/>
              </a:rPr>
              <a:t>moment of a 2-D density function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E5E47A-87DF-DF08-8BAC-DEC6A741754E}"/>
              </a:ext>
            </a:extLst>
          </p:cNvPr>
          <p:cNvSpPr txBox="1"/>
          <p:nvPr/>
        </p:nvSpPr>
        <p:spPr>
          <a:xfrm>
            <a:off x="660706" y="3429000"/>
            <a:ext cx="4445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p+q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central moment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57ACB7-5CAB-4F9F-AC7D-E7AF9AA08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6" y="1896738"/>
            <a:ext cx="4186154" cy="10346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11EF1E-57A2-9803-2682-6EA0D61BB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" y="3977207"/>
            <a:ext cx="4445000" cy="80786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5D2E98-48D1-9EC5-489A-1967259C1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550" y="5206579"/>
            <a:ext cx="2958570" cy="7836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3D6EE95-5A5E-53D5-8FA0-7EF70DDEF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8956" y="3239819"/>
            <a:ext cx="1512181" cy="82665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E07809E-D6CA-5187-EB35-DB6DAAD8B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856" y="4375821"/>
            <a:ext cx="2209800" cy="75810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FDA20E0-8A5F-C05E-1179-50C61DC045E2}"/>
              </a:ext>
            </a:extLst>
          </p:cNvPr>
          <p:cNvSpPr txBox="1"/>
          <p:nvPr/>
        </p:nvSpPr>
        <p:spPr>
          <a:xfrm>
            <a:off x="6010275" y="2590552"/>
            <a:ext cx="6181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1" dirty="0">
                <a:solidFill>
                  <a:srgbClr val="242021"/>
                </a:solidFill>
                <a:effectLst/>
                <a:latin typeface="+mj-lt"/>
              </a:rPr>
              <a:t>normalized central moment 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+mj-lt"/>
              </a:rPr>
              <a:t>of order (</a:t>
            </a:r>
            <a:r>
              <a:rPr lang="en-US" sz="2400" b="0" i="0" dirty="0" err="1">
                <a:solidFill>
                  <a:srgbClr val="242021"/>
                </a:solidFill>
                <a:effectLst/>
                <a:latin typeface="+mj-lt"/>
              </a:rPr>
              <a:t>p+q</a:t>
            </a:r>
            <a:r>
              <a:rPr lang="en-US" sz="2400" b="0" i="0" dirty="0">
                <a:solidFill>
                  <a:srgbClr val="242021"/>
                </a:solidFill>
                <a:effectLst/>
                <a:latin typeface="+mj-lt"/>
              </a:rPr>
              <a:t> ) </a:t>
            </a:r>
            <a:endParaRPr lang="en-US" sz="2400" dirty="0">
              <a:latin typeface="+mj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31B4A5-A35E-2DEA-9429-2381961D55A0}"/>
              </a:ext>
            </a:extLst>
          </p:cNvPr>
          <p:cNvSpPr txBox="1"/>
          <p:nvPr/>
        </p:nvSpPr>
        <p:spPr>
          <a:xfrm>
            <a:off x="10307196" y="4431708"/>
            <a:ext cx="1600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1" dirty="0">
                <a:solidFill>
                  <a:srgbClr val="242021"/>
                </a:solidFill>
                <a:effectLst/>
                <a:latin typeface="+mj-lt"/>
              </a:rPr>
              <a:t>p +q</a:t>
            </a:r>
            <a:r>
              <a:rPr lang="en-US" sz="2000" b="0" i="0" dirty="0">
                <a:solidFill>
                  <a:srgbClr val="242021"/>
                </a:solidFill>
                <a:effectLst/>
                <a:latin typeface="+mj-lt"/>
              </a:rPr>
              <a:t> = 2 3 , ,</a:t>
            </a:r>
            <a:br>
              <a:rPr lang="en-US" sz="2000" dirty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1399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67F29B7B-4A52-05C2-D424-998CF01F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 Moments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EDA084C-98D6-1C24-9FC4-35FA8E1A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D8047">
                    <a:lumMod val="50000"/>
                  </a:srgbClr>
                </a:solidFill>
              </a:rPr>
              <a:t>Prof. Dr. SMM Ahsan, CSE, KUET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64C0E-0C89-52EB-74A1-89756294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17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117CB6A-5555-64C9-AF3D-94477C41B8D2}"/>
              </a:ext>
            </a:extLst>
          </p:cNvPr>
          <p:cNvGrpSpPr/>
          <p:nvPr/>
        </p:nvGrpSpPr>
        <p:grpSpPr>
          <a:xfrm>
            <a:off x="618565" y="1111623"/>
            <a:ext cx="11071411" cy="4383742"/>
            <a:chOff x="215900" y="1409700"/>
            <a:chExt cx="12161159" cy="4572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4B0E71F-0B63-B90B-5A6B-C53A05444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8600" y="1409700"/>
              <a:ext cx="12148459" cy="45720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2AF3C01-BE81-B1E1-A742-17A116EB070C}"/>
                </a:ext>
              </a:extLst>
            </p:cNvPr>
            <p:cNvSpPr txBox="1"/>
            <p:nvPr/>
          </p:nvSpPr>
          <p:spPr>
            <a:xfrm>
              <a:off x="373901" y="1430209"/>
              <a:ext cx="4572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800" dirty="0">
                  <a:sym typeface="Symbol" panose="05050102010706020507" pitchFamily="18" charset="2"/>
                </a:rPr>
                <a:t></a:t>
              </a:r>
              <a:r>
                <a:rPr lang="en-US" sz="2800" baseline="-25000" dirty="0">
                  <a:sym typeface="Symbol" panose="05050102010706020507" pitchFamily="18" charset="2"/>
                </a:rPr>
                <a:t>1</a:t>
              </a:r>
              <a:endParaRPr lang="en-US" sz="2800" baseline="-25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740268C-ECC8-7831-0460-B442F8FE6B81}"/>
                </a:ext>
              </a:extLst>
            </p:cNvPr>
            <p:cNvSpPr txBox="1"/>
            <p:nvPr/>
          </p:nvSpPr>
          <p:spPr>
            <a:xfrm>
              <a:off x="373901" y="1890527"/>
              <a:ext cx="457200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800" dirty="0">
                  <a:sym typeface="Symbol" panose="05050102010706020507" pitchFamily="18" charset="2"/>
                </a:rPr>
                <a:t></a:t>
              </a:r>
              <a:r>
                <a:rPr lang="en-US" sz="2800" baseline="-25000" dirty="0">
                  <a:sym typeface="Symbol" panose="05050102010706020507" pitchFamily="18" charset="2"/>
                </a:rPr>
                <a:t>2</a:t>
              </a:r>
              <a:endParaRPr lang="en-US" sz="2800" baseline="-25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EBB266-3E19-222A-6BD4-664120275F10}"/>
                </a:ext>
              </a:extLst>
            </p:cNvPr>
            <p:cNvSpPr txBox="1"/>
            <p:nvPr/>
          </p:nvSpPr>
          <p:spPr>
            <a:xfrm>
              <a:off x="215900" y="2439345"/>
              <a:ext cx="615201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800" dirty="0">
                  <a:sym typeface="Symbol" panose="05050102010706020507" pitchFamily="18" charset="2"/>
                </a:rPr>
                <a:t></a:t>
              </a:r>
              <a:r>
                <a:rPr lang="en-US" sz="2800" baseline="-25000" dirty="0">
                  <a:sym typeface="Symbol" panose="05050102010706020507" pitchFamily="18" charset="2"/>
                </a:rPr>
                <a:t>3</a:t>
              </a:r>
              <a:endParaRPr lang="en-US" sz="2800" baseline="-250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7F720E-9D01-BB60-FAA6-A1ADFD6FB5A3}"/>
                </a:ext>
              </a:extLst>
            </p:cNvPr>
            <p:cNvSpPr txBox="1"/>
            <p:nvPr/>
          </p:nvSpPr>
          <p:spPr>
            <a:xfrm>
              <a:off x="341169" y="2963618"/>
              <a:ext cx="48993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800" dirty="0">
                  <a:sym typeface="Symbol" panose="05050102010706020507" pitchFamily="18" charset="2"/>
                </a:rPr>
                <a:t></a:t>
              </a:r>
              <a:r>
                <a:rPr lang="en-US" sz="2800" baseline="-25000" dirty="0">
                  <a:sym typeface="Symbol" panose="05050102010706020507" pitchFamily="18" charset="2"/>
                </a:rPr>
                <a:t>4</a:t>
              </a:r>
              <a:endParaRPr lang="en-US" sz="2800" baseline="-250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F0421B-FA60-0E03-EB2F-7EA545B85FC7}"/>
                </a:ext>
              </a:extLst>
            </p:cNvPr>
            <p:cNvSpPr txBox="1"/>
            <p:nvPr/>
          </p:nvSpPr>
          <p:spPr>
            <a:xfrm>
              <a:off x="288434" y="3389293"/>
              <a:ext cx="54266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800" dirty="0">
                  <a:sym typeface="Symbol" panose="05050102010706020507" pitchFamily="18" charset="2"/>
                </a:rPr>
                <a:t></a:t>
              </a:r>
              <a:r>
                <a:rPr lang="en-US" sz="2800" baseline="-25000" dirty="0">
                  <a:sym typeface="Symbol" panose="05050102010706020507" pitchFamily="18" charset="2"/>
                </a:rPr>
                <a:t>5</a:t>
              </a:r>
              <a:endParaRPr lang="en-US" sz="2800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3BF38B-1674-D870-B8E0-3AE739E6A9A6}"/>
                </a:ext>
              </a:extLst>
            </p:cNvPr>
            <p:cNvSpPr txBox="1"/>
            <p:nvPr/>
          </p:nvSpPr>
          <p:spPr>
            <a:xfrm>
              <a:off x="341169" y="4848850"/>
              <a:ext cx="489932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800" dirty="0">
                  <a:sym typeface="Symbol" panose="05050102010706020507" pitchFamily="18" charset="2"/>
                </a:rPr>
                <a:t></a:t>
              </a:r>
              <a:r>
                <a:rPr lang="en-US" sz="2800" baseline="-25000" dirty="0">
                  <a:sym typeface="Symbol" panose="05050102010706020507" pitchFamily="18" charset="2"/>
                </a:rPr>
                <a:t>7</a:t>
              </a:r>
              <a:endParaRPr lang="en-US" sz="2800" baseline="-25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BC3C64-CEA6-F305-A2AB-E74D123E22C8}"/>
                </a:ext>
              </a:extLst>
            </p:cNvPr>
            <p:cNvSpPr txBox="1"/>
            <p:nvPr/>
          </p:nvSpPr>
          <p:spPr>
            <a:xfrm>
              <a:off x="288434" y="4360357"/>
              <a:ext cx="542667" cy="4308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2800" dirty="0">
                  <a:sym typeface="Symbol" panose="05050102010706020507" pitchFamily="18" charset="2"/>
                </a:rPr>
                <a:t></a:t>
              </a:r>
              <a:r>
                <a:rPr lang="en-US" sz="2800" baseline="-25000" dirty="0">
                  <a:sym typeface="Symbol" panose="05050102010706020507" pitchFamily="18" charset="2"/>
                </a:rPr>
                <a:t>6</a:t>
              </a:r>
              <a:endParaRPr lang="en-US" sz="2800" baseline="-250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4C364F5-C70F-3123-E6DF-7AA6B4A322FD}"/>
              </a:ext>
            </a:extLst>
          </p:cNvPr>
          <p:cNvSpPr txBox="1"/>
          <p:nvPr/>
        </p:nvSpPr>
        <p:spPr>
          <a:xfrm>
            <a:off x="353543" y="5842337"/>
            <a:ext cx="1200138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42021"/>
                </a:solidFill>
                <a:effectLst/>
                <a:latin typeface="TimesTen-Roman"/>
              </a:rPr>
              <a:t>Derivation of these results requires concepts that are beyond the scope of this discussion. The book by Bell [1965] and the paper by Hu [1962] contain detailed discussions of these concepts. For generating moment invariants of an order higher than seven, see </a:t>
            </a:r>
            <a:r>
              <a:rPr lang="en-US" sz="1400" b="0" i="0" dirty="0" err="1">
                <a:solidFill>
                  <a:srgbClr val="242021"/>
                </a:solidFill>
                <a:effectLst/>
                <a:latin typeface="TimesTen-Roman"/>
              </a:rPr>
              <a:t>Flusser</a:t>
            </a:r>
            <a:r>
              <a:rPr lang="en-US" sz="1400" b="0" i="0" dirty="0">
                <a:solidFill>
                  <a:srgbClr val="242021"/>
                </a:solidFill>
                <a:effectLst/>
                <a:latin typeface="TimesTen-Roman"/>
              </a:rPr>
              <a:t> [2000]. Moment invariants can be generalized to </a:t>
            </a:r>
            <a:r>
              <a:rPr lang="en-US" sz="1400" b="0" i="1" dirty="0">
                <a:solidFill>
                  <a:srgbClr val="242021"/>
                </a:solidFill>
                <a:effectLst/>
                <a:latin typeface="TimesTen-Italic"/>
              </a:rPr>
              <a:t>n </a:t>
            </a:r>
            <a:r>
              <a:rPr lang="en-US" sz="1400" b="0" i="0" dirty="0">
                <a:solidFill>
                  <a:srgbClr val="242021"/>
                </a:solidFill>
                <a:effectLst/>
                <a:latin typeface="TimesTen-Roman"/>
              </a:rPr>
              <a:t>dimensions (see </a:t>
            </a:r>
            <a:r>
              <a:rPr lang="en-US" sz="1400" b="0" i="0" dirty="0" err="1">
                <a:solidFill>
                  <a:srgbClr val="242021"/>
                </a:solidFill>
                <a:effectLst/>
                <a:latin typeface="TimesTen-Roman"/>
              </a:rPr>
              <a:t>Mamistvalov</a:t>
            </a:r>
            <a:r>
              <a:rPr lang="en-US" sz="1400" b="0" i="0" dirty="0">
                <a:solidFill>
                  <a:srgbClr val="242021"/>
                </a:solidFill>
                <a:effectLst/>
                <a:latin typeface="TimesTen-Roman"/>
              </a:rPr>
              <a:t> [1998]).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97192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43DC6D7-847C-F8F0-A35E-A7E7A9635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48C840F2-CD2F-3B08-0207-732BFB32D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 Moments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59CEB-2021-EB6E-091B-BFD44355241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313329"/>
            <a:ext cx="10820400" cy="4572000"/>
          </a:xfrm>
        </p:spPr>
        <p:txBody>
          <a:bodyPr>
            <a:normAutofit/>
          </a:bodyPr>
          <a:lstStyle/>
          <a:p>
            <a:r>
              <a:rPr lang="en-US" dirty="0"/>
              <a:t>This set of moments is invariant to translation, scale change, mirroring (within a minus sign), and rotation. </a:t>
            </a:r>
          </a:p>
          <a:p>
            <a:r>
              <a:rPr lang="en-US" dirty="0"/>
              <a:t>We can attach physical meaning to some of the low-order moment invariants. </a:t>
            </a:r>
          </a:p>
          <a:p>
            <a:pPr lvl="1"/>
            <a:r>
              <a:rPr lang="en-US" dirty="0"/>
              <a:t>For example, </a:t>
            </a:r>
            <a:r>
              <a:rPr lang="en-US" sz="2400" dirty="0">
                <a:sym typeface="Symbol" panose="05050102010706020507" pitchFamily="18" charset="2"/>
              </a:rPr>
              <a:t></a:t>
            </a:r>
            <a:r>
              <a:rPr lang="en-US" dirty="0"/>
              <a:t>1 is the sum of two second moments with respect to the principal axes of data spread, so this moment can be interpreted as a measure of data spread. </a:t>
            </a:r>
          </a:p>
          <a:p>
            <a:pPr lvl="1"/>
            <a:r>
              <a:rPr lang="en-US" dirty="0"/>
              <a:t>Similarly, </a:t>
            </a:r>
            <a:r>
              <a:rPr lang="en-US" sz="2400" dirty="0">
                <a:sym typeface="Symbol" panose="05050102010706020507" pitchFamily="18" charset="2"/>
              </a:rPr>
              <a:t></a:t>
            </a:r>
            <a:r>
              <a:rPr lang="en-US" dirty="0"/>
              <a:t>3 is the difference of second moments, and may be interpreted as a measure of “slenderness.” </a:t>
            </a:r>
          </a:p>
          <a:p>
            <a:pPr lvl="1"/>
            <a:r>
              <a:rPr lang="en-US" dirty="0"/>
              <a:t>However, as the order of the moment invariants increases, the complexity of their formulation causes physical meaning to be lost.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53F7C0-AE12-79E4-BA15-71D8891B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D8047">
                    <a:lumMod val="50000"/>
                  </a:srgbClr>
                </a:solidFill>
              </a:rPr>
              <a:t>Prof. Dr. SMM Ahsan, CSE, KUET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F6112-3E9D-2CC2-A540-19EDDB34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18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28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421-D688-FF45-A6A9-7E05E8A4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 Moments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46EE-7CA4-FE9F-43CE-A58C9FF5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5C524C-7A57-4389-B084-E69453A2BAA2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DD8047">
                  <a:lumMod val="50000"/>
                </a:srgb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91D1D2-D68A-30E1-024F-FEFDBCC5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298" y="1176337"/>
            <a:ext cx="8001302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FD9C-350C-483E-A6A2-EDEA7E43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097-68AB-46E6-B63C-2016FA49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Information that lets you recognize a region.</a:t>
            </a:r>
          </a:p>
          <a:p>
            <a:r>
              <a:rPr lang="en-US" altLang="en-US" dirty="0"/>
              <a:t>They focus on the content and texture of objects in an image. </a:t>
            </a:r>
          </a:p>
          <a:p>
            <a:r>
              <a:rPr lang="en-US" altLang="en-US" dirty="0"/>
              <a:t>They describe the distribution of pixel values within a region and capture the spatial relationships between different regions. </a:t>
            </a:r>
          </a:p>
          <a:p>
            <a:r>
              <a:rPr lang="en-US" dirty="0"/>
              <a:t>They extract relevant information from the image and represent it in a way that can be easily compared and matched with other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9113-0370-4384-B7FA-44FA1BF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4421-D688-FF45-A6A9-7E05E8A4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 Moments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2C93C-1D1C-32BD-BFCA-7BC5BC6E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D8047">
                    <a:lumMod val="50000"/>
                  </a:srgbClr>
                </a:solidFill>
              </a:rPr>
              <a:t>Prof. Dr. SMM Ahsan, CSE, KUET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D46EE-7CA4-FE9F-43CE-A58C9FF5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5C524C-7A57-4389-B084-E69453A2BAA2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DD8047">
                  <a:lumMod val="5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71F4B7-E7C9-9710-0611-1062CEDE7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238" y="1360581"/>
            <a:ext cx="11485232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95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F190-E7F6-4574-A2FD-76770E35C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79B54-3164-4024-9DC8-77452F91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/>
              <a:t>Take 4 gray scale images.</a:t>
            </a:r>
          </a:p>
          <a:p>
            <a:pPr marL="514350" indent="-514350" algn="just">
              <a:buAutoNum type="arabicPeriod"/>
            </a:pPr>
            <a:r>
              <a:rPr lang="en-US" dirty="0"/>
              <a:t>Appy 5 types of geometric (rotation, scaling, mirroring,..</a:t>
            </a:r>
            <a:r>
              <a:rPr lang="en-US" dirty="0" err="1"/>
              <a:t>etc</a:t>
            </a:r>
            <a:r>
              <a:rPr lang="en-US" dirty="0"/>
              <a:t>) and contrast-based operations on each image.</a:t>
            </a:r>
          </a:p>
          <a:p>
            <a:pPr marL="514350" indent="-514350" algn="just">
              <a:buAutoNum type="arabicPeriod"/>
            </a:pPr>
            <a:r>
              <a:rPr lang="en-US" dirty="0"/>
              <a:t> Find </a:t>
            </a:r>
            <a:r>
              <a:rPr lang="en-US" dirty="0" err="1"/>
              <a:t>upto</a:t>
            </a:r>
            <a:r>
              <a:rPr lang="en-US" dirty="0"/>
              <a:t> 4</a:t>
            </a:r>
            <a:r>
              <a:rPr lang="en-US" baseline="30000" dirty="0"/>
              <a:t>th</a:t>
            </a:r>
            <a:r>
              <a:rPr lang="en-US" dirty="0"/>
              <a:t> Hu-moment of each variant of images as the feature  vector.</a:t>
            </a:r>
          </a:p>
          <a:p>
            <a:pPr marL="514350" indent="-514350" algn="just">
              <a:buAutoNum type="arabicPeriod"/>
            </a:pPr>
            <a:r>
              <a:rPr lang="en-US" dirty="0"/>
              <a:t>Compute Chi-squared distance of 3 query images with the base image to find the best match.</a:t>
            </a:r>
          </a:p>
          <a:p>
            <a:pPr marL="514350" indent="-514350" algn="just">
              <a:buAutoNum type="arabicPeriod"/>
            </a:pPr>
            <a:r>
              <a:rPr lang="en-US" dirty="0"/>
              <a:t>Take a 5x5 patch of any input image and perform step 2, 3 and 4 on the patch. Show the feature tables and matching results in your report.</a:t>
            </a:r>
          </a:p>
          <a:p>
            <a:pPr marL="514350" indent="-514350" algn="just"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2EDF2-832E-4D97-AF7D-B4B78A50B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3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7E1-8A22-49CA-9727-353A387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0757"/>
                <a:ext cx="10515601" cy="39074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Compactness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Form</a:t>
                </a:r>
                <a:r>
                  <a:rPr lang="en-US" dirty="0"/>
                  <a:t> </a:t>
                </a:r>
                <a:r>
                  <a:rPr lang="en-US" b="1" dirty="0"/>
                  <a:t>factor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Eccentricity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0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dirty="0"/>
                  <a:t>    </a:t>
                </a:r>
              </a:p>
              <a:p>
                <a:r>
                  <a:rPr lang="en-US" dirty="0"/>
                  <a:t>Where, a = major axis length of the bounding ellipse</a:t>
                </a:r>
              </a:p>
              <a:p>
                <a:r>
                  <a:rPr lang="en-US" dirty="0"/>
                  <a:t>              b = minor axis length of the bounding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0757"/>
                <a:ext cx="10515601" cy="3907498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0FFF-0AE9-4CB9-8F7D-E6669066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9842" y="6356350"/>
            <a:ext cx="873958" cy="365125"/>
          </a:xfrm>
        </p:spPr>
        <p:txBody>
          <a:bodyPr/>
          <a:lstStyle/>
          <a:p>
            <a:fld id="{F1BBE439-A689-4E67-A7FC-21353A5E32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9409-B692-410B-A39E-3726B1F6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D331-1F0E-4E8D-8E46-AE99EA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A9580-A6DD-43B8-AC12-D55F8B94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18" y="4432848"/>
            <a:ext cx="1600199" cy="162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0.0480</a:t>
            </a:r>
          </a:p>
          <a:p>
            <a:pPr marL="0" indent="0">
              <a:buNone/>
            </a:pPr>
            <a:r>
              <a:rPr lang="en-US" dirty="0"/>
              <a:t>261.6433</a:t>
            </a:r>
          </a:p>
          <a:p>
            <a:pPr marL="0" indent="0">
              <a:buNone/>
            </a:pPr>
            <a:r>
              <a:rPr lang="en-US" dirty="0"/>
              <a:t>0.4073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0C5F9-A315-4510-B293-B071CE7801C0}"/>
              </a:ext>
            </a:extLst>
          </p:cNvPr>
          <p:cNvSpPr txBox="1"/>
          <p:nvPr/>
        </p:nvSpPr>
        <p:spPr>
          <a:xfrm>
            <a:off x="989208" y="4445274"/>
            <a:ext cx="2262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factor</a:t>
            </a:r>
          </a:p>
          <a:p>
            <a:r>
              <a:rPr lang="en-US" sz="2800" b="1" dirty="0"/>
              <a:t>Compactness </a:t>
            </a:r>
          </a:p>
          <a:p>
            <a:r>
              <a:rPr lang="en-US" sz="2800" b="1" dirty="0"/>
              <a:t>Eccentricity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6CE88-9DA7-440E-9268-680431DE965D}"/>
              </a:ext>
            </a:extLst>
          </p:cNvPr>
          <p:cNvSpPr txBox="1"/>
          <p:nvPr/>
        </p:nvSpPr>
        <p:spPr>
          <a:xfrm>
            <a:off x="6630564" y="4445274"/>
            <a:ext cx="1372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0.1644</a:t>
            </a:r>
          </a:p>
          <a:p>
            <a:r>
              <a:rPr lang="en-US" sz="2800" dirty="0"/>
              <a:t>76.4262</a:t>
            </a:r>
          </a:p>
          <a:p>
            <a:r>
              <a:rPr lang="en-US" sz="2800" dirty="0"/>
              <a:t>0.00000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8E10-D524-4DD8-87F5-838D5ECA4D6D}"/>
              </a:ext>
            </a:extLst>
          </p:cNvPr>
          <p:cNvSpPr txBox="1"/>
          <p:nvPr/>
        </p:nvSpPr>
        <p:spPr>
          <a:xfrm>
            <a:off x="9872665" y="4445274"/>
            <a:ext cx="1372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0.1512</a:t>
            </a:r>
          </a:p>
          <a:p>
            <a:r>
              <a:rPr lang="en-US" sz="2800" dirty="0"/>
              <a:t>83.1189</a:t>
            </a:r>
          </a:p>
          <a:p>
            <a:r>
              <a:rPr lang="en-US" sz="2800" dirty="0"/>
              <a:t>0.4340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327C94-866A-4835-AE70-4CEB906AAF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6209"/>
            <a:ext cx="2388394" cy="22087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69CAE-5C99-4C0D-8A08-08E6F535A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45" y="1726930"/>
            <a:ext cx="2743200" cy="2277992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080C7D-A56F-4431-93BC-75BF57B87DFB}"/>
              </a:ext>
            </a:extLst>
          </p:cNvPr>
          <p:cNvSpPr txBox="1">
            <a:spLocks/>
          </p:cNvSpPr>
          <p:nvPr/>
        </p:nvSpPr>
        <p:spPr>
          <a:xfrm>
            <a:off x="719138" y="379842"/>
            <a:ext cx="10515600" cy="64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Example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D8F906-9F55-46E0-BDF5-456685AB9F1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8"/>
          <a:stretch/>
        </p:blipFill>
        <p:spPr>
          <a:xfrm>
            <a:off x="2991420" y="1796209"/>
            <a:ext cx="2480266" cy="220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6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2A-1722-4049-A164-52C86D1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6EE3-ACAE-4FCD-BE55-50D484B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one of each shape as train image and the other as test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binary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Boundary of the object in the image.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Apply erosion to the binary image.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Subtract the eroded image from the binary image to get the border 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b="1" dirty="0"/>
              <a:t>Perimeter, Area, major (a) and minor (b) axis length of the bounding ellipse </a:t>
            </a:r>
            <a:r>
              <a:rPr lang="en-US" dirty="0"/>
              <a:t>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Area, Perimeter, a and b the calculate </a:t>
            </a:r>
            <a:r>
              <a:rPr lang="en-US" b="1" dirty="0"/>
              <a:t>Form factor, Compactness and Eccentricity.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Matching the descriptors of the test and train images to find close Match.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9E3A-130C-4A16-868D-9D3A4B0D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89EE-1E5C-4307-9D8F-7FC66C4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FD7B-43DF-4B87-907F-4EAFA57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A2896B-9B8E-4744-87F4-1789BF14B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4018247"/>
              </p:ext>
            </p:extLst>
          </p:nvPr>
        </p:nvGraphicFramePr>
        <p:xfrm>
          <a:off x="1486686" y="3341189"/>
          <a:ext cx="2682666" cy="231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11">
                  <a:extLst>
                    <a:ext uri="{9D8B030D-6E8A-4147-A177-3AD203B41FA5}">
                      <a16:colId xmlns:a16="http://schemas.microsoft.com/office/drawing/2014/main" val="231467591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802689118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29983773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739001043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77864490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139325948"/>
                    </a:ext>
                  </a:extLst>
                </a:gridCol>
              </a:tblGrid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311442152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392705759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2777131985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61991514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929905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1FC66C3-F5E7-45FC-93F3-C8A0E101A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10768"/>
              </p:ext>
            </p:extLst>
          </p:nvPr>
        </p:nvGraphicFramePr>
        <p:xfrm>
          <a:off x="6900301" y="3357949"/>
          <a:ext cx="2682666" cy="231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11">
                  <a:extLst>
                    <a:ext uri="{9D8B030D-6E8A-4147-A177-3AD203B41FA5}">
                      <a16:colId xmlns:a16="http://schemas.microsoft.com/office/drawing/2014/main" val="231467591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802689118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29983773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739001043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77864490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139325948"/>
                    </a:ext>
                  </a:extLst>
                </a:gridCol>
              </a:tblGrid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311442152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5759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31985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91514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9299050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887AC-D8F6-42C6-8367-C1FB52F0A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0043"/>
              </p:ext>
            </p:extLst>
          </p:nvPr>
        </p:nvGraphicFramePr>
        <p:xfrm>
          <a:off x="5181125" y="4062882"/>
          <a:ext cx="475604" cy="1091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04">
                  <a:extLst>
                    <a:ext uri="{9D8B030D-6E8A-4147-A177-3AD203B41FA5}">
                      <a16:colId xmlns:a16="http://schemas.microsoft.com/office/drawing/2014/main" val="1980894848"/>
                    </a:ext>
                  </a:extLst>
                </a:gridCol>
              </a:tblGrid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/>
                </a:tc>
                <a:extLst>
                  <a:ext uri="{0D108BD9-81ED-4DB2-BD59-A6C34878D82A}">
                    <a16:rowId xmlns:a16="http://schemas.microsoft.com/office/drawing/2014/main" val="1303570797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611626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/>
                </a:tc>
                <a:extLst>
                  <a:ext uri="{0D108BD9-81ED-4DB2-BD59-A6C34878D82A}">
                    <a16:rowId xmlns:a16="http://schemas.microsoft.com/office/drawing/2014/main" val="21102400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D3F2CBB-FF53-44CC-BFAD-60303DB0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418" y="5744540"/>
            <a:ext cx="745120" cy="37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6EC4E-9F29-4F26-B241-4D1E4A3E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3"/>
          <a:stretch/>
        </p:blipFill>
        <p:spPr>
          <a:xfrm>
            <a:off x="5276194" y="5277962"/>
            <a:ext cx="228135" cy="378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BC633-C7CA-4B12-AA07-24B8AA9B2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16"/>
          <a:stretch/>
        </p:blipFill>
        <p:spPr>
          <a:xfrm>
            <a:off x="2689113" y="5831988"/>
            <a:ext cx="277812" cy="378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E495F-013E-4F49-867C-8E0C9B70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8" b="53613"/>
          <a:stretch/>
        </p:blipFill>
        <p:spPr>
          <a:xfrm>
            <a:off x="1311593" y="1418899"/>
            <a:ext cx="5438832" cy="15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5F50-D969-4539-B9FB-6DBF594B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6BA0B-1DE3-4B4B-9699-3469F67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D4031F4-B8D7-46E3-9370-50CC0D2E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719"/>
          <a:stretch/>
        </p:blipFill>
        <p:spPr>
          <a:xfrm>
            <a:off x="578225" y="1420956"/>
            <a:ext cx="6656160" cy="2539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B26C5-E90F-4B2D-9E99-5CB95F59A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8" b="53613"/>
          <a:stretch/>
        </p:blipFill>
        <p:spPr>
          <a:xfrm>
            <a:off x="6908994" y="1691302"/>
            <a:ext cx="4913211" cy="1384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65A541-D7B2-4C9C-B47F-C4D6EACA6871}"/>
              </a:ext>
            </a:extLst>
          </p:cNvPr>
          <p:cNvSpPr txBox="1"/>
          <p:nvPr/>
        </p:nvSpPr>
        <p:spPr>
          <a:xfrm>
            <a:off x="838200" y="4844823"/>
            <a:ext cx="108898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kernel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((3,3), np.uint8)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eroded = cv2.erode(binary, kernel, iterations=1)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border = binary - eroded</a:t>
            </a:r>
          </a:p>
        </p:txBody>
      </p:sp>
    </p:spTree>
    <p:extLst>
      <p:ext uri="{BB962C8B-B14F-4D97-AF65-F5344CB8AC3E}">
        <p14:creationId xmlns:p14="http://schemas.microsoft.com/office/powerpoint/2010/main" val="12155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78F4-2097-4A28-A485-6D542D0E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E3213-CD4A-4F61-81DB-A12EA09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65CB1-5C6D-4508-87B9-310790405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63" y="1368497"/>
            <a:ext cx="2791215" cy="21815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ECF8F5-D00F-46AA-92DC-7F9F4D29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693"/>
            <a:ext cx="5948084" cy="166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Area</a:t>
            </a:r>
            <a:r>
              <a:rPr lang="en-US" sz="2400" dirty="0"/>
              <a:t> of a region is defined as the number of pixels in the region. </a:t>
            </a:r>
          </a:p>
          <a:p>
            <a:pPr marL="0" indent="0">
              <a:buNone/>
            </a:pPr>
            <a:r>
              <a:rPr lang="en-US" sz="2400" dirty="0"/>
              <a:t>area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binary_image</a:t>
            </a:r>
            <a:r>
              <a:rPr lang="en-US" sz="24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3D089B-3E10-40F5-8586-F54FB3540FA8}"/>
              </a:ext>
            </a:extLst>
          </p:cNvPr>
          <p:cNvSpPr txBox="1">
            <a:spLocks/>
          </p:cNvSpPr>
          <p:nvPr/>
        </p:nvSpPr>
        <p:spPr>
          <a:xfrm>
            <a:off x="838200" y="4274111"/>
            <a:ext cx="6145306" cy="208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Perimeter</a:t>
            </a:r>
            <a:r>
              <a:rPr lang="en-US" sz="2400" dirty="0"/>
              <a:t> of a region is the length of its boundary.</a:t>
            </a:r>
          </a:p>
          <a:p>
            <a:pPr marL="0" indent="0">
              <a:buNone/>
            </a:pPr>
            <a:r>
              <a:rPr lang="en-US" sz="2400" dirty="0"/>
              <a:t>perimeter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border_image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35E40-757A-474B-933E-EF61F8092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16" y="4113810"/>
            <a:ext cx="279121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7E53-9029-44E1-83D1-13CC5473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29705-1C0E-4CA1-9E22-23C22061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B7DC85-1A83-43A8-9739-18BF957D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06" y="1462366"/>
            <a:ext cx="5952565" cy="88222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1F7E1A9-2016-4B79-A479-27CB34C1C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25" y="2941544"/>
            <a:ext cx="6680150" cy="2768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63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2146</TotalTime>
  <Words>1085</Words>
  <Application>Microsoft Office PowerPoint</Application>
  <PresentationFormat>Widescreen</PresentationFormat>
  <Paragraphs>216</Paragraphs>
  <Slides>21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AdvP3E9109</vt:lpstr>
      <vt:lpstr>AdvP4B45E8</vt:lpstr>
      <vt:lpstr>AdvP4C4E51</vt:lpstr>
      <vt:lpstr>AdvP4C4E74</vt:lpstr>
      <vt:lpstr>Arial</vt:lpstr>
      <vt:lpstr>Calibri</vt:lpstr>
      <vt:lpstr>Calibri Light</vt:lpstr>
      <vt:lpstr>Cambria Math</vt:lpstr>
      <vt:lpstr>Courier New</vt:lpstr>
      <vt:lpstr>Times New Roman</vt:lpstr>
      <vt:lpstr>TimesTen-Italic</vt:lpstr>
      <vt:lpstr>TimesTen-Roman</vt:lpstr>
      <vt:lpstr>Office Theme</vt:lpstr>
      <vt:lpstr>PowerPoint Presentation</vt:lpstr>
      <vt:lpstr>Region Descriptors</vt:lpstr>
      <vt:lpstr>Region Descriptors</vt:lpstr>
      <vt:lpstr> </vt:lpstr>
      <vt:lpstr>Classwork</vt:lpstr>
      <vt:lpstr>Erosion</vt:lpstr>
      <vt:lpstr>Erosion</vt:lpstr>
      <vt:lpstr>Parameters</vt:lpstr>
      <vt:lpstr>Parameters</vt:lpstr>
      <vt:lpstr>How to find axes?</vt:lpstr>
      <vt:lpstr>Kullback-Leibler Distance</vt:lpstr>
      <vt:lpstr>Show Distance Matrix </vt:lpstr>
      <vt:lpstr>Show as table</vt:lpstr>
      <vt:lpstr>PowerPoint Presentation</vt:lpstr>
      <vt:lpstr>Statistical Moments</vt:lpstr>
      <vt:lpstr>Statistical Moments</vt:lpstr>
      <vt:lpstr>Hu Moments</vt:lpstr>
      <vt:lpstr>Hu Moments</vt:lpstr>
      <vt:lpstr>Hu Moments</vt:lpstr>
      <vt:lpstr>Hu Moments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Tajmilur</cp:lastModifiedBy>
  <cp:revision>150</cp:revision>
  <dcterms:created xsi:type="dcterms:W3CDTF">2022-03-22T12:35:29Z</dcterms:created>
  <dcterms:modified xsi:type="dcterms:W3CDTF">2025-10-10T15:32:33Z</dcterms:modified>
</cp:coreProperties>
</file>