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9" r:id="rId3"/>
    <p:sldId id="293" r:id="rId4"/>
    <p:sldId id="291" r:id="rId5"/>
    <p:sldId id="290" r:id="rId6"/>
    <p:sldId id="292" r:id="rId7"/>
    <p:sldId id="286" r:id="rId8"/>
    <p:sldId id="287" r:id="rId9"/>
    <p:sldId id="288" r:id="rId10"/>
    <p:sldId id="299" r:id="rId11"/>
    <p:sldId id="300" r:id="rId12"/>
    <p:sldId id="301" r:id="rId13"/>
    <p:sldId id="29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49794-C84E-4082-8D4E-5398E1A45EA7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BC0CB-5391-4231-9479-19483AC3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0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07A3FF-9141-45E8-B755-E24412292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CDFA5BA-64EF-4BEF-A77D-59421F1CC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CC374BA-0BF1-464A-A206-139518D5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C1B8-AD85-425D-A891-7F7F61302E2F}" type="datetime1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245264-C8F3-454B-A2E8-F18608F5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1407D2-BE6D-49D3-B82D-F52DAF80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7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8F9DA2-750B-4770-9615-DBF50FDEA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C73B329-366B-4364-B3DD-6B02391CA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402620-E180-41CB-8196-DC02A9AE5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004B-D373-4ACF-8E4D-48BE0C605F2C}" type="datetime1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719B56-7EC3-4CAC-A2B1-D41860A0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B3C05D-D514-433F-BF5B-B3AF2496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058BD37-5EEC-4278-9EE0-DEDA68523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5954F55-9B66-4AF7-861C-2816F301B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94E022F-DB20-48FF-B7DE-A7D6AE7A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5FD9-FC47-40E4-9D7D-6C72459C26E6}" type="datetime1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4A4F91C-FF26-425A-85F3-7D114B00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A4D104-020C-4293-8961-D68B124F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6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90D6E4-58FD-4F5E-8EF0-25336D49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7887"/>
          </a:xfr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1BAE46-2D00-4EA2-BB3E-0D91A14A6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271"/>
            <a:ext cx="10515600" cy="49756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B3BC85-5AB3-4E0B-B666-19AC052F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C1C3-5378-46F6-AA21-02B58FE971C6}" type="datetime1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A7DC114-8F75-43E7-979F-EF5C2001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66C484-0E3A-44EA-8559-A22A2FCB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F1BBE439-A689-4E67-A7FC-21353A5E32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E770D6A-3FD7-42FD-A476-85B1F00CAE44}"/>
              </a:ext>
            </a:extLst>
          </p:cNvPr>
          <p:cNvSpPr/>
          <p:nvPr userDrawn="1"/>
        </p:nvSpPr>
        <p:spPr>
          <a:xfrm>
            <a:off x="775447" y="1013012"/>
            <a:ext cx="10578353" cy="1244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75000"/>
                </a:schemeClr>
              </a:gs>
              <a:gs pos="83000">
                <a:schemeClr val="accent1">
                  <a:lumMod val="5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0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7E8847-C3B2-4062-A312-8470639A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0B21D18-4B57-451B-BCCE-6270B470F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478026-920F-41C1-B09C-9C3AEC60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1A5E-9C33-4F86-80D9-4BAED0911429}" type="datetime1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A4277F-A567-4DE2-9069-3486F087A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AE7B2B2-8F13-43E4-8DBE-5E0DC650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0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CF2885-D6AE-444D-9E93-D461D38D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E7F0B0-7675-4CB4-B1F3-D1239E0E6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0E5491B-C40B-49C8-B56B-A1623FEF1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1E647DA-E47F-4B79-A90B-AFF638B14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02CB-F384-4A4C-82B8-79D60BFA27C5}" type="datetime1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5827053-2487-412D-BFB4-93DBFC62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6A22E3A-B41E-4F6A-88ED-78DFFE1A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9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B6F89-A02B-4132-8774-A1395D1BC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3062E5F-CA6C-4EDF-BD48-366EC90FF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35B0677-BED7-4216-8A86-EA73D3EB0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826D05D-3447-4084-824C-10B640171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3572110-AAE1-4116-8304-1279B9FEB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1AB4AC0-DA9C-4B3B-B738-64DA18BE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1134-CF07-4806-AC2D-C4CF86D8AF9B}" type="datetime1">
              <a:rPr lang="en-US" smtClean="0"/>
              <a:t>10/8/2025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9BC0346-E7CA-49D4-9F16-C51CE876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8C20EDF-1961-4C69-B624-FB250EC38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23C67B-7AEC-4DE3-B0C0-3F3AAE23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33688C5-E58C-49CE-995A-8C22DF6A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7434-8F23-4DD5-BD51-853123BE4FA3}" type="datetime1">
              <a:rPr lang="en-US" smtClean="0"/>
              <a:t>10/8/2025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42F5AB5-AB00-4E48-9ACA-C9C8EF727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E57664E-F5E7-44AA-8CB8-05E72BB2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5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4902297-8E8E-4AB4-9D68-4806C3DB4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706E-2165-4BB6-98D7-C9EE277D9AF2}" type="datetime1">
              <a:rPr lang="en-US" smtClean="0"/>
              <a:t>10/8/2025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1C1B121-2BB3-4C47-A8BB-0235FCC1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05A7427-D0DA-442F-8D0D-0CDCA9E6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B45488-B7DC-4233-9CF4-2BAB6D273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5622CB-FD0D-48BF-BEE0-48F522DA5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0FAF1D7-322A-4F2D-B449-0B75EDAF8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66A572E-12A5-4C6D-A0BD-E26583CA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49A3-5F0E-45E0-B660-E2BE0FDEF0DF}" type="datetime1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61F9001-C117-4F23-B486-FA266714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9EC58DF-A1AA-4DBF-A169-6C121FC4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2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40F773-E3C1-45FC-89A6-256624740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D7E4D61-5EDE-4C65-9A9B-95B9E159F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E5776EE-E80C-4D2F-BF09-A2C53CFBA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BCEE148-6E35-4ACE-AA60-7DB5D026D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3D22-82D8-46A7-A4C0-7A6FA54084BE}" type="datetime1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97B866B-8263-405B-9B0A-014EF7528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D3BC9C8-57C6-442E-9CD2-DE1361F90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8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BAFB313-169D-44B0-B14E-EBFDCD9F3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F2043F3-FEEE-4505-B1D8-82EAFD184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8139A35-A1B8-43A6-9D9A-6497217D9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2897B-F47E-49C0-A30B-118D7B86E5F3}" type="datetime1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3EC52CA-23CF-4E6B-ADFB-73587FFDB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E1C351-54FE-4C8D-8888-FAE1CFCA2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1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ra.medium.com/drawing-anything-with-fourier-series-using-blender-and-python-c0881e1b738c" TargetMode="External"/><Relationship Id="rId2" Type="http://schemas.openxmlformats.org/officeDocument/2006/relationships/hyperlink" Target="https://github.com/Grzetan/ImageToFourierSeri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1EC2EB1E-AE7D-4CC4-A870-7B3A94A884E7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3600"/>
              </a:spcAft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 4128</a:t>
            </a:r>
            <a:br>
              <a:rPr lang="en-US" sz="4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and Computer Vision </a:t>
            </a:r>
            <a:b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Laboratory</a:t>
            </a:r>
            <a:b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 5: Frequency Domain Filtering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7B72110-2830-405F-A97D-38124C49880A}"/>
              </a:ext>
            </a:extLst>
          </p:cNvPr>
          <p:cNvSpPr txBox="1"/>
          <p:nvPr/>
        </p:nvSpPr>
        <p:spPr>
          <a:xfrm>
            <a:off x="1786187" y="4267188"/>
            <a:ext cx="36168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Dr. Sk. Md. </a:t>
            </a:r>
            <a:r>
              <a:rPr lang="en-US" sz="2400" b="1" dirty="0" err="1"/>
              <a:t>Masudul</a:t>
            </a:r>
            <a:r>
              <a:rPr lang="en-US" sz="2400" b="1" dirty="0"/>
              <a:t> Ahsan</a:t>
            </a:r>
          </a:p>
          <a:p>
            <a:r>
              <a:rPr lang="en-US" sz="2400" dirty="0"/>
              <a:t>Professor</a:t>
            </a:r>
          </a:p>
          <a:p>
            <a:r>
              <a:rPr lang="en-US" sz="2400" dirty="0"/>
              <a:t>Dept. of CSE, KUET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87AB50B-0179-40F3-A610-EF4D08807941}"/>
              </a:ext>
            </a:extLst>
          </p:cNvPr>
          <p:cNvSpPr txBox="1"/>
          <p:nvPr/>
        </p:nvSpPr>
        <p:spPr>
          <a:xfrm>
            <a:off x="8191067" y="4332992"/>
            <a:ext cx="28496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Md Tajmilur Rahman</a:t>
            </a:r>
          </a:p>
          <a:p>
            <a:r>
              <a:rPr lang="en-US" sz="2400" dirty="0"/>
              <a:t>Lecturer</a:t>
            </a:r>
          </a:p>
          <a:p>
            <a:r>
              <a:rPr lang="en-US" sz="2400" dirty="0"/>
              <a:t>Dept. of CSE, KUET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829293B8-AE69-4EB7-8E1B-F058A1AF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85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324A81-3576-4FE4-A650-A4AF08C79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FE123A-C3E9-4912-8554-10B1019BD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Take an input grayscale image and apply Notch reject filters on the Fourier domain to remove periodic noise from the image.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DFT F(</a:t>
            </a:r>
            <a:r>
              <a:rPr lang="en-US" dirty="0" err="1"/>
              <a:t>u,v</a:t>
            </a:r>
            <a:r>
              <a:rPr lang="en-US" dirty="0"/>
              <a:t>) for the input image.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Show the power spectrum of F(</a:t>
            </a:r>
            <a:r>
              <a:rPr lang="en-US" dirty="0" err="1"/>
              <a:t>u,v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the coordinates from the spectrum which you want to remove.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Generate the Notch reject filter around the coordinate(= center) to reject that specific frequency as H(</a:t>
            </a:r>
            <a:r>
              <a:rPr lang="en-US" dirty="0" err="1"/>
              <a:t>u,v</a:t>
            </a:r>
            <a:r>
              <a:rPr lang="en-US" dirty="0"/>
              <a:t>). The radius of the Notch will be </a:t>
            </a:r>
            <a:r>
              <a:rPr lang="en-US"/>
              <a:t>user input</a:t>
            </a:r>
            <a:r>
              <a:rPr lang="en-US" dirty="0"/>
              <a:t>. Show H(</a:t>
            </a:r>
            <a:r>
              <a:rPr lang="en-US" dirty="0" err="1"/>
              <a:t>u,v</a:t>
            </a:r>
            <a:r>
              <a:rPr lang="en-US" dirty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Form the product G(</a:t>
            </a:r>
            <a:r>
              <a:rPr lang="en-US" dirty="0" err="1"/>
              <a:t>u,v</a:t>
            </a:r>
            <a:r>
              <a:rPr lang="en-US" dirty="0"/>
              <a:t>) = F(</a:t>
            </a:r>
            <a:r>
              <a:rPr lang="en-US" dirty="0" err="1"/>
              <a:t>u,v</a:t>
            </a:r>
            <a:r>
              <a:rPr lang="en-US" dirty="0"/>
              <a:t>)H(</a:t>
            </a:r>
            <a:r>
              <a:rPr lang="en-US" dirty="0" err="1"/>
              <a:t>u,v</a:t>
            </a:r>
            <a:r>
              <a:rPr lang="en-US" dirty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Apply Inverse Fourier Transform to generate the output image in the spatial domain.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EDA6BCD-78C6-4E62-B1E3-982B9359B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1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0372A3-C818-4A81-A372-24E8E3A1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C2902F7-1D17-4D1A-ABE2-F40C70C1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6C41D606-F8F6-4632-84C8-F36425C0D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424" y="4159250"/>
            <a:ext cx="2652668" cy="2668520"/>
          </a:xfrm>
          <a:prstGeom prst="rect">
            <a:avLst/>
          </a:prstGeom>
        </p:spPr>
      </p:pic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xmlns="" id="{3BFA4DBF-F310-43D0-850D-2663F698849A}"/>
              </a:ext>
            </a:extLst>
          </p:cNvPr>
          <p:cNvCxnSpPr>
            <a:cxnSpLocks/>
          </p:cNvCxnSpPr>
          <p:nvPr/>
        </p:nvCxnSpPr>
        <p:spPr>
          <a:xfrm flipV="1">
            <a:off x="5462092" y="5220710"/>
            <a:ext cx="4998263" cy="1272165"/>
          </a:xfrm>
          <a:prstGeom prst="bentConnector3">
            <a:avLst>
              <a:gd name="adj1" fmla="val 1000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B3EB2E27-CA1B-46E9-BABD-E381F92A3862}"/>
              </a:ext>
            </a:extLst>
          </p:cNvPr>
          <p:cNvCxnSpPr>
            <a:cxnSpLocks/>
          </p:cNvCxnSpPr>
          <p:nvPr/>
        </p:nvCxnSpPr>
        <p:spPr>
          <a:xfrm flipV="1">
            <a:off x="8919937" y="5245736"/>
            <a:ext cx="1540418" cy="341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3C0B6822-B4C5-472D-BAD4-AA7188D6285D}"/>
              </a:ext>
            </a:extLst>
          </p:cNvPr>
          <p:cNvCxnSpPr>
            <a:cxnSpLocks/>
          </p:cNvCxnSpPr>
          <p:nvPr/>
        </p:nvCxnSpPr>
        <p:spPr>
          <a:xfrm>
            <a:off x="7570562" y="2835275"/>
            <a:ext cx="0" cy="593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96BF4D28-196B-4F46-946A-254618531FE6}"/>
              </a:ext>
            </a:extLst>
          </p:cNvPr>
          <p:cNvCxnSpPr>
            <a:cxnSpLocks/>
          </p:cNvCxnSpPr>
          <p:nvPr/>
        </p:nvCxnSpPr>
        <p:spPr>
          <a:xfrm>
            <a:off x="5410743" y="2339346"/>
            <a:ext cx="2159819" cy="1059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8E3E650B-345C-4AB0-8CE1-1BBA50C9D7EA}"/>
              </a:ext>
            </a:extLst>
          </p:cNvPr>
          <p:cNvCxnSpPr/>
          <p:nvPr/>
        </p:nvCxnSpPr>
        <p:spPr>
          <a:xfrm flipV="1">
            <a:off x="2524760" y="3088640"/>
            <a:ext cx="233314" cy="807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B9D178FE-5B1D-443C-ADFA-E58DA3D429F7}"/>
              </a:ext>
            </a:extLst>
          </p:cNvPr>
          <p:cNvCxnSpPr/>
          <p:nvPr/>
        </p:nvCxnSpPr>
        <p:spPr>
          <a:xfrm>
            <a:off x="2524760" y="3896360"/>
            <a:ext cx="284664" cy="909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656E226-AEB1-4148-A611-1EF50D140009}"/>
              </a:ext>
            </a:extLst>
          </p:cNvPr>
          <p:cNvSpPr txBox="1"/>
          <p:nvPr/>
        </p:nvSpPr>
        <p:spPr>
          <a:xfrm>
            <a:off x="1090235" y="1391684"/>
            <a:ext cx="1719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 spectrum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222DA87A-DE4D-4CD7-9A2F-0E1DA745C2EC}"/>
              </a:ext>
            </a:extLst>
          </p:cNvPr>
          <p:cNvSpPr txBox="1"/>
          <p:nvPr/>
        </p:nvSpPr>
        <p:spPr>
          <a:xfrm>
            <a:off x="2013960" y="5987018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phase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E4D78974-B850-4260-BB60-34E1AE8766E6}"/>
              </a:ext>
            </a:extLst>
          </p:cNvPr>
          <p:cNvSpPr txBox="1"/>
          <p:nvPr/>
        </p:nvSpPr>
        <p:spPr>
          <a:xfrm>
            <a:off x="8991600" y="1346650"/>
            <a:ext cx="12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Notch filter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9" y="2517414"/>
            <a:ext cx="2455200" cy="2553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015" y="1138844"/>
            <a:ext cx="2602922" cy="2694282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652" y="457819"/>
            <a:ext cx="2346216" cy="2346216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654" y="3407220"/>
            <a:ext cx="2407902" cy="240790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672" y="2765290"/>
            <a:ext cx="2397652" cy="239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540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3C698A-3DB3-495C-ADF0-FCB324E71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E35C183-0C7F-4FFB-ADEC-69F4377C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F7BD985-30D6-4B6F-BBAE-9498BB687BF7}"/>
              </a:ext>
            </a:extLst>
          </p:cNvPr>
          <p:cNvSpPr txBox="1"/>
          <p:nvPr/>
        </p:nvSpPr>
        <p:spPr>
          <a:xfrm>
            <a:off x="783243" y="4811088"/>
            <a:ext cx="280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Input image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7F0B790-0B4E-4535-98DF-C03BB3EB2BBB}"/>
              </a:ext>
            </a:extLst>
          </p:cNvPr>
          <p:cNvSpPr txBox="1"/>
          <p:nvPr/>
        </p:nvSpPr>
        <p:spPr>
          <a:xfrm>
            <a:off x="8200967" y="4672587"/>
            <a:ext cx="2804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Removing frequency at (</a:t>
            </a:r>
            <a:r>
              <a:rPr lang="en-US" dirty="0" err="1"/>
              <a:t>u,v</a:t>
            </a:r>
            <a:r>
              <a:rPr lang="en-US" dirty="0"/>
              <a:t>)= (</a:t>
            </a:r>
            <a:r>
              <a:rPr lang="en-US" dirty="0" smtClean="0"/>
              <a:t>261,261</a:t>
            </a:r>
            <a:r>
              <a:rPr lang="en-US" dirty="0"/>
              <a:t>) , D0 = 5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74" y="1587195"/>
            <a:ext cx="2888299" cy="30037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883" y="1587195"/>
            <a:ext cx="2882718" cy="30037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950" y="1587194"/>
            <a:ext cx="2909455" cy="30037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7F0B790-0B4E-4535-98DF-C03BB3EB2BBB}"/>
              </a:ext>
            </a:extLst>
          </p:cNvPr>
          <p:cNvSpPr txBox="1"/>
          <p:nvPr/>
        </p:nvSpPr>
        <p:spPr>
          <a:xfrm>
            <a:off x="4419597" y="4672588"/>
            <a:ext cx="2804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Removing frequency at (</a:t>
            </a:r>
            <a:r>
              <a:rPr lang="en-US" dirty="0" err="1"/>
              <a:t>u,v</a:t>
            </a:r>
            <a:r>
              <a:rPr lang="en-US" dirty="0"/>
              <a:t>)= (</a:t>
            </a:r>
            <a:r>
              <a:rPr lang="en-US" dirty="0" smtClean="0"/>
              <a:t>261,261</a:t>
            </a:r>
            <a:r>
              <a:rPr lang="en-US" dirty="0"/>
              <a:t>) , D0 = </a:t>
            </a:r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182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623BC2-82E7-44F5-8874-1F51734F8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E27E80-B601-4189-AD7D-1F9421FB4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https://www.amritaryal.com.np/posts/categories/mathematics-and-engineering/2.html</a:t>
            </a:r>
          </a:p>
          <a:p>
            <a:r>
              <a:rPr lang="en-US" dirty="0">
                <a:hlinkClick r:id="rId3"/>
              </a:rPr>
              <a:t>https://contra.medium.com/drawing-anything-with-fourier-series-using-blender-and-python-c0881e1b738c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07D0EE9-FB02-4E78-AC4B-C9891FAB2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433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42FD9C-350C-483E-A6A2-EDEA7E43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2D Discrete Fourier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837097-68AB-46E6-B63C-2016FA497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4500" indent="-444500" algn="l">
              <a:spcBef>
                <a:spcPts val="4200"/>
              </a:spcBef>
              <a:buSzPct val="145000"/>
              <a:buChar char="•"/>
              <a:defRPr sz="3000">
                <a:latin typeface="+mn-lt"/>
                <a:ea typeface="+mn-ea"/>
                <a:cs typeface="+mn-cs"/>
                <a:sym typeface="Helvetica Neue"/>
              </a:defRPr>
            </a:pPr>
            <a:r>
              <a:rPr lang="en-US" dirty="0"/>
              <a:t>Represents an image in a frequency domain where the original image is represented in a spatial domain.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sz="3000">
                <a:latin typeface="+mn-lt"/>
                <a:ea typeface="+mn-ea"/>
                <a:cs typeface="+mn-cs"/>
                <a:sym typeface="Helvetica Neue"/>
              </a:defRPr>
            </a:pPr>
            <a:r>
              <a:rPr lang="en-US" dirty="0"/>
              <a:t>2D DFT converts an image into a complex array that consists of :</a:t>
            </a:r>
          </a:p>
          <a:p>
            <a:pPr marL="914400" lvl="4" indent="0">
              <a:lnSpc>
                <a:spcPct val="100000"/>
              </a:lnSpc>
              <a:buSzPct val="100000"/>
              <a:buAutoNum type="arabicPeriod"/>
              <a:defRPr sz="3000">
                <a:latin typeface="+mn-lt"/>
                <a:ea typeface="+mn-ea"/>
                <a:cs typeface="+mn-cs"/>
                <a:sym typeface="Helvetica Neue"/>
              </a:defRPr>
            </a:pPr>
            <a:r>
              <a:rPr lang="en-US" sz="2800" dirty="0"/>
              <a:t>Power Spectrum</a:t>
            </a:r>
          </a:p>
          <a:p>
            <a:pPr marL="914400" lvl="4" indent="0">
              <a:lnSpc>
                <a:spcPct val="100000"/>
              </a:lnSpc>
              <a:buSzPct val="100000"/>
              <a:buAutoNum type="arabicPeriod"/>
              <a:defRPr sz="3000">
                <a:latin typeface="+mn-lt"/>
                <a:ea typeface="+mn-ea"/>
                <a:cs typeface="+mn-cs"/>
                <a:sym typeface="Helvetica Neue"/>
              </a:defRPr>
            </a:pPr>
            <a:r>
              <a:rPr lang="en-US" sz="2800" dirty="0"/>
              <a:t>Phase Angle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0A79113-0370-4384-B7FA-44FA1BF2F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89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A78DA3-40AB-4A96-B744-1E79BFECC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Fourier Transform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FBDC4D6-0901-49A2-B67F-9F5426EAE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2" descr="https://lh6.googleusercontent.com/rBNcKv1Jt3jklQpHAxIJeUe9XSwkwATeILnRWGRhqO-1axwYjgRjuITnt3hw0uXbJNilfav9zvKuz_-U8OFWXmHFxHVW_UOOJqCIybOZJqM3RA-GdkIHirrSv_t14jG5uoaI5VepQhvyIuioN-ekUg=s2048">
            <a:extLst>
              <a:ext uri="{FF2B5EF4-FFF2-40B4-BE49-F238E27FC236}">
                <a16:creationId xmlns:a16="http://schemas.microsoft.com/office/drawing/2014/main" xmlns="" id="{0EF31D8D-DAD2-4AA8-A139-049AF1821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941" y="1348536"/>
            <a:ext cx="2350760" cy="478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lh5.googleusercontent.com/YInDKsG0BIdRJ3CAl0jItZBSDAM0npl1zvp2JWr251VqpDK93F1GUUYFemTjf0amGXEpih1u5D6T6yNvjP_1nLn2Qv2IiVpeOmX-3cAhMS5bSglQEAznysM57mIcOYL3INGxviqGCse6pxDhiX1eIQ=s2048">
            <a:extLst>
              <a:ext uri="{FF2B5EF4-FFF2-40B4-BE49-F238E27FC236}">
                <a16:creationId xmlns:a16="http://schemas.microsoft.com/office/drawing/2014/main" xmlns="" id="{4002DB29-6C76-4FC1-A598-B60C26EE3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210" y="1351280"/>
            <a:ext cx="4684662" cy="4802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134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CE05ED-4382-4288-B726-B2E43C847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Basics of Filtering in the Frequency Domain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B75B2D4-3EE0-4FA7-899D-B439B1CA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Image Gallery" descr="Image Gallery">
            <a:extLst>
              <a:ext uri="{FF2B5EF4-FFF2-40B4-BE49-F238E27FC236}">
                <a16:creationId xmlns:a16="http://schemas.microsoft.com/office/drawing/2014/main" xmlns="" id="{07C71153-2CD4-446C-9DB2-D7ACC926BB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52" b="1951"/>
          <a:stretch>
            <a:fillRect/>
          </a:stretch>
        </p:blipFill>
        <p:spPr>
          <a:xfrm>
            <a:off x="4925444" y="4377070"/>
            <a:ext cx="2201796" cy="2115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 Gallery" descr="Image Gallery">
            <a:extLst>
              <a:ext uri="{FF2B5EF4-FFF2-40B4-BE49-F238E27FC236}">
                <a16:creationId xmlns:a16="http://schemas.microsoft.com/office/drawing/2014/main" xmlns="" id="{E6A2E655-4B39-47CE-80CF-11F3DCA449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94" b="1094"/>
          <a:stretch>
            <a:fillRect/>
          </a:stretch>
        </p:blipFill>
        <p:spPr>
          <a:xfrm>
            <a:off x="1178156" y="4384754"/>
            <a:ext cx="2201797" cy="2100436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Screenshot 2023-05-08 at 7.58.38 AM.png" descr="Screenshot 2023-05-08 at 7.58.38 AM.png">
            <a:extLst>
              <a:ext uri="{FF2B5EF4-FFF2-40B4-BE49-F238E27FC236}">
                <a16:creationId xmlns:a16="http://schemas.microsoft.com/office/drawing/2014/main" xmlns="" id="{D5B57D9D-C317-4DFF-80A3-9A5E1975D39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006" b="8005"/>
          <a:stretch>
            <a:fillRect/>
          </a:stretch>
        </p:blipFill>
        <p:spPr>
          <a:xfrm>
            <a:off x="838200" y="1384582"/>
            <a:ext cx="7057894" cy="291311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9" name="Spectrum moved into the centre">
            <a:extLst>
              <a:ext uri="{FF2B5EF4-FFF2-40B4-BE49-F238E27FC236}">
                <a16:creationId xmlns:a16="http://schemas.microsoft.com/office/drawing/2014/main" xmlns="" id="{050AF599-DB74-44B8-9EE8-664E52D204A5}"/>
              </a:ext>
            </a:extLst>
          </p:cNvPr>
          <p:cNvSpPr txBox="1"/>
          <p:nvPr/>
        </p:nvSpPr>
        <p:spPr>
          <a:xfrm>
            <a:off x="2194694" y="3998050"/>
            <a:ext cx="7057894" cy="3867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6200" tIns="76200" rIns="76200" bIns="76200" numCol="1" anchor="t">
            <a:spAutoFit/>
          </a:bodyPr>
          <a:lstStyle>
            <a:lvl1pPr>
              <a:defRPr sz="20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dirty="0"/>
              <a:t>Spectrum moved into the </a:t>
            </a:r>
            <a:r>
              <a:rPr dirty="0" err="1"/>
              <a:t>centre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A8CAEAA8-B1B2-4AEA-B4F8-4B103F9875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7392" y="3643356"/>
            <a:ext cx="2548386" cy="25636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856F0C-5445-4C2B-9494-B436279D562A}"/>
              </a:ext>
            </a:extLst>
          </p:cNvPr>
          <p:cNvSpPr txBox="1"/>
          <p:nvPr/>
        </p:nvSpPr>
        <p:spPr>
          <a:xfrm>
            <a:off x="9146795" y="324433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Phase</a:t>
            </a:r>
          </a:p>
        </p:txBody>
      </p:sp>
    </p:spTree>
    <p:extLst>
      <p:ext uri="{BB962C8B-B14F-4D97-AF65-F5344CB8AC3E}">
        <p14:creationId xmlns:p14="http://schemas.microsoft.com/office/powerpoint/2010/main" val="1812716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6991C1-8EE1-4BE2-BD37-819421FB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Basics of Filtering in the Frequency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67DF05-08E2-40CC-A8D4-511CA5D02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271"/>
            <a:ext cx="10515600" cy="1982800"/>
          </a:xfrm>
        </p:spPr>
        <p:txBody>
          <a:bodyPr/>
          <a:lstStyle/>
          <a:p>
            <a:r>
              <a:rPr lang="en-US" dirty="0"/>
              <a:t>To filter an image in the frequency domain: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Compute F(</a:t>
            </a:r>
            <a:r>
              <a:rPr lang="en-US" dirty="0" err="1"/>
              <a:t>u,v</a:t>
            </a:r>
            <a:r>
              <a:rPr lang="en-US" dirty="0"/>
              <a:t>) by  DFT of the image f(</a:t>
            </a:r>
            <a:r>
              <a:rPr lang="en-US" dirty="0" err="1"/>
              <a:t>x,y</a:t>
            </a:r>
            <a:r>
              <a:rPr lang="en-US" dirty="0"/>
              <a:t>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Multiply F(</a:t>
            </a:r>
            <a:r>
              <a:rPr lang="en-US" dirty="0" err="1"/>
              <a:t>u,v</a:t>
            </a:r>
            <a:r>
              <a:rPr lang="en-US" dirty="0"/>
              <a:t>) by a filter function H(</a:t>
            </a:r>
            <a:r>
              <a:rPr lang="en-US" dirty="0" err="1"/>
              <a:t>u,v</a:t>
            </a:r>
            <a:r>
              <a:rPr lang="en-US" dirty="0"/>
              <a:t>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Compute the inverse DFT of the result 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F56938F-4575-41CD-827D-C6331D45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D5EDB8CE-8AF5-44FC-80F0-3882936E10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99"/>
          <a:stretch/>
        </p:blipFill>
        <p:spPr bwMode="auto">
          <a:xfrm>
            <a:off x="1963205" y="2771864"/>
            <a:ext cx="8018995" cy="3584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575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478F0E-7284-438E-A5FC-C8220A68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Steps for Filtering in the Frequency Domain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7B8BFCA-5B2A-4223-BE53-94C020E95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xmlns="" id="{D5B70882-5998-470F-A97A-1AC193BA8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7" y="1229845"/>
            <a:ext cx="9230405" cy="505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42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058567-AE56-4082-BE01-FBE875990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Notch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CF6538-02C4-42C1-80B8-E05116C0F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3000"/>
            </a:pPr>
            <a:r>
              <a:rPr lang="en-US" dirty="0"/>
              <a:t>A notch filter rejects (or passes) frequencies in a predefined neighborhood about the center of the frequency rectangle.</a:t>
            </a:r>
          </a:p>
          <a:p>
            <a:pPr>
              <a:defRPr sz="3000"/>
            </a:pPr>
            <a:r>
              <a:rPr lang="en-US" dirty="0"/>
              <a:t>A notch is symmetric about the origin (center of the frequency rectangle) </a:t>
            </a:r>
          </a:p>
          <a:p>
            <a:pPr>
              <a:defRPr sz="3000"/>
            </a:pPr>
            <a:r>
              <a:rPr lang="en-US" dirty="0"/>
              <a:t>One with center at (u</a:t>
            </a:r>
            <a:r>
              <a:rPr lang="en-US" baseline="-25000" dirty="0"/>
              <a:t>0</a:t>
            </a:r>
            <a:r>
              <a:rPr lang="en-US" dirty="0"/>
              <a:t>, v</a:t>
            </a:r>
            <a:r>
              <a:rPr lang="en-US" baseline="-25000" dirty="0"/>
              <a:t>0</a:t>
            </a:r>
            <a:r>
              <a:rPr lang="en-US" dirty="0"/>
              <a:t>) must have a corresponding notch at location (-u</a:t>
            </a:r>
            <a:r>
              <a:rPr lang="en-US" baseline="-25000" dirty="0"/>
              <a:t>0</a:t>
            </a:r>
            <a:r>
              <a:rPr lang="en-US" dirty="0"/>
              <a:t>, -v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82EEC1-C2D2-4D96-887E-EC83F444D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621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9A2497-52B6-4E5A-8BFF-75AC0EC79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Ideal Notch Reject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F4DBCA1-82CD-46ED-BCA3-766F07044E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general form of Notch reject filter: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𝑁𝑅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sz="2000" dirty="0"/>
                  <a:t> </a:t>
                </a:r>
                <a:r>
                  <a:rPr lang="en-US" sz="2000" dirty="0" err="1"/>
                  <a:t>H</a:t>
                </a:r>
                <a:r>
                  <a:rPr lang="en-US" sz="2000" baseline="-25000" dirty="0" err="1"/>
                  <a:t>k</a:t>
                </a:r>
                <a:r>
                  <a:rPr lang="en-US" sz="2000" dirty="0"/>
                  <a:t>(</a:t>
                </a:r>
                <a:r>
                  <a:rPr lang="en-US" sz="2000" dirty="0" err="1"/>
                  <a:t>u,v</a:t>
                </a:r>
                <a:r>
                  <a:rPr lang="en-US" sz="2000" dirty="0"/>
                  <a:t>) and H</a:t>
                </a:r>
                <a:r>
                  <a:rPr lang="en-US" sz="2000" baseline="-25000" dirty="0"/>
                  <a:t>−k </a:t>
                </a:r>
                <a:r>
                  <a:rPr lang="en-US" sz="2000" dirty="0"/>
                  <a:t>(u ,v) are </a:t>
                </a:r>
                <a:r>
                  <a:rPr lang="en-US" sz="2000" dirty="0" err="1"/>
                  <a:t>highpass</a:t>
                </a:r>
                <a:r>
                  <a:rPr lang="en-US" sz="2000" dirty="0"/>
                  <a:t> filter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transfer functions.</a:t>
                </a:r>
              </a:p>
              <a:p>
                <a:r>
                  <a:rPr lang="en-US" sz="2000" dirty="0"/>
                  <a:t>Centers of the filters are at ( </a:t>
                </a:r>
                <a:r>
                  <a:rPr lang="en-US" sz="2000" dirty="0" err="1"/>
                  <a:t>u</a:t>
                </a:r>
                <a:r>
                  <a:rPr lang="en-US" sz="2000" baseline="-25000" dirty="0" err="1"/>
                  <a:t>k</a:t>
                </a:r>
                <a:r>
                  <a:rPr lang="en-US" sz="2000" dirty="0" err="1"/>
                  <a:t>,v</a:t>
                </a:r>
                <a:r>
                  <a:rPr lang="en-US" sz="2000" baseline="-25000" dirty="0" err="1"/>
                  <a:t>k</a:t>
                </a:r>
                <a:r>
                  <a:rPr lang="en-US" sz="2000" baseline="-25000" dirty="0"/>
                  <a:t> </a:t>
                </a:r>
                <a:r>
                  <a:rPr lang="en-US" sz="2000" dirty="0"/>
                  <a:t>) and (-</a:t>
                </a:r>
                <a:r>
                  <a:rPr lang="en-US" sz="2000" dirty="0" err="1"/>
                  <a:t>u</a:t>
                </a:r>
                <a:r>
                  <a:rPr lang="en-US" sz="2000" baseline="-25000" dirty="0" err="1"/>
                  <a:t>k</a:t>
                </a:r>
                <a:r>
                  <a:rPr lang="en-US" sz="2000" dirty="0"/>
                  <a:t> ,-</a:t>
                </a:r>
                <a:r>
                  <a:rPr lang="en-US" sz="2000" dirty="0" err="1"/>
                  <a:t>v</a:t>
                </a:r>
                <a:r>
                  <a:rPr lang="en-US" sz="2000" baseline="-25000" dirty="0" err="1"/>
                  <a:t>k</a:t>
                </a:r>
                <a:r>
                  <a:rPr lang="en-US" sz="2000" dirty="0"/>
                  <a:t> ). </a:t>
                </a:r>
              </a:p>
              <a:p>
                <a:r>
                  <a:rPr lang="en-US" sz="2000" dirty="0"/>
                  <a:t>The center of the frequency rectangle (M/2,N/2),</a:t>
                </a:r>
              </a:p>
              <a:p>
                <a:r>
                  <a:rPr lang="en-US" sz="2000" dirty="0"/>
                  <a:t>M and N are the number of rows and columns in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the input image.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4DBCA1-82CD-46ED-BCA3-766F07044E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AC9C362-9249-4250-BDE9-C4F7EEF1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5E89362-F5BE-4893-8FB9-3E5BA11ACB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60" r="1"/>
          <a:stretch/>
        </p:blipFill>
        <p:spPr>
          <a:xfrm>
            <a:off x="7043058" y="2780498"/>
            <a:ext cx="3607758" cy="302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36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0EE962-70FE-49AE-B7D9-457582680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Ideal Notch Reject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74BE19-3AE4-4EA6-AA50-B45547EA4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general form of  Ideal Highpass filter: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distance computations for each filter transfer function are given by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9943C47-D72E-46D5-8FBC-A901B4652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0356A6B2-8367-45D7-8D6C-1F8276A8BBF5}"/>
                  </a:ext>
                </a:extLst>
              </p:cNvPr>
              <p:cNvSpPr txBox="1"/>
              <p:nvPr/>
            </p:nvSpPr>
            <p:spPr>
              <a:xfrm>
                <a:off x="2567498" y="4077938"/>
                <a:ext cx="8052329" cy="7474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i="1" baseline="-2500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sz="2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Neue Medium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n-US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 Medium"/>
                          </a:rPr>
                        </m:ctrlPr>
                      </m:dPr>
                      <m:e>
                        <m:d>
                          <m:dPr>
                            <m:ctrlPr>
                              <a:rPr kumimoji="0" lang="en-US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 Medium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 Medium"/>
                              </a:rPr>
                              <m:t>𝑢</m:t>
                            </m:r>
                            <m:r>
                              <a:rPr kumimoji="0" lang="en-US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 Medium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0" lang="en-US" sz="2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Helvetica Neue Medium"/>
                                  </a:rPr>
                                </m:ctrlPr>
                              </m:fPr>
                              <m:num>
                                <m:r>
                                  <a:rPr kumimoji="0" lang="en-US" sz="2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Helvetica Neue Medium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kumimoji="0" lang="en-US" sz="2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Helvetica Neue Medium"/>
                                  </a:rPr>
                                  <m:t>2</m:t>
                                </m:r>
                              </m:den>
                            </m:f>
                            <m:r>
                              <a:rPr kumimoji="0" lang="en-US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 Medium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0" lang="en-US" sz="2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Helvetica Neue Medium"/>
                                  </a:rPr>
                                </m:ctrlPr>
                              </m:sSubPr>
                              <m:e>
                                <m:r>
                                  <a:rPr kumimoji="0" lang="en-US" sz="2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Helvetica Neue Medium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kumimoji="0" lang="en-US" sz="2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Helvetica Neue Medium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kumimoji="0" lang="en-US" sz="2800" b="0" i="1" u="none" strike="noStrike" cap="none" spc="0" normalizeH="0" baseline="3000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 Medium"/>
                          </a:rPr>
                          <m:t>2</m:t>
                        </m:r>
                        <m:r>
                          <a:rPr kumimoji="0" lang="en-US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 Medium"/>
                          </a:rPr>
                          <m:t>+</m:t>
                        </m:r>
                        <m:d>
                          <m:dPr>
                            <m:ctrlPr>
                              <a:rPr kumimoji="0" lang="en-US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 Medium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 Medium"/>
                              </a:rPr>
                              <m:t>𝑣</m:t>
                            </m:r>
                            <m:r>
                              <a:rPr kumimoji="0" lang="en-US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 Medium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0" lang="en-US" sz="2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Helvetica Neue Medium"/>
                                  </a:rPr>
                                </m:ctrlPr>
                              </m:fPr>
                              <m:num>
                                <m:r>
                                  <a:rPr kumimoji="0" lang="en-US" sz="2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Helvetica Neue Medium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kumimoji="0" lang="en-US" sz="2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Helvetica Neue Medium"/>
                                  </a:rPr>
                                  <m:t>2</m:t>
                                </m:r>
                              </m:den>
                            </m:f>
                            <m:r>
                              <a:rPr kumimoji="0" lang="en-US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 Medium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kumimoji="0" lang="en-US" sz="2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Helvetica Neue Medium"/>
                                  </a:rPr>
                                </m:ctrlPr>
                              </m:sSubPr>
                              <m:e>
                                <m:r>
                                  <a:rPr kumimoji="0" lang="en-US" sz="2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Helvetica Neue Medium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0" lang="en-US" sz="2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Helvetica Neue Medium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kumimoji="0" lang="en-US" sz="2800" b="0" i="1" u="none" strike="noStrike" cap="none" spc="0" normalizeH="0" baseline="3000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 Medium"/>
                          </a:rPr>
                          <m:t>2</m:t>
                        </m:r>
                      </m:e>
                    </m:d>
                    <m:f>
                      <m:fPr>
                        <m:type m:val="lin"/>
                        <m:ctrlPr>
                          <a:rPr kumimoji="0" lang="en-US" sz="2800" b="0" i="1" u="none" strike="noStrike" cap="none" spc="0" normalizeH="0" baseline="3000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 Medium"/>
                          </a:rPr>
                        </m:ctrlPr>
                      </m:fPr>
                      <m:num>
                        <m:r>
                          <a:rPr kumimoji="0" lang="en-US" sz="2800" b="0" i="1" u="none" strike="noStrike" cap="none" spc="0" normalizeH="0" baseline="3000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 Medium"/>
                          </a:rPr>
                          <m:t>1</m:t>
                        </m:r>
                      </m:num>
                      <m:den>
                        <m:r>
                          <a:rPr kumimoji="0" lang="en-US" sz="2800" b="0" i="1" u="none" strike="noStrike" cap="none" spc="0" normalizeH="0" baseline="3000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 Medium"/>
                          </a:rPr>
                          <m:t>2</m:t>
                        </m:r>
                      </m:den>
                    </m:f>
                  </m:oMath>
                </a14:m>
                <a:endParaRPr kumimoji="0" lang="en-US" sz="2800" b="0" i="0" u="none" strike="noStrike" cap="none" spc="0" normalizeH="0" baseline="3000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Neue Medium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56A6B2-8367-45D7-8D6C-1F8276A8B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498" y="4077938"/>
                <a:ext cx="8052329" cy="747449"/>
              </a:xfrm>
              <a:prstGeom prst="rect">
                <a:avLst/>
              </a:prstGeom>
              <a:blipFill>
                <a:blip r:embed="rId2"/>
                <a:stretch>
                  <a:fillRect b="-813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C9DD8A5C-AE64-4CFE-A481-266663E10F47}"/>
                  </a:ext>
                </a:extLst>
              </p:cNvPr>
              <p:cNvSpPr txBox="1"/>
              <p:nvPr/>
            </p:nvSpPr>
            <p:spPr>
              <a:xfrm>
                <a:off x="2342432" y="5013646"/>
                <a:ext cx="8502459" cy="7474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sz="2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Neue Medium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n-US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 Medium"/>
                          </a:rPr>
                        </m:ctrlPr>
                      </m:dPr>
                      <m:e>
                        <m:d>
                          <m:dPr>
                            <m:ctrlPr>
                              <a:rPr kumimoji="0" lang="en-US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 Medium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 Medium"/>
                              </a:rPr>
                              <m:t>𝑢</m:t>
                            </m:r>
                            <m:r>
                              <a:rPr kumimoji="0" lang="en-US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 Medium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0" lang="en-US" sz="2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Helvetica Neue Medium"/>
                                  </a:rPr>
                                </m:ctrlPr>
                              </m:fPr>
                              <m:num>
                                <m:r>
                                  <a:rPr kumimoji="0" lang="en-US" sz="2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Helvetica Neue Medium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kumimoji="0" lang="en-US" sz="2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Helvetica Neue Medium"/>
                                  </a:rPr>
                                  <m:t>2</m:t>
                                </m:r>
                              </m:den>
                            </m:f>
                            <m:r>
                              <a:rPr kumimoji="0" lang="en-US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 Medium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2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Helvetica Neue Medium"/>
                                  </a:rPr>
                                </m:ctrlPr>
                              </m:sSubPr>
                              <m:e>
                                <m:r>
                                  <a:rPr kumimoji="0" lang="en-US" sz="2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Helvetica Neue Medium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kumimoji="0" lang="en-US" sz="2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Helvetica Neue Medium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kumimoji="0" lang="en-US" sz="2800" b="0" i="1" u="none" strike="noStrike" cap="none" spc="0" normalizeH="0" baseline="3000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 Medium"/>
                          </a:rPr>
                          <m:t>2</m:t>
                        </m:r>
                        <m:r>
                          <a:rPr kumimoji="0" lang="en-US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 Medium"/>
                          </a:rPr>
                          <m:t>+</m:t>
                        </m:r>
                        <m:d>
                          <m:dPr>
                            <m:ctrlPr>
                              <a:rPr kumimoji="0" lang="en-US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 Medium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 Medium"/>
                              </a:rPr>
                              <m:t>𝑣</m:t>
                            </m:r>
                            <m:r>
                              <a:rPr kumimoji="0" lang="en-US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 Medium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0" lang="en-US" sz="2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Helvetica Neue Medium"/>
                                  </a:rPr>
                                </m:ctrlPr>
                              </m:fPr>
                              <m:num>
                                <m:r>
                                  <a:rPr kumimoji="0" lang="en-US" sz="2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Helvetica Neue Medium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kumimoji="0" lang="en-US" sz="2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Helvetica Neue Medium"/>
                                  </a:rPr>
                                  <m:t>2</m:t>
                                </m:r>
                              </m:den>
                            </m:f>
                            <m:r>
                              <a:rPr kumimoji="0" lang="en-US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 Medium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2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Helvetica Neue Medium"/>
                                  </a:rPr>
                                </m:ctrlPr>
                              </m:sSubPr>
                              <m:e>
                                <m:r>
                                  <a:rPr kumimoji="0" lang="en-US" sz="2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Helvetica Neue Medium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0" lang="en-US" sz="2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Helvetica Neue Medium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kumimoji="0" lang="en-US" sz="2800" b="0" i="1" u="none" strike="noStrike" cap="none" spc="0" normalizeH="0" baseline="3000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 Medium"/>
                          </a:rPr>
                          <m:t>2</m:t>
                        </m:r>
                      </m:e>
                    </m:d>
                    <m:f>
                      <m:fPr>
                        <m:type m:val="lin"/>
                        <m:ctrlPr>
                          <a:rPr kumimoji="0" lang="en-US" sz="2800" b="0" i="1" u="none" strike="noStrike" cap="none" spc="0" normalizeH="0" baseline="3000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 Medium"/>
                          </a:rPr>
                        </m:ctrlPr>
                      </m:fPr>
                      <m:num>
                        <m:r>
                          <a:rPr kumimoji="0" lang="en-US" sz="2800" b="0" i="1" u="none" strike="noStrike" cap="none" spc="0" normalizeH="0" baseline="3000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 Medium"/>
                          </a:rPr>
                          <m:t>1</m:t>
                        </m:r>
                      </m:num>
                      <m:den>
                        <m:r>
                          <a:rPr kumimoji="0" lang="en-US" sz="2800" b="0" i="1" u="none" strike="noStrike" cap="none" spc="0" normalizeH="0" baseline="3000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 Medium"/>
                          </a:rPr>
                          <m:t>2</m:t>
                        </m:r>
                      </m:den>
                    </m:f>
                  </m:oMath>
                </a14:m>
                <a:endParaRPr kumimoji="0" lang="en-US" sz="2800" b="0" i="0" u="none" strike="noStrike" cap="none" spc="0" normalizeH="0" baseline="3000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Neue Medium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DD8A5C-AE64-4CFE-A481-266663E1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432" y="5013646"/>
                <a:ext cx="8502459" cy="747449"/>
              </a:xfrm>
              <a:prstGeom prst="rect">
                <a:avLst/>
              </a:prstGeom>
              <a:blipFill>
                <a:blip r:embed="rId3"/>
                <a:stretch>
                  <a:fillRect b="-894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5B6BF5B0-984F-4A2C-A435-7AD4F22DB61D}"/>
                  </a:ext>
                </a:extLst>
              </p:cNvPr>
              <p:cNvSpPr txBox="1"/>
              <p:nvPr/>
            </p:nvSpPr>
            <p:spPr>
              <a:xfrm>
                <a:off x="3823999" y="1863915"/>
                <a:ext cx="4110356" cy="9161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)≤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)&gt;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6BF5B0-984F-4A2C-A435-7AD4F22DB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999" y="1863915"/>
                <a:ext cx="4110356" cy="9161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323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402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Helvetica Neue</vt:lpstr>
      <vt:lpstr>Helvetica Neue Medium</vt:lpstr>
      <vt:lpstr>Times New Roman</vt:lpstr>
      <vt:lpstr>Office Theme</vt:lpstr>
      <vt:lpstr>PowerPoint Presentation</vt:lpstr>
      <vt:lpstr>2D Discrete Fourier Transform</vt:lpstr>
      <vt:lpstr>Fourier Transform</vt:lpstr>
      <vt:lpstr>Basics of Filtering in the Frequency Domain</vt:lpstr>
      <vt:lpstr>Basics of Filtering in the Frequency Domain</vt:lpstr>
      <vt:lpstr>Steps for Filtering in the Frequency Domain</vt:lpstr>
      <vt:lpstr>Notch Filter</vt:lpstr>
      <vt:lpstr>Ideal Notch Reject Filter</vt:lpstr>
      <vt:lpstr>Ideal Notch Reject Filter</vt:lpstr>
      <vt:lpstr>Classwork </vt:lpstr>
      <vt:lpstr>Classwork</vt:lpstr>
      <vt:lpstr>Classwork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4128 Lab 1</dc:title>
  <dc:creator>Sunanda_Das</dc:creator>
  <cp:lastModifiedBy>CSE Teacher</cp:lastModifiedBy>
  <cp:revision>99</cp:revision>
  <dcterms:created xsi:type="dcterms:W3CDTF">2022-03-22T12:35:29Z</dcterms:created>
  <dcterms:modified xsi:type="dcterms:W3CDTF">2025-10-08T07:47:28Z</dcterms:modified>
</cp:coreProperties>
</file>