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12"/>
  </p:notesMasterIdLst>
  <p:sldIdLst>
    <p:sldId id="256" r:id="rId2"/>
    <p:sldId id="264" r:id="rId3"/>
    <p:sldId id="280" r:id="rId4"/>
    <p:sldId id="293" r:id="rId5"/>
    <p:sldId id="299" r:id="rId6"/>
    <p:sldId id="300" r:id="rId7"/>
    <p:sldId id="301" r:id="rId8"/>
    <p:sldId id="302" r:id="rId9"/>
    <p:sldId id="298" r:id="rId10"/>
    <p:sldId id="295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>
        <p:scale>
          <a:sx n="80" d="100"/>
          <a:sy n="80" d="100"/>
        </p:scale>
        <p:origin x="48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2D6876-F133-46D3-95E2-A34AD9BDC8CB}" type="datetimeFigureOut">
              <a:rPr lang="en-US"/>
              <a:pPr>
                <a:defRPr/>
              </a:pPr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A40400-4F5E-4E00-9BB5-F457594CE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64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 smtClean="0"/>
              <a:pPr>
                <a:defRPr/>
              </a:pPr>
              <a:t>2/26/2024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356351"/>
            <a:ext cx="153881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2336801" y="6356351"/>
            <a:ext cx="9842500" cy="465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Phase-I Evaluation</a:t>
            </a:r>
            <a:endParaRPr lang="en-US" b="1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3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759200" y="0"/>
            <a:ext cx="8432800" cy="6858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Phase-I Evaluation</a:t>
            </a:r>
            <a:endParaRPr lang="en-US" b="1" dirty="0"/>
          </a:p>
        </p:txBody>
      </p:sp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6051" y="76200"/>
            <a:ext cx="244474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914400" y="3200400"/>
            <a:ext cx="50800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Presented by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400800" y="3200400"/>
            <a:ext cx="5283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Supervised by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10363200" cy="1752600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5181600" cy="2209800"/>
          </a:xfr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6400800" y="3886200"/>
            <a:ext cx="5283200" cy="2209800"/>
          </a:xfrm>
        </p:spPr>
        <p:txBody>
          <a:bodyPr>
            <a:normAutofit/>
          </a:bodyPr>
          <a:lstStyle>
            <a:lvl1pPr algn="ctr">
              <a:buNone/>
              <a:defRPr sz="27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254C3-6D07-4044-A98A-C7B9FCC216AA}" type="datetime1">
              <a:rPr lang="en-US"/>
              <a:pPr>
                <a:defRPr/>
              </a:pPr>
              <a:t>2/26/2024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AF6E4-9F0F-4D32-8D8E-755B2E69B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1" y="5943600"/>
            <a:ext cx="153881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336801" y="5943600"/>
            <a:ext cx="98425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Final Year Defense</a:t>
            </a:r>
            <a:endParaRPr lang="en-US" b="1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/>
              <a:pPr>
                <a:defRPr/>
              </a:pPr>
              <a:t>2/26/2024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5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>
                <a:solidFill>
                  <a:srgbClr val="7030A0"/>
                </a:solidFill>
              </a:rPr>
              <a:t>Brain Tumor Segmentation and Classification Using Image Processing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6800" y="3810000"/>
            <a:ext cx="4800600" cy="3048000"/>
          </a:xfrm>
        </p:spPr>
        <p:txBody>
          <a:bodyPr rtlCol="0">
            <a:normAutofit/>
          </a:bodyPr>
          <a:lstStyle/>
          <a:p>
            <a:endParaRPr 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Rakibul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Shanto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203-15-3871</a:t>
            </a:r>
          </a:p>
          <a:p>
            <a:r>
              <a:rPr lang="en-US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Samsun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Naher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Asme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203-15-3882</a:t>
            </a:r>
          </a:p>
          <a:p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CSE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Daffodil International University</a:t>
            </a: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10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0" y="3810000"/>
            <a:ext cx="4495800" cy="2590800"/>
          </a:xfrm>
        </p:spPr>
        <p:txBody>
          <a:bodyPr>
            <a:normAutofit/>
          </a:bodyPr>
          <a:lstStyle/>
          <a:p>
            <a:pPr eaLnBrk="1" hangingPunct="1"/>
            <a:endParaRPr lang="en-US" sz="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Narayan Ranjan Chakraborty</a:t>
            </a:r>
          </a:p>
          <a:p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Associate Head &amp; Associate Professor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 CSE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Daffodil International University</a:t>
            </a:r>
          </a:p>
          <a:p>
            <a:pPr eaLnBrk="1" hangingPunct="1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pPr marL="0" indent="0" algn="r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1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Objective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Existing Works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 Analysis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Brain </a:t>
            </a:r>
            <a:r>
              <a:rPr lang="en-GB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tumor</a:t>
            </a:r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segmentation</a:t>
            </a:r>
          </a:p>
          <a:p>
            <a:pPr marL="514350" indent="-514350">
              <a:buAutoNum type="arabicPeriod"/>
            </a:pPr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Tumour classification</a:t>
            </a:r>
          </a:p>
          <a:p>
            <a:pPr marL="514350" indent="-514350">
              <a:buAutoNum type="arabicPeriod"/>
            </a:pPr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Early detection for early diagnosis. </a:t>
            </a:r>
          </a:p>
          <a:p>
            <a:pPr marL="514350" indent="-514350">
              <a:buAutoNum type="arabicPeriod"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0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collection</a:t>
            </a:r>
          </a:p>
          <a:p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 consuming and costly</a:t>
            </a:r>
          </a:p>
          <a:p>
            <a:r>
              <a:rPr lang="en-GB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Tumor</a:t>
            </a:r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detection and accuracy</a:t>
            </a:r>
          </a:p>
          <a:p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Gaining trust and support from professionals and patients.</a:t>
            </a: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6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D7E1D-7696-3342-8575-E29B24C51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ACC6-4944-BAC2-F177-2B401DFE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Motivation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463C8-4F0D-351E-DE6B-3C8A65B7E0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Defend the mistakes of diagnosis</a:t>
            </a:r>
          </a:p>
          <a:p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Save time and life</a:t>
            </a:r>
          </a:p>
          <a:p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Helping early detection and early diagnosis</a:t>
            </a:r>
          </a:p>
          <a:p>
            <a:pPr marL="0" indent="0">
              <a:buNone/>
            </a:pPr>
            <a:r>
              <a:rPr lang="en-GB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Satisfy the patient</a:t>
            </a:r>
          </a:p>
          <a:p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Giving professionals a friend</a:t>
            </a:r>
          </a:p>
          <a:p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friendly website</a:t>
            </a: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CEF74-9626-B0FA-E21C-74A5BD2BB1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4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D7963-5E83-1ED3-106C-70223D0A6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5561-8C72-6804-E4E6-A84D47F1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29DB-5137-851D-5D9C-7B22F7C5E8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Paper number [10], [11], [16] etc</a:t>
            </a:r>
          </a:p>
          <a:p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 Processing – Labelling, Image extraction, RGB</a:t>
            </a:r>
          </a:p>
          <a:p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Segmentation – Median filter, absolute automatic method, SOP</a:t>
            </a:r>
          </a:p>
          <a:p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 – KNN, </a:t>
            </a:r>
            <a:r>
              <a:rPr lang="en-GB" sz="30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SVM</a:t>
            </a:r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Custom CNN </a:t>
            </a:r>
          </a:p>
          <a:p>
            <a:pPr marL="0" indent="0">
              <a:buNone/>
            </a:pPr>
            <a:endParaRPr lang="en-GB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063EB-E6DC-C0C0-0768-E8865B8083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BC7AD-9C97-23E1-7CCC-1BD92A6E1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50B3-F19E-7C6E-5F6E-3BD95AE4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0838"/>
            <a:ext cx="94488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Comparison Between Existing Works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F2EFF-F92F-B5AA-C42F-5484AB53EB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DFD123-C416-428D-947B-5EF75C67E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78409"/>
              </p:ext>
            </p:extLst>
          </p:nvPr>
        </p:nvGraphicFramePr>
        <p:xfrm>
          <a:off x="1066800" y="1524000"/>
          <a:ext cx="10058400" cy="419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141042354"/>
                    </a:ext>
                  </a:extLst>
                </a:gridCol>
                <a:gridCol w="2734627">
                  <a:extLst>
                    <a:ext uri="{9D8B030D-6E8A-4147-A177-3AD203B41FA5}">
                      <a16:colId xmlns:a16="http://schemas.microsoft.com/office/drawing/2014/main" val="3416594610"/>
                    </a:ext>
                  </a:extLst>
                </a:gridCol>
                <a:gridCol w="3300413">
                  <a:extLst>
                    <a:ext uri="{9D8B030D-6E8A-4147-A177-3AD203B41FA5}">
                      <a16:colId xmlns:a16="http://schemas.microsoft.com/office/drawing/2014/main" val="327699155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92723220"/>
                    </a:ext>
                  </a:extLst>
                </a:gridCol>
              </a:tblGrid>
              <a:tr h="605827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/>
                        <a:t>Sl</a:t>
                      </a:r>
                      <a:r>
                        <a:rPr lang="en-GB" sz="2000" dirty="0"/>
                        <a:t> 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Author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Algorithms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Result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919056"/>
                  </a:ext>
                </a:extLst>
              </a:tr>
              <a:tr h="104567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/>
                        <a:t>Sravanthi</a:t>
                      </a:r>
                      <a:r>
                        <a:rPr lang="en-GB" sz="2000" dirty="0"/>
                        <a:t>, N.S.R.D.N. at el [2]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SVM, SOM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97%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58725"/>
                  </a:ext>
                </a:extLst>
              </a:tr>
              <a:tr h="104567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/>
                        <a:t>Jalali</a:t>
                      </a:r>
                      <a:r>
                        <a:rPr lang="en-GB" sz="2000" dirty="0"/>
                        <a:t>, V. at el [7]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DNN, CNN, RNN, KNN, </a:t>
                      </a:r>
                    </a:p>
                    <a:p>
                      <a:pPr algn="ctr"/>
                      <a:r>
                        <a:rPr lang="en-GB" sz="2000" dirty="0"/>
                        <a:t>SVM, </a:t>
                      </a:r>
                      <a:r>
                        <a:rPr lang="en-GB" sz="2000" dirty="0" err="1"/>
                        <a:t>PatterNet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/>
                        <a:t>PatternNet</a:t>
                      </a:r>
                      <a:r>
                        <a:rPr lang="en-GB" sz="2000" dirty="0"/>
                        <a:t> = 98.9%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1245"/>
                  </a:ext>
                </a:extLst>
              </a:tr>
              <a:tr h="149382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err="1"/>
                        <a:t>Periasamy</a:t>
                      </a:r>
                      <a:r>
                        <a:rPr lang="en-GB" sz="2000" dirty="0"/>
                        <a:t>, J.K. at el [22]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CNN, ResNet18, </a:t>
                      </a:r>
                      <a:r>
                        <a:rPr lang="en-GB" sz="2000" dirty="0" err="1"/>
                        <a:t>GoogleLeNet</a:t>
                      </a:r>
                      <a:r>
                        <a:rPr lang="en-GB" sz="2000" dirty="0"/>
                        <a:t>, </a:t>
                      </a:r>
                      <a:r>
                        <a:rPr lang="en-GB" sz="2000" dirty="0" err="1"/>
                        <a:t>CapsNet</a:t>
                      </a:r>
                      <a:r>
                        <a:rPr lang="en-GB" sz="2000" dirty="0"/>
                        <a:t> architecture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ResNet18 = 89.46%</a:t>
                      </a:r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45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3A606-7A4D-49E8-FD3D-682102C96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1064-DDC2-8140-E554-385A791B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Gap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6B71-21FD-04D6-556B-38CE32A5EA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RFC (Random Forest Classifier) missing in some papers</a:t>
            </a:r>
          </a:p>
          <a:p>
            <a:pPr marL="514350" indent="-514350">
              <a:buAutoNum type="arabicPeriod"/>
            </a:pPr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Lack of using either segmentation or classification only</a:t>
            </a:r>
          </a:p>
          <a:p>
            <a:pPr marL="514350" indent="-514350">
              <a:buAutoNum type="arabicPeriod"/>
            </a:pPr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novel feature extraction instead of traditional life HOG.</a:t>
            </a:r>
          </a:p>
          <a:p>
            <a:pPr marL="514350" indent="-514350">
              <a:buAutoNum type="arabicPeriod"/>
            </a:pPr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Effect of Data augmentation</a:t>
            </a: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6A18D-A965-E706-08E3-07D58DEAE3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C423E-7F8D-0DF0-FEA1-1B25B89AC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29A4-43BD-CC77-7F19-34228C3D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Proposed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53EBF-97A8-D64D-9C7B-B1394F03F2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E64268-E53F-4C61-B3EB-8BD19F5C1E35}"/>
              </a:ext>
            </a:extLst>
          </p:cNvPr>
          <p:cNvSpPr/>
          <p:nvPr/>
        </p:nvSpPr>
        <p:spPr>
          <a:xfrm>
            <a:off x="1524000" y="1447800"/>
            <a:ext cx="2438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Pre-Processing</a:t>
            </a:r>
            <a:endParaRPr lang="en-US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C21A18-C788-42E5-943E-8F244A78BB46}"/>
              </a:ext>
            </a:extLst>
          </p:cNvPr>
          <p:cNvSpPr/>
          <p:nvPr/>
        </p:nvSpPr>
        <p:spPr>
          <a:xfrm>
            <a:off x="1524000" y="2759075"/>
            <a:ext cx="2438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Segmentation</a:t>
            </a:r>
            <a:endParaRPr lang="en-US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27656D-576F-4B04-AA71-1B32F8B4A673}"/>
              </a:ext>
            </a:extLst>
          </p:cNvPr>
          <p:cNvSpPr/>
          <p:nvPr/>
        </p:nvSpPr>
        <p:spPr>
          <a:xfrm>
            <a:off x="1562100" y="4114801"/>
            <a:ext cx="2438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Classification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7D720B-E9FA-4727-B896-24BB7A1A9B26}"/>
              </a:ext>
            </a:extLst>
          </p:cNvPr>
          <p:cNvSpPr txBox="1"/>
          <p:nvPr/>
        </p:nvSpPr>
        <p:spPr>
          <a:xfrm>
            <a:off x="6172200" y="1228635"/>
            <a:ext cx="3333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Cropping,</a:t>
            </a:r>
          </a:p>
          <a:p>
            <a:r>
              <a:rPr lang="en-GB" dirty="0"/>
              <a:t>Grayscale Conversion</a:t>
            </a:r>
            <a:r>
              <a:rPr lang="en-US" dirty="0"/>
              <a:t>,</a:t>
            </a:r>
          </a:p>
          <a:p>
            <a:r>
              <a:rPr lang="en-GB" dirty="0"/>
              <a:t>I</a:t>
            </a:r>
            <a:r>
              <a:rPr lang="en-US" dirty="0"/>
              <a:t>mage Blurring,</a:t>
            </a:r>
          </a:p>
          <a:p>
            <a:r>
              <a:rPr lang="en-GB" dirty="0"/>
              <a:t>S</a:t>
            </a:r>
            <a:r>
              <a:rPr lang="en-US" dirty="0" err="1"/>
              <a:t>kull</a:t>
            </a:r>
            <a:r>
              <a:rPr lang="en-US" dirty="0"/>
              <a:t> Detection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F78D1-DC92-40B4-8AAD-6B015C88B8E8}"/>
              </a:ext>
            </a:extLst>
          </p:cNvPr>
          <p:cNvSpPr txBox="1"/>
          <p:nvPr/>
        </p:nvSpPr>
        <p:spPr>
          <a:xfrm>
            <a:off x="6172200" y="283973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SOM, Fuzzy C Means, K-means,</a:t>
            </a:r>
          </a:p>
          <a:p>
            <a:r>
              <a:rPr lang="en-GB" dirty="0"/>
              <a:t>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BFE73-B8DB-4A66-B6A6-A2960DB5FEC7}"/>
              </a:ext>
            </a:extLst>
          </p:cNvPr>
          <p:cNvSpPr txBox="1"/>
          <p:nvPr/>
        </p:nvSpPr>
        <p:spPr>
          <a:xfrm>
            <a:off x="6153150" y="4034136"/>
            <a:ext cx="333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Custom CNN, </a:t>
            </a:r>
          </a:p>
          <a:p>
            <a:r>
              <a:rPr lang="en-GB" dirty="0"/>
              <a:t>Transfer Learning with CNN, Modal Evaluation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224AF25-9A62-4E1F-A234-E00F422785FA}"/>
              </a:ext>
            </a:extLst>
          </p:cNvPr>
          <p:cNvSpPr/>
          <p:nvPr/>
        </p:nvSpPr>
        <p:spPr>
          <a:xfrm>
            <a:off x="4419600" y="1676400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E50031F-82E1-48CF-81B0-756D2BABEA4C}"/>
              </a:ext>
            </a:extLst>
          </p:cNvPr>
          <p:cNvSpPr/>
          <p:nvPr/>
        </p:nvSpPr>
        <p:spPr>
          <a:xfrm>
            <a:off x="4419600" y="3000375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755C112-E8C0-4CA0-8558-306350355E37}"/>
              </a:ext>
            </a:extLst>
          </p:cNvPr>
          <p:cNvSpPr/>
          <p:nvPr/>
        </p:nvSpPr>
        <p:spPr>
          <a:xfrm>
            <a:off x="4429125" y="4324351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55495"/>
      </p:ext>
    </p:extLst>
  </p:cSld>
  <p:clrMapOvr>
    <a:masterClrMapping/>
  </p:clrMapOvr>
</p:sld>
</file>

<file path=ppt/theme/theme1.xml><?xml version="1.0" encoding="utf-8"?>
<a:theme xmlns:a="http://schemas.openxmlformats.org/drawingml/2006/main" name="New Microsoft PowerPoint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Microsoft PowerPoint Presentation</Template>
  <TotalTime>1483</TotalTime>
  <Words>329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New Microsoft PowerPoint Presentation</vt:lpstr>
      <vt:lpstr>Brain Tumor Segmentation and Classification Using Image Processing</vt:lpstr>
      <vt:lpstr>Outline</vt:lpstr>
      <vt:lpstr>Introduction</vt:lpstr>
      <vt:lpstr>Problem Statement</vt:lpstr>
      <vt:lpstr>Motivation and Objective</vt:lpstr>
      <vt:lpstr>Related Works</vt:lpstr>
      <vt:lpstr>Comparison Between Existing Works </vt:lpstr>
      <vt:lpstr>Gap Analysis</vt:lpstr>
      <vt:lpstr>Proposed Methodology</vt:lpstr>
      <vt:lpstr>PowerPoint Presentation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Valued Acer Customer</dc:creator>
  <cp:lastModifiedBy>Shawon</cp:lastModifiedBy>
  <cp:revision>272</cp:revision>
  <dcterms:created xsi:type="dcterms:W3CDTF">2011-07-17T02:56:35Z</dcterms:created>
  <dcterms:modified xsi:type="dcterms:W3CDTF">2024-02-26T23:30:24Z</dcterms:modified>
</cp:coreProperties>
</file>