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x5ucfVyxbZG45Z/y9t3JfF5fp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608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2350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9167446" y="0"/>
            <a:ext cx="12192000" cy="6858000"/>
            <a:chOff x="-10555445" y="0"/>
            <a:chExt cx="12192000" cy="6858000"/>
          </a:xfrm>
        </p:grpSpPr>
        <p:sp>
          <p:nvSpPr>
            <p:cNvPr id="85" name="Google Shape;85;p1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E466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01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88" name="Google Shape;88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" name="Google Shape;89;p1"/>
          <p:cNvGrpSpPr/>
          <p:nvPr/>
        </p:nvGrpSpPr>
        <p:grpSpPr>
          <a:xfrm>
            <a:off x="-9656547" y="0"/>
            <a:ext cx="12192000" cy="6858000"/>
            <a:chOff x="-10555445" y="0"/>
            <a:chExt cx="12192000" cy="6858000"/>
          </a:xfrm>
        </p:grpSpPr>
        <p:sp>
          <p:nvSpPr>
            <p:cNvPr id="90" name="Google Shape;90;p1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02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93" name="Google Shape;93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oogle Shape;94;p1"/>
          <p:cNvGrpSpPr/>
          <p:nvPr/>
        </p:nvGrpSpPr>
        <p:grpSpPr>
          <a:xfrm>
            <a:off x="-10145648" y="-2483"/>
            <a:ext cx="12192000" cy="6858000"/>
            <a:chOff x="-10555445" y="0"/>
            <a:chExt cx="12192000" cy="6858000"/>
          </a:xfrm>
        </p:grpSpPr>
        <p:sp>
          <p:nvSpPr>
            <p:cNvPr id="95" name="Google Shape;95;p1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03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98" name="Google Shape;98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"/>
          <p:cNvGrpSpPr/>
          <p:nvPr/>
        </p:nvGrpSpPr>
        <p:grpSpPr>
          <a:xfrm>
            <a:off x="-10644676" y="0"/>
            <a:ext cx="12192000" cy="6858000"/>
            <a:chOff x="-10555445" y="0"/>
            <a:chExt cx="12192000" cy="6858000"/>
          </a:xfrm>
        </p:grpSpPr>
        <p:sp>
          <p:nvSpPr>
            <p:cNvPr id="100" name="Google Shape;100;p1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04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03" name="Google Shape;103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" name="Google Shape;104;p1"/>
          <p:cNvGrpSpPr/>
          <p:nvPr/>
        </p:nvGrpSpPr>
        <p:grpSpPr>
          <a:xfrm>
            <a:off x="-11143704" y="0"/>
            <a:ext cx="12192000" cy="6858000"/>
            <a:chOff x="-10555445" y="0"/>
            <a:chExt cx="12192000" cy="6858000"/>
          </a:xfrm>
        </p:grpSpPr>
        <p:sp>
          <p:nvSpPr>
            <p:cNvPr id="105" name="Google Shape;105;p1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F70D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05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08" name="Google Shape;108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" name="Google Shape;109;p1"/>
          <p:cNvGrpSpPr/>
          <p:nvPr/>
        </p:nvGrpSpPr>
        <p:grpSpPr>
          <a:xfrm>
            <a:off x="-11622878" y="0"/>
            <a:ext cx="12192000" cy="6858000"/>
            <a:chOff x="-10555445" y="0"/>
            <a:chExt cx="12192000" cy="6858000"/>
          </a:xfrm>
        </p:grpSpPr>
        <p:sp>
          <p:nvSpPr>
            <p:cNvPr id="110" name="Google Shape;110;p1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C3C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06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13" name="Google Shape;113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1"/>
          <p:cNvGrpSpPr/>
          <p:nvPr/>
        </p:nvGrpSpPr>
        <p:grpSpPr>
          <a:xfrm>
            <a:off x="-12200522" y="0"/>
            <a:ext cx="12192000" cy="6858000"/>
            <a:chOff x="-10555445" y="0"/>
            <a:chExt cx="12192000" cy="6858000"/>
          </a:xfrm>
        </p:grpSpPr>
        <p:sp>
          <p:nvSpPr>
            <p:cNvPr id="115" name="Google Shape;115;p1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07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18" name="Google Shape;118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Google Shape;119;p1"/>
          <p:cNvGrpSpPr/>
          <p:nvPr/>
        </p:nvGrpSpPr>
        <p:grpSpPr>
          <a:xfrm>
            <a:off x="-12733894" y="0"/>
            <a:ext cx="12191999" cy="6858000"/>
            <a:chOff x="-10553122" y="4966"/>
            <a:chExt cx="12191999" cy="6858000"/>
          </a:xfrm>
        </p:grpSpPr>
        <p:sp>
          <p:nvSpPr>
            <p:cNvPr id="120" name="Google Shape;120;p1"/>
            <p:cNvSpPr/>
            <p:nvPr/>
          </p:nvSpPr>
          <p:spPr>
            <a:xfrm>
              <a:off x="-10553122" y="4966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08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23" name="Google Shape;123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1"/>
          <p:cNvSpPr txBox="1"/>
          <p:nvPr/>
        </p:nvSpPr>
        <p:spPr>
          <a:xfrm>
            <a:off x="6242370" y="1990259"/>
            <a:ext cx="35253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0" i="0" u="none" strike="noStrike" cap="none">
                <a:solidFill>
                  <a:srgbClr val="F70D50"/>
                </a:solidFill>
                <a:latin typeface="Calibri"/>
                <a:ea typeface="Calibri"/>
                <a:cs typeface="Calibri"/>
                <a:sym typeface="Calibri"/>
              </a:rPr>
              <a:t>WELCOME</a:t>
            </a:r>
            <a:endParaRPr sz="6000" b="0" i="0" u="none" strike="noStrike" cap="none">
              <a:solidFill>
                <a:srgbClr val="F70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6468254" y="3013502"/>
            <a:ext cx="114655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0" i="0" u="none" strike="noStrike" cap="none" dirty="0">
                <a:solidFill>
                  <a:srgbClr val="F70D5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dirty="0"/>
          </a:p>
        </p:txBody>
      </p:sp>
      <p:sp>
        <p:nvSpPr>
          <p:cNvPr id="126" name="Google Shape;126;p1"/>
          <p:cNvSpPr txBox="1"/>
          <p:nvPr/>
        </p:nvSpPr>
        <p:spPr>
          <a:xfrm>
            <a:off x="8242397" y="3013522"/>
            <a:ext cx="135170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F70D50"/>
                </a:solidFill>
                <a:latin typeface="Calibri"/>
                <a:ea typeface="Calibri"/>
                <a:cs typeface="Calibri"/>
                <a:sym typeface="Calibri"/>
              </a:rPr>
              <a:t>OUR</a:t>
            </a:r>
            <a:endParaRPr sz="4800" b="0" i="0" u="none" strike="noStrike" cap="none" dirty="0">
              <a:solidFill>
                <a:srgbClr val="F70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5797624" y="3850915"/>
            <a:ext cx="450056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0" i="0" u="none" strike="noStrike" cap="none" dirty="0">
                <a:solidFill>
                  <a:srgbClr val="F70D50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5400" b="0" i="0" u="none" strike="noStrike" cap="none" dirty="0">
              <a:solidFill>
                <a:srgbClr val="F70D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"/>
          <p:cNvGrpSpPr/>
          <p:nvPr/>
        </p:nvGrpSpPr>
        <p:grpSpPr>
          <a:xfrm>
            <a:off x="-9167446" y="0"/>
            <a:ext cx="12192000" cy="6858000"/>
            <a:chOff x="-10555445" y="0"/>
            <a:chExt cx="12192000" cy="6858000"/>
          </a:xfrm>
        </p:grpSpPr>
        <p:sp>
          <p:nvSpPr>
            <p:cNvPr id="133" name="Google Shape;133;p2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E466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01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36" name="Google Shape;136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Google Shape;137;p2"/>
          <p:cNvGrpSpPr/>
          <p:nvPr/>
        </p:nvGrpSpPr>
        <p:grpSpPr>
          <a:xfrm>
            <a:off x="-9656547" y="0"/>
            <a:ext cx="12192000" cy="6858000"/>
            <a:chOff x="-10555445" y="0"/>
            <a:chExt cx="12192000" cy="6858000"/>
          </a:xfrm>
        </p:grpSpPr>
        <p:sp>
          <p:nvSpPr>
            <p:cNvPr id="138" name="Google Shape;138;p2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02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41" name="Google Shape;14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" name="Google Shape;142;p2"/>
          <p:cNvGrpSpPr/>
          <p:nvPr/>
        </p:nvGrpSpPr>
        <p:grpSpPr>
          <a:xfrm>
            <a:off x="-10145648" y="-2483"/>
            <a:ext cx="12192000" cy="6858000"/>
            <a:chOff x="-10555445" y="0"/>
            <a:chExt cx="12192000" cy="6858000"/>
          </a:xfrm>
        </p:grpSpPr>
        <p:sp>
          <p:nvSpPr>
            <p:cNvPr id="143" name="Google Shape;143;p2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03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46" name="Google Shape;146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Google Shape;147;p2"/>
          <p:cNvGrpSpPr/>
          <p:nvPr/>
        </p:nvGrpSpPr>
        <p:grpSpPr>
          <a:xfrm>
            <a:off x="-10644676" y="0"/>
            <a:ext cx="12192000" cy="6858000"/>
            <a:chOff x="-10555445" y="0"/>
            <a:chExt cx="12192000" cy="6858000"/>
          </a:xfrm>
        </p:grpSpPr>
        <p:sp>
          <p:nvSpPr>
            <p:cNvPr id="148" name="Google Shape;148;p2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04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51" name="Google Shape;15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52;p2"/>
          <p:cNvGrpSpPr/>
          <p:nvPr/>
        </p:nvGrpSpPr>
        <p:grpSpPr>
          <a:xfrm>
            <a:off x="-11143704" y="0"/>
            <a:ext cx="12192000" cy="6858000"/>
            <a:chOff x="-10555445" y="0"/>
            <a:chExt cx="12192000" cy="6858000"/>
          </a:xfrm>
        </p:grpSpPr>
        <p:sp>
          <p:nvSpPr>
            <p:cNvPr id="153" name="Google Shape;153;p2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F70D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05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56" name="Google Shape;156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p2"/>
          <p:cNvGrpSpPr/>
          <p:nvPr/>
        </p:nvGrpSpPr>
        <p:grpSpPr>
          <a:xfrm>
            <a:off x="-11622878" y="0"/>
            <a:ext cx="12192000" cy="6858000"/>
            <a:chOff x="-10555445" y="0"/>
            <a:chExt cx="12192000" cy="6858000"/>
          </a:xfrm>
        </p:grpSpPr>
        <p:sp>
          <p:nvSpPr>
            <p:cNvPr id="158" name="Google Shape;158;p2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C3C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06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61" name="Google Shape;16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2"/>
          <p:cNvGrpSpPr/>
          <p:nvPr/>
        </p:nvGrpSpPr>
        <p:grpSpPr>
          <a:xfrm>
            <a:off x="-12200522" y="0"/>
            <a:ext cx="12192000" cy="6858000"/>
            <a:chOff x="-10555445" y="0"/>
            <a:chExt cx="12192000" cy="6858000"/>
          </a:xfrm>
        </p:grpSpPr>
        <p:sp>
          <p:nvSpPr>
            <p:cNvPr id="163" name="Google Shape;163;p2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07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66" name="Google Shape;166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" name="Google Shape;167;p2"/>
          <p:cNvGrpSpPr/>
          <p:nvPr/>
        </p:nvGrpSpPr>
        <p:grpSpPr>
          <a:xfrm>
            <a:off x="-12733894" y="0"/>
            <a:ext cx="12191999" cy="6858000"/>
            <a:chOff x="-10553122" y="4966"/>
            <a:chExt cx="12191999" cy="6858000"/>
          </a:xfrm>
        </p:grpSpPr>
        <p:sp>
          <p:nvSpPr>
            <p:cNvPr id="168" name="Google Shape;168;p2"/>
            <p:cNvSpPr/>
            <p:nvPr/>
          </p:nvSpPr>
          <p:spPr>
            <a:xfrm>
              <a:off x="-10553122" y="4966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08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71" name="Google Shape;17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5DF3D79-0722-7D5B-2678-71EBB09E35E2}"/>
              </a:ext>
            </a:extLst>
          </p:cNvPr>
          <p:cNvSpPr txBox="1"/>
          <p:nvPr/>
        </p:nvSpPr>
        <p:spPr>
          <a:xfrm>
            <a:off x="5530944" y="4486421"/>
            <a:ext cx="4130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Rakibul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Shanto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 no: 203-15-3871</a:t>
            </a:r>
          </a:p>
          <a:p>
            <a:pPr algn="ctr"/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ection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57_C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EDE157-9057-E28D-383E-04BCA7AFC1D9}"/>
              </a:ext>
            </a:extLst>
          </p:cNvPr>
          <p:cNvSpPr txBox="1"/>
          <p:nvPr/>
        </p:nvSpPr>
        <p:spPr>
          <a:xfrm>
            <a:off x="5530944" y="2499253"/>
            <a:ext cx="4130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Samsun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Naher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Asme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 no: 203-15-3882</a:t>
            </a:r>
          </a:p>
          <a:p>
            <a:pPr algn="ctr"/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ection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57_C</a:t>
            </a:r>
          </a:p>
        </p:txBody>
      </p:sp>
      <p:sp>
        <p:nvSpPr>
          <p:cNvPr id="53" name="Google Shape;275;p4">
            <a:extLst>
              <a:ext uri="{FF2B5EF4-FFF2-40B4-BE49-F238E27FC236}">
                <a16:creationId xmlns:a16="http://schemas.microsoft.com/office/drawing/2014/main" id="{F59AEE2A-4BE1-F9FE-BE15-FFA4551D105A}"/>
              </a:ext>
            </a:extLst>
          </p:cNvPr>
          <p:cNvSpPr txBox="1"/>
          <p:nvPr/>
        </p:nvSpPr>
        <p:spPr>
          <a:xfrm>
            <a:off x="6483278" y="418641"/>
            <a:ext cx="250106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sz="2800" u="sng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3,262 Current Location Icons - Free in SVG, PNG, ICO - IconScout">
            <a:extLst>
              <a:ext uri="{FF2B5EF4-FFF2-40B4-BE49-F238E27FC236}">
                <a16:creationId xmlns:a16="http://schemas.microsoft.com/office/drawing/2014/main" id="{4B10F02E-8DF3-4D93-8852-27D6F0857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97" y="2263750"/>
            <a:ext cx="1767228" cy="167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3,262 Current Location Icons - Free in SVG, PNG, ICO - IconScout">
            <a:extLst>
              <a:ext uri="{FF2B5EF4-FFF2-40B4-BE49-F238E27FC236}">
                <a16:creationId xmlns:a16="http://schemas.microsoft.com/office/drawing/2014/main" id="{1D05FA3E-B4FD-4106-9B64-D7A28554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293" y="4250918"/>
            <a:ext cx="1767228" cy="167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"/>
          <p:cNvGrpSpPr/>
          <p:nvPr/>
        </p:nvGrpSpPr>
        <p:grpSpPr>
          <a:xfrm>
            <a:off x="-9167446" y="0"/>
            <a:ext cx="12192000" cy="6858000"/>
            <a:chOff x="-10555445" y="0"/>
            <a:chExt cx="12192000" cy="6858000"/>
          </a:xfrm>
        </p:grpSpPr>
        <p:sp>
          <p:nvSpPr>
            <p:cNvPr id="179" name="Google Shape;179;p3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E466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01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82" name="Google Shape;182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" name="Google Shape;183;p3"/>
          <p:cNvGrpSpPr/>
          <p:nvPr/>
        </p:nvGrpSpPr>
        <p:grpSpPr>
          <a:xfrm>
            <a:off x="-9656547" y="0"/>
            <a:ext cx="12192000" cy="6858000"/>
            <a:chOff x="-10555445" y="0"/>
            <a:chExt cx="12192000" cy="6858000"/>
          </a:xfrm>
        </p:grpSpPr>
        <p:sp>
          <p:nvSpPr>
            <p:cNvPr id="184" name="Google Shape;184;p3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02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87" name="Google Shape;187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" name="Google Shape;188;p3"/>
          <p:cNvGrpSpPr/>
          <p:nvPr/>
        </p:nvGrpSpPr>
        <p:grpSpPr>
          <a:xfrm>
            <a:off x="-10145648" y="-2483"/>
            <a:ext cx="12192000" cy="6858000"/>
            <a:chOff x="-10555445" y="0"/>
            <a:chExt cx="12192000" cy="6858000"/>
          </a:xfrm>
        </p:grpSpPr>
        <p:sp>
          <p:nvSpPr>
            <p:cNvPr id="189" name="Google Shape;189;p3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03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92" name="Google Shape;192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" name="Google Shape;193;p3"/>
          <p:cNvGrpSpPr/>
          <p:nvPr/>
        </p:nvGrpSpPr>
        <p:grpSpPr>
          <a:xfrm>
            <a:off x="-10644676" y="0"/>
            <a:ext cx="12192000" cy="6858000"/>
            <a:chOff x="-10555445" y="0"/>
            <a:chExt cx="12192000" cy="6858000"/>
          </a:xfrm>
        </p:grpSpPr>
        <p:sp>
          <p:nvSpPr>
            <p:cNvPr id="194" name="Google Shape;194;p3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04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97" name="Google Shape;197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3"/>
          <p:cNvGrpSpPr/>
          <p:nvPr/>
        </p:nvGrpSpPr>
        <p:grpSpPr>
          <a:xfrm>
            <a:off x="-11143704" y="0"/>
            <a:ext cx="12192000" cy="6858000"/>
            <a:chOff x="-10555445" y="0"/>
            <a:chExt cx="12192000" cy="6858000"/>
          </a:xfrm>
        </p:grpSpPr>
        <p:sp>
          <p:nvSpPr>
            <p:cNvPr id="199" name="Google Shape;199;p3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F70D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05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02" name="Google Shape;202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3" name="Google Shape;203;p3"/>
          <p:cNvGrpSpPr/>
          <p:nvPr/>
        </p:nvGrpSpPr>
        <p:grpSpPr>
          <a:xfrm>
            <a:off x="-11622878" y="0"/>
            <a:ext cx="12192000" cy="6858000"/>
            <a:chOff x="-10555445" y="0"/>
            <a:chExt cx="12192000" cy="6858000"/>
          </a:xfrm>
        </p:grpSpPr>
        <p:sp>
          <p:nvSpPr>
            <p:cNvPr id="204" name="Google Shape;204;p3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C3C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06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07" name="Google Shape;207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p3"/>
          <p:cNvGrpSpPr/>
          <p:nvPr/>
        </p:nvGrpSpPr>
        <p:grpSpPr>
          <a:xfrm>
            <a:off x="-12200522" y="0"/>
            <a:ext cx="12192000" cy="6858000"/>
            <a:chOff x="-10555445" y="0"/>
            <a:chExt cx="12192000" cy="6858000"/>
          </a:xfrm>
        </p:grpSpPr>
        <p:sp>
          <p:nvSpPr>
            <p:cNvPr id="209" name="Google Shape;209;p3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07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12" name="Google Shape;212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" name="Google Shape;213;p3"/>
          <p:cNvGrpSpPr/>
          <p:nvPr/>
        </p:nvGrpSpPr>
        <p:grpSpPr>
          <a:xfrm>
            <a:off x="-12733894" y="0"/>
            <a:ext cx="12191999" cy="6858000"/>
            <a:chOff x="-10553122" y="4966"/>
            <a:chExt cx="12191999" cy="6858000"/>
          </a:xfrm>
        </p:grpSpPr>
        <p:sp>
          <p:nvSpPr>
            <p:cNvPr id="214" name="Google Shape;214;p3"/>
            <p:cNvSpPr/>
            <p:nvPr/>
          </p:nvSpPr>
          <p:spPr>
            <a:xfrm>
              <a:off x="-10553122" y="4966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i="0" u="none" strike="noStrike" cap="none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08</a:t>
              </a:r>
              <a:endParaRPr sz="2000" b="0" i="0" u="none" strike="noStrike" cap="none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17" name="Google Shape;217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8" name="Google Shape;218;p3"/>
          <p:cNvGrpSpPr/>
          <p:nvPr/>
        </p:nvGrpSpPr>
        <p:grpSpPr>
          <a:xfrm>
            <a:off x="7620857" y="2185912"/>
            <a:ext cx="211094" cy="211094"/>
            <a:chOff x="1677812" y="4248152"/>
            <a:chExt cx="211094" cy="211094"/>
          </a:xfrm>
        </p:grpSpPr>
        <p:sp>
          <p:nvSpPr>
            <p:cNvPr id="219" name="Google Shape;219;p3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3"/>
          <p:cNvSpPr txBox="1"/>
          <p:nvPr/>
        </p:nvSpPr>
        <p:spPr>
          <a:xfrm>
            <a:off x="4058600" y="2993050"/>
            <a:ext cx="731723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i="0" u="none" strike="noStrike" cap="none" dirty="0">
                <a:solidFill>
                  <a:srgbClr val="F70D5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Early Lung Disease Detection in Urban Pollution Zones using Deep Learning</a:t>
            </a:r>
            <a:endParaRPr sz="2800" b="1" i="0" u="none" strike="noStrike" cap="none" dirty="0">
              <a:solidFill>
                <a:srgbClr val="F70D5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p3"/>
          <p:cNvSpPr txBox="1"/>
          <p:nvPr/>
        </p:nvSpPr>
        <p:spPr>
          <a:xfrm>
            <a:off x="6581879" y="2390067"/>
            <a:ext cx="22890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Our</a:t>
            </a:r>
            <a:r>
              <a:rPr lang="en-GB" sz="2800" b="1" i="0" u="none" strike="noStrike" cap="none" dirty="0">
                <a:solidFill>
                  <a:srgbClr val="FF596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Title</a:t>
            </a:r>
            <a:endParaRPr sz="2800" b="1" i="0" u="none" strike="noStrike" cap="none" dirty="0">
              <a:solidFill>
                <a:srgbClr val="FF596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23" name="Google Shape;223;p3"/>
          <p:cNvGrpSpPr/>
          <p:nvPr/>
        </p:nvGrpSpPr>
        <p:grpSpPr>
          <a:xfrm>
            <a:off x="6824929" y="98646"/>
            <a:ext cx="1804087" cy="1804087"/>
            <a:chOff x="2798917" y="1491712"/>
            <a:chExt cx="1804087" cy="1804087"/>
          </a:xfrm>
        </p:grpSpPr>
        <p:sp>
          <p:nvSpPr>
            <p:cNvPr id="224" name="Google Shape;224;p3"/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6" name="Google Shape;226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0" name="Picture 2" descr="162 Hit Point Icons - Free in SVG, PNG, ICO - IconScout">
            <a:extLst>
              <a:ext uri="{FF2B5EF4-FFF2-40B4-BE49-F238E27FC236}">
                <a16:creationId xmlns:a16="http://schemas.microsoft.com/office/drawing/2014/main" id="{6F618551-EE03-4223-B48C-4BA90266B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122" y="4024847"/>
            <a:ext cx="3897841" cy="278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4"/>
          <p:cNvGrpSpPr/>
          <p:nvPr/>
        </p:nvGrpSpPr>
        <p:grpSpPr>
          <a:xfrm>
            <a:off x="-245787" y="0"/>
            <a:ext cx="12192000" cy="6858000"/>
            <a:chOff x="-10555445" y="0"/>
            <a:chExt cx="12192000" cy="6858000"/>
          </a:xfrm>
        </p:grpSpPr>
        <p:sp>
          <p:nvSpPr>
            <p:cNvPr id="233" name="Google Shape;233;p4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E466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4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01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36" name="Google Shape;236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" name="Google Shape;237;p4"/>
          <p:cNvGrpSpPr/>
          <p:nvPr/>
        </p:nvGrpSpPr>
        <p:grpSpPr>
          <a:xfrm>
            <a:off x="-9656547" y="0"/>
            <a:ext cx="12192000" cy="6858000"/>
            <a:chOff x="-10555445" y="0"/>
            <a:chExt cx="12192000" cy="6858000"/>
          </a:xfrm>
        </p:grpSpPr>
        <p:sp>
          <p:nvSpPr>
            <p:cNvPr id="238" name="Google Shape;238;p4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4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02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41" name="Google Shape;241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" name="Google Shape;242;p4"/>
          <p:cNvGrpSpPr/>
          <p:nvPr/>
        </p:nvGrpSpPr>
        <p:grpSpPr>
          <a:xfrm>
            <a:off x="-10145648" y="-2483"/>
            <a:ext cx="12192000" cy="6858000"/>
            <a:chOff x="-10555445" y="0"/>
            <a:chExt cx="12192000" cy="6858000"/>
          </a:xfrm>
        </p:grpSpPr>
        <p:sp>
          <p:nvSpPr>
            <p:cNvPr id="243" name="Google Shape;243;p4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4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03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46" name="Google Shape;246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7" name="Google Shape;247;p4"/>
          <p:cNvGrpSpPr/>
          <p:nvPr/>
        </p:nvGrpSpPr>
        <p:grpSpPr>
          <a:xfrm>
            <a:off x="-10644676" y="0"/>
            <a:ext cx="12192000" cy="6858000"/>
            <a:chOff x="-10555445" y="0"/>
            <a:chExt cx="12192000" cy="6858000"/>
          </a:xfrm>
        </p:grpSpPr>
        <p:sp>
          <p:nvSpPr>
            <p:cNvPr id="248" name="Google Shape;248;p4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4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04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51" name="Google Shape;251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2" name="Google Shape;252;p4"/>
          <p:cNvGrpSpPr/>
          <p:nvPr/>
        </p:nvGrpSpPr>
        <p:grpSpPr>
          <a:xfrm>
            <a:off x="-11143704" y="0"/>
            <a:ext cx="12192000" cy="6858000"/>
            <a:chOff x="-10555445" y="0"/>
            <a:chExt cx="12192000" cy="6858000"/>
          </a:xfrm>
        </p:grpSpPr>
        <p:sp>
          <p:nvSpPr>
            <p:cNvPr id="253" name="Google Shape;253;p4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F70D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4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05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56" name="Google Shape;256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" name="Google Shape;257;p4"/>
          <p:cNvGrpSpPr/>
          <p:nvPr/>
        </p:nvGrpSpPr>
        <p:grpSpPr>
          <a:xfrm>
            <a:off x="-11622878" y="0"/>
            <a:ext cx="12192000" cy="6858000"/>
            <a:chOff x="-10555445" y="0"/>
            <a:chExt cx="12192000" cy="6858000"/>
          </a:xfrm>
        </p:grpSpPr>
        <p:sp>
          <p:nvSpPr>
            <p:cNvPr id="258" name="Google Shape;258;p4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C3C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4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06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61" name="Google Shape;261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2" name="Google Shape;262;p4"/>
          <p:cNvGrpSpPr/>
          <p:nvPr/>
        </p:nvGrpSpPr>
        <p:grpSpPr>
          <a:xfrm>
            <a:off x="-12200522" y="0"/>
            <a:ext cx="12192000" cy="6858000"/>
            <a:chOff x="-10555445" y="0"/>
            <a:chExt cx="12192000" cy="6858000"/>
          </a:xfrm>
        </p:grpSpPr>
        <p:sp>
          <p:nvSpPr>
            <p:cNvPr id="263" name="Google Shape;263;p4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4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07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66" name="Google Shape;266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4"/>
          <p:cNvGrpSpPr/>
          <p:nvPr/>
        </p:nvGrpSpPr>
        <p:grpSpPr>
          <a:xfrm>
            <a:off x="-12733894" y="28576"/>
            <a:ext cx="12191999" cy="6858000"/>
            <a:chOff x="-10553122" y="4966"/>
            <a:chExt cx="12191999" cy="6858000"/>
          </a:xfrm>
        </p:grpSpPr>
        <p:sp>
          <p:nvSpPr>
            <p:cNvPr id="268" name="Google Shape;268;p4"/>
            <p:cNvSpPr/>
            <p:nvPr/>
          </p:nvSpPr>
          <p:spPr>
            <a:xfrm>
              <a:off x="-10553122" y="4966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4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08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71" name="Google Shape;271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" name="Google Shape;272;p4"/>
          <p:cNvGrpSpPr/>
          <p:nvPr/>
        </p:nvGrpSpPr>
        <p:grpSpPr>
          <a:xfrm>
            <a:off x="3034480" y="426114"/>
            <a:ext cx="662056" cy="662056"/>
            <a:chOff x="3076309" y="623407"/>
            <a:chExt cx="662056" cy="662056"/>
          </a:xfrm>
        </p:grpSpPr>
        <p:sp>
          <p:nvSpPr>
            <p:cNvPr id="273" name="Google Shape;273;p4"/>
            <p:cNvSpPr/>
            <p:nvPr/>
          </p:nvSpPr>
          <p:spPr>
            <a:xfrm>
              <a:off x="3076309" y="623407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4" name="Google Shape;274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08140" y="755238"/>
              <a:ext cx="398394" cy="3983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5" name="Google Shape;275;p4"/>
          <p:cNvSpPr txBox="1"/>
          <p:nvPr/>
        </p:nvSpPr>
        <p:spPr>
          <a:xfrm>
            <a:off x="3696536" y="495532"/>
            <a:ext cx="239946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8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275;p4">
            <a:extLst>
              <a:ext uri="{FF2B5EF4-FFF2-40B4-BE49-F238E27FC236}">
                <a16:creationId xmlns:a16="http://schemas.microsoft.com/office/drawing/2014/main" id="{A972BEE3-F84F-4CC3-B772-15B6BCE33DFE}"/>
              </a:ext>
            </a:extLst>
          </p:cNvPr>
          <p:cNvSpPr txBox="1"/>
          <p:nvPr/>
        </p:nvSpPr>
        <p:spPr>
          <a:xfrm>
            <a:off x="2982060" y="1220001"/>
            <a:ext cx="6465907" cy="375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Bangladesh specially Dhaka and Gazipur city become the most polluted area in the world recently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Too much dust causes lung diseases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we are trying to detect any major lung diseases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deep learning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We are using the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VGG-16 deep learning architecture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develop a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 early lung disease detection system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For this architecture, after collecting the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chest X-ray data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we will preprocess the images. The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major diseases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lung cancer, corona, pneumonia.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 from these diseases will be trained and the input will be check by images processing and diagnosis the problem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Comparative analysis validates the model’s efficacy. Finally,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framework aims to decrease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urban pollution’s impact on public health. </a:t>
            </a:r>
          </a:p>
        </p:txBody>
      </p:sp>
      <p:pic>
        <p:nvPicPr>
          <p:cNvPr id="3074" name="Picture 2" descr="532 Sharing Time Icons - Free in SVG, PNG, ICO - IconScout">
            <a:extLst>
              <a:ext uri="{FF2B5EF4-FFF2-40B4-BE49-F238E27FC236}">
                <a16:creationId xmlns:a16="http://schemas.microsoft.com/office/drawing/2014/main" id="{7C09DE24-0144-4D6D-9FF0-4BA4CDE0E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595" y="4140868"/>
            <a:ext cx="3830343" cy="273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6"/>
          <p:cNvGrpSpPr/>
          <p:nvPr/>
        </p:nvGrpSpPr>
        <p:grpSpPr>
          <a:xfrm>
            <a:off x="-245787" y="0"/>
            <a:ext cx="12192000" cy="6858000"/>
            <a:chOff x="-10555445" y="0"/>
            <a:chExt cx="12192000" cy="6858000"/>
          </a:xfrm>
        </p:grpSpPr>
        <p:sp>
          <p:nvSpPr>
            <p:cNvPr id="333" name="Google Shape;333;p6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E466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6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01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36" name="Google Shape;336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" name="Google Shape;337;p6"/>
          <p:cNvGrpSpPr/>
          <p:nvPr/>
        </p:nvGrpSpPr>
        <p:grpSpPr>
          <a:xfrm>
            <a:off x="-744816" y="0"/>
            <a:ext cx="12192000" cy="6858000"/>
            <a:chOff x="-10555445" y="0"/>
            <a:chExt cx="12192000" cy="6858000"/>
          </a:xfrm>
        </p:grpSpPr>
        <p:sp>
          <p:nvSpPr>
            <p:cNvPr id="338" name="Google Shape;338;p6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6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02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41" name="Google Shape;341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" name="Google Shape;342;p6"/>
          <p:cNvGrpSpPr/>
          <p:nvPr/>
        </p:nvGrpSpPr>
        <p:grpSpPr>
          <a:xfrm>
            <a:off x="-10105776" y="-2483"/>
            <a:ext cx="12192000" cy="6858000"/>
            <a:chOff x="-10555445" y="0"/>
            <a:chExt cx="12192000" cy="6858000"/>
          </a:xfrm>
        </p:grpSpPr>
        <p:sp>
          <p:nvSpPr>
            <p:cNvPr id="343" name="Google Shape;343;p6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6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03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46" name="Google Shape;346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7" name="Google Shape;347;p6"/>
          <p:cNvGrpSpPr/>
          <p:nvPr/>
        </p:nvGrpSpPr>
        <p:grpSpPr>
          <a:xfrm>
            <a:off x="-10634355" y="-7449"/>
            <a:ext cx="12192000" cy="6858000"/>
            <a:chOff x="-10555445" y="0"/>
            <a:chExt cx="12192000" cy="6858000"/>
          </a:xfrm>
        </p:grpSpPr>
        <p:sp>
          <p:nvSpPr>
            <p:cNvPr id="348" name="Google Shape;348;p6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6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 dirty="0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04</a:t>
              </a:r>
              <a:endParaRPr sz="2000" dirty="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51" name="Google Shape;351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2" name="Google Shape;352;p6"/>
          <p:cNvGrpSpPr/>
          <p:nvPr/>
        </p:nvGrpSpPr>
        <p:grpSpPr>
          <a:xfrm>
            <a:off x="-11143704" y="0"/>
            <a:ext cx="12192000" cy="6858000"/>
            <a:chOff x="-10555445" y="0"/>
            <a:chExt cx="12192000" cy="6858000"/>
          </a:xfrm>
        </p:grpSpPr>
        <p:sp>
          <p:nvSpPr>
            <p:cNvPr id="353" name="Google Shape;353;p6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F70D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6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05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56" name="Google Shape;356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" name="Google Shape;357;p6"/>
          <p:cNvGrpSpPr/>
          <p:nvPr/>
        </p:nvGrpSpPr>
        <p:grpSpPr>
          <a:xfrm>
            <a:off x="-11622878" y="0"/>
            <a:ext cx="12192000" cy="6858000"/>
            <a:chOff x="-10555445" y="0"/>
            <a:chExt cx="12192000" cy="6858000"/>
          </a:xfrm>
        </p:grpSpPr>
        <p:sp>
          <p:nvSpPr>
            <p:cNvPr id="358" name="Google Shape;358;p6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C3C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6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06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61" name="Google Shape;361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2" name="Google Shape;362;p6"/>
          <p:cNvGrpSpPr/>
          <p:nvPr/>
        </p:nvGrpSpPr>
        <p:grpSpPr>
          <a:xfrm>
            <a:off x="-12200522" y="0"/>
            <a:ext cx="12192000" cy="6858000"/>
            <a:chOff x="-10555445" y="0"/>
            <a:chExt cx="12192000" cy="6858000"/>
          </a:xfrm>
        </p:grpSpPr>
        <p:sp>
          <p:nvSpPr>
            <p:cNvPr id="363" name="Google Shape;363;p6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6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07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66" name="Google Shape;366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" name="Google Shape;367;p6"/>
          <p:cNvGrpSpPr/>
          <p:nvPr/>
        </p:nvGrpSpPr>
        <p:grpSpPr>
          <a:xfrm>
            <a:off x="-12733894" y="0"/>
            <a:ext cx="12191999" cy="6858000"/>
            <a:chOff x="-10553122" y="4966"/>
            <a:chExt cx="12191999" cy="6858000"/>
          </a:xfrm>
        </p:grpSpPr>
        <p:sp>
          <p:nvSpPr>
            <p:cNvPr id="368" name="Google Shape;368;p6"/>
            <p:cNvSpPr/>
            <p:nvPr/>
          </p:nvSpPr>
          <p:spPr>
            <a:xfrm>
              <a:off x="-10553122" y="4966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6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08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71" name="Google Shape;371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" name="Google Shape;372;p6"/>
          <p:cNvGrpSpPr/>
          <p:nvPr/>
        </p:nvGrpSpPr>
        <p:grpSpPr>
          <a:xfrm>
            <a:off x="2786126" y="194508"/>
            <a:ext cx="662056" cy="662056"/>
            <a:chOff x="3076309" y="623407"/>
            <a:chExt cx="662056" cy="662056"/>
          </a:xfrm>
        </p:grpSpPr>
        <p:sp>
          <p:nvSpPr>
            <p:cNvPr id="373" name="Google Shape;373;p6"/>
            <p:cNvSpPr/>
            <p:nvPr/>
          </p:nvSpPr>
          <p:spPr>
            <a:xfrm>
              <a:off x="3076309" y="623407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4" name="Google Shape;374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08140" y="755238"/>
              <a:ext cx="398394" cy="3983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5" name="Google Shape;375;p6"/>
          <p:cNvSpPr txBox="1"/>
          <p:nvPr/>
        </p:nvSpPr>
        <p:spPr>
          <a:xfrm>
            <a:off x="3448182" y="263926"/>
            <a:ext cx="333126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endParaRPr sz="28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1BE87-1A30-4727-82DB-987A2A32ACBB}"/>
              </a:ext>
            </a:extLst>
          </p:cNvPr>
          <p:cNvSpPr txBox="1"/>
          <p:nvPr/>
        </p:nvSpPr>
        <p:spPr>
          <a:xfrm>
            <a:off x="5883442" y="3822834"/>
            <a:ext cx="421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1" name="Google Shape;275;p4">
            <a:extLst>
              <a:ext uri="{FF2B5EF4-FFF2-40B4-BE49-F238E27FC236}">
                <a16:creationId xmlns:a16="http://schemas.microsoft.com/office/drawing/2014/main" id="{D6680BFF-D8F8-4C7B-A24F-07B34623EE8E}"/>
              </a:ext>
            </a:extLst>
          </p:cNvPr>
          <p:cNvSpPr txBox="1"/>
          <p:nvPr/>
        </p:nvSpPr>
        <p:spPr>
          <a:xfrm>
            <a:off x="3638984" y="728616"/>
            <a:ext cx="621355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GB" sz="2800" b="1" dirty="0">
                <a:solidFill>
                  <a:schemeClr val="tx1"/>
                </a:solidFill>
                <a:latin typeface="+mj-lt"/>
                <a:ea typeface="Times New Roman"/>
                <a:cs typeface="Times New Roman"/>
                <a:sym typeface="Times New Roman"/>
              </a:rPr>
              <a:t>VGG-16</a:t>
            </a:r>
            <a:endParaRPr sz="2800" b="1" dirty="0">
              <a:solidFill>
                <a:schemeClr val="tx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0" name="Picture 2" descr="https://media.geeksforgeeks.org/wp-content/uploads/20200219152207/new41.jpg">
            <a:extLst>
              <a:ext uri="{FF2B5EF4-FFF2-40B4-BE49-F238E27FC236}">
                <a16:creationId xmlns:a16="http://schemas.microsoft.com/office/drawing/2014/main" id="{F139EEED-65D2-4F46-8E0E-984ED3A18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0" r="1090"/>
          <a:stretch/>
        </p:blipFill>
        <p:spPr bwMode="auto">
          <a:xfrm>
            <a:off x="2595006" y="1695501"/>
            <a:ext cx="7682079" cy="350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17,851 Representing Icons - Free in SVG, PNG, ICO - IconScout">
            <a:extLst>
              <a:ext uri="{FF2B5EF4-FFF2-40B4-BE49-F238E27FC236}">
                <a16:creationId xmlns:a16="http://schemas.microsoft.com/office/drawing/2014/main" id="{B3EEEDC5-0CB8-49EC-BD52-5E57E0C62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07985" y="4465889"/>
            <a:ext cx="3635306" cy="363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373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5"/>
          <p:cNvGrpSpPr/>
          <p:nvPr/>
        </p:nvGrpSpPr>
        <p:grpSpPr>
          <a:xfrm>
            <a:off x="-245787" y="0"/>
            <a:ext cx="12192000" cy="6858000"/>
            <a:chOff x="-10555445" y="0"/>
            <a:chExt cx="12192000" cy="6858000"/>
          </a:xfrm>
        </p:grpSpPr>
        <p:sp>
          <p:nvSpPr>
            <p:cNvPr id="283" name="Google Shape;283;p5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E466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5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01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86" name="Google Shape;286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" name="Google Shape;287;p5"/>
          <p:cNvGrpSpPr/>
          <p:nvPr/>
        </p:nvGrpSpPr>
        <p:grpSpPr>
          <a:xfrm>
            <a:off x="-744816" y="0"/>
            <a:ext cx="12192000" cy="6858000"/>
            <a:chOff x="-10555445" y="0"/>
            <a:chExt cx="12192000" cy="6858000"/>
          </a:xfrm>
        </p:grpSpPr>
        <p:sp>
          <p:nvSpPr>
            <p:cNvPr id="288" name="Google Shape;288;p5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5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02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91" name="Google Shape;291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Google Shape;292;p5"/>
          <p:cNvGrpSpPr/>
          <p:nvPr/>
        </p:nvGrpSpPr>
        <p:grpSpPr>
          <a:xfrm>
            <a:off x="-1283707" y="-2483"/>
            <a:ext cx="12192000" cy="6858000"/>
            <a:chOff x="-10555445" y="0"/>
            <a:chExt cx="12192000" cy="6858000"/>
          </a:xfrm>
        </p:grpSpPr>
        <p:sp>
          <p:nvSpPr>
            <p:cNvPr id="293" name="Google Shape;293;p5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5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03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296" name="Google Shape;296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7" name="Google Shape;297;p5"/>
          <p:cNvGrpSpPr/>
          <p:nvPr/>
        </p:nvGrpSpPr>
        <p:grpSpPr>
          <a:xfrm>
            <a:off x="-10644676" y="0"/>
            <a:ext cx="12192000" cy="6858000"/>
            <a:chOff x="-10555445" y="0"/>
            <a:chExt cx="12192000" cy="6858000"/>
          </a:xfrm>
        </p:grpSpPr>
        <p:sp>
          <p:nvSpPr>
            <p:cNvPr id="298" name="Google Shape;298;p5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5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04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01" name="Google Shape;301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2" name="Google Shape;302;p5"/>
          <p:cNvGrpSpPr/>
          <p:nvPr/>
        </p:nvGrpSpPr>
        <p:grpSpPr>
          <a:xfrm>
            <a:off x="-11143704" y="0"/>
            <a:ext cx="12192000" cy="6858000"/>
            <a:chOff x="-10555445" y="0"/>
            <a:chExt cx="12192000" cy="6858000"/>
          </a:xfrm>
        </p:grpSpPr>
        <p:sp>
          <p:nvSpPr>
            <p:cNvPr id="303" name="Google Shape;303;p5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F70D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5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05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06" name="Google Shape;306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" name="Google Shape;307;p5"/>
          <p:cNvGrpSpPr/>
          <p:nvPr/>
        </p:nvGrpSpPr>
        <p:grpSpPr>
          <a:xfrm>
            <a:off x="-11665633" y="0"/>
            <a:ext cx="12192000" cy="6858000"/>
            <a:chOff x="-10555445" y="0"/>
            <a:chExt cx="12192000" cy="6858000"/>
          </a:xfrm>
        </p:grpSpPr>
        <p:sp>
          <p:nvSpPr>
            <p:cNvPr id="308" name="Google Shape;308;p5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C3C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5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06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11" name="Google Shape;311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" name="Google Shape;312;p5"/>
          <p:cNvGrpSpPr/>
          <p:nvPr/>
        </p:nvGrpSpPr>
        <p:grpSpPr>
          <a:xfrm>
            <a:off x="-12200522" y="0"/>
            <a:ext cx="12192000" cy="6858000"/>
            <a:chOff x="-10555445" y="0"/>
            <a:chExt cx="12192000" cy="6858000"/>
          </a:xfrm>
        </p:grpSpPr>
        <p:sp>
          <p:nvSpPr>
            <p:cNvPr id="313" name="Google Shape;313;p5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5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07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16" name="Google Shape;316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" name="Google Shape;317;p5"/>
          <p:cNvGrpSpPr/>
          <p:nvPr/>
        </p:nvGrpSpPr>
        <p:grpSpPr>
          <a:xfrm>
            <a:off x="-12733894" y="0"/>
            <a:ext cx="12191999" cy="6858000"/>
            <a:chOff x="-10553122" y="4966"/>
            <a:chExt cx="12191999" cy="6858000"/>
          </a:xfrm>
        </p:grpSpPr>
        <p:sp>
          <p:nvSpPr>
            <p:cNvPr id="318" name="Google Shape;318;p5"/>
            <p:cNvSpPr/>
            <p:nvPr/>
          </p:nvSpPr>
          <p:spPr>
            <a:xfrm>
              <a:off x="-10553122" y="4966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08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21" name="Google Shape;321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2" name="Google Shape;322;p5"/>
          <p:cNvGrpSpPr/>
          <p:nvPr/>
        </p:nvGrpSpPr>
        <p:grpSpPr>
          <a:xfrm>
            <a:off x="2319180" y="358023"/>
            <a:ext cx="662056" cy="662056"/>
            <a:chOff x="3076309" y="623407"/>
            <a:chExt cx="662056" cy="662056"/>
          </a:xfrm>
        </p:grpSpPr>
        <p:sp>
          <p:nvSpPr>
            <p:cNvPr id="323" name="Google Shape;323;p5"/>
            <p:cNvSpPr/>
            <p:nvPr/>
          </p:nvSpPr>
          <p:spPr>
            <a:xfrm>
              <a:off x="3076309" y="623407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4" name="Google Shape;324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08140" y="755238"/>
              <a:ext cx="398394" cy="3983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5" name="Google Shape;325;p5"/>
          <p:cNvSpPr txBox="1"/>
          <p:nvPr/>
        </p:nvSpPr>
        <p:spPr>
          <a:xfrm>
            <a:off x="2981236" y="427441"/>
            <a:ext cx="224251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8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275;p4">
            <a:extLst>
              <a:ext uri="{FF2B5EF4-FFF2-40B4-BE49-F238E27FC236}">
                <a16:creationId xmlns:a16="http://schemas.microsoft.com/office/drawing/2014/main" id="{06D3166D-EAC5-4CF4-B6BB-FF91A7FC5C6E}"/>
              </a:ext>
            </a:extLst>
          </p:cNvPr>
          <p:cNvSpPr txBox="1"/>
          <p:nvPr/>
        </p:nvSpPr>
        <p:spPr>
          <a:xfrm>
            <a:off x="2197323" y="1378062"/>
            <a:ext cx="6213558" cy="364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GB" sz="1800" b="1" dirty="0"/>
              <a:t>Alarming levels of pollution</a:t>
            </a:r>
            <a:endParaRPr lang="en-GB" sz="1800" dirty="0"/>
          </a:p>
          <a:p>
            <a:pPr marL="285750" lvl="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GB" sz="1800" b="1" dirty="0"/>
              <a:t>Respiratory disorders</a:t>
            </a:r>
            <a:endParaRPr lang="en-GB" sz="1800" dirty="0"/>
          </a:p>
          <a:p>
            <a:pPr marL="285750" lvl="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GB" sz="1800" b="1" dirty="0"/>
              <a:t>Early detection</a:t>
            </a:r>
            <a:r>
              <a:rPr lang="en-GB" sz="1800" dirty="0"/>
              <a:t> </a:t>
            </a:r>
          </a:p>
          <a:p>
            <a:pPr marL="285750" lvl="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GB" sz="1800" b="1" dirty="0"/>
              <a:t>Effective treatment </a:t>
            </a:r>
          </a:p>
          <a:p>
            <a:pPr marL="285750" lvl="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GB" sz="1800" b="1" dirty="0"/>
              <a:t>Chest X-ray </a:t>
            </a:r>
          </a:p>
          <a:p>
            <a:pPr lvl="0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GB" sz="1600" b="1" dirty="0"/>
          </a:p>
          <a:p>
            <a:pPr lvl="0">
              <a:lnSpc>
                <a:spcPct val="150000"/>
              </a:lnSpc>
            </a:pPr>
            <a:r>
              <a:rPr lang="en-GB" sz="1600" dirty="0"/>
              <a:t>The goal is to develop a strong diagnostic tool that will allow for timely medical intervention and, ultimately, will reduce the burden of respiratory infections in these severely afflicted areas. </a:t>
            </a:r>
            <a:endParaRPr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98" name="Picture 2" descr="Like And Share And Comment 3D Icon download in PNG, OBJ or Blend format">
            <a:extLst>
              <a:ext uri="{FF2B5EF4-FFF2-40B4-BE49-F238E27FC236}">
                <a16:creationId xmlns:a16="http://schemas.microsoft.com/office/drawing/2014/main" id="{C91323B5-0AA9-4D2B-9FA0-10130EA7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275" y="3908913"/>
            <a:ext cx="3068642" cy="30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6"/>
          <p:cNvGrpSpPr/>
          <p:nvPr/>
        </p:nvGrpSpPr>
        <p:grpSpPr>
          <a:xfrm>
            <a:off x="-245787" y="0"/>
            <a:ext cx="12192000" cy="6858000"/>
            <a:chOff x="-10555445" y="0"/>
            <a:chExt cx="12192000" cy="6858000"/>
          </a:xfrm>
        </p:grpSpPr>
        <p:sp>
          <p:nvSpPr>
            <p:cNvPr id="333" name="Google Shape;333;p6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E466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6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01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36" name="Google Shape;336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" name="Google Shape;337;p6"/>
          <p:cNvGrpSpPr/>
          <p:nvPr/>
        </p:nvGrpSpPr>
        <p:grpSpPr>
          <a:xfrm>
            <a:off x="-744816" y="0"/>
            <a:ext cx="12192000" cy="6858000"/>
            <a:chOff x="-10555445" y="0"/>
            <a:chExt cx="12192000" cy="6858000"/>
          </a:xfrm>
        </p:grpSpPr>
        <p:sp>
          <p:nvSpPr>
            <p:cNvPr id="338" name="Google Shape;338;p6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6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02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41" name="Google Shape;341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" name="Google Shape;342;p6"/>
          <p:cNvGrpSpPr/>
          <p:nvPr/>
        </p:nvGrpSpPr>
        <p:grpSpPr>
          <a:xfrm>
            <a:off x="-1243843" y="-2483"/>
            <a:ext cx="12192000" cy="6858000"/>
            <a:chOff x="-10555445" y="0"/>
            <a:chExt cx="12192000" cy="6858000"/>
          </a:xfrm>
        </p:grpSpPr>
        <p:sp>
          <p:nvSpPr>
            <p:cNvPr id="343" name="Google Shape;343;p6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6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03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46" name="Google Shape;346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7" name="Google Shape;347;p6"/>
          <p:cNvGrpSpPr/>
          <p:nvPr/>
        </p:nvGrpSpPr>
        <p:grpSpPr>
          <a:xfrm>
            <a:off x="-1821488" y="0"/>
            <a:ext cx="12192000" cy="6858000"/>
            <a:chOff x="-10555445" y="0"/>
            <a:chExt cx="12192000" cy="6858000"/>
          </a:xfrm>
        </p:grpSpPr>
        <p:sp>
          <p:nvSpPr>
            <p:cNvPr id="348" name="Google Shape;348;p6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6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04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51" name="Google Shape;351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2" name="Google Shape;352;p6"/>
          <p:cNvGrpSpPr/>
          <p:nvPr/>
        </p:nvGrpSpPr>
        <p:grpSpPr>
          <a:xfrm>
            <a:off x="-11143704" y="0"/>
            <a:ext cx="12192000" cy="6858000"/>
            <a:chOff x="-10555445" y="0"/>
            <a:chExt cx="12192000" cy="6858000"/>
          </a:xfrm>
        </p:grpSpPr>
        <p:sp>
          <p:nvSpPr>
            <p:cNvPr id="353" name="Google Shape;353;p6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F70D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6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05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56" name="Google Shape;356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" name="Google Shape;357;p6"/>
          <p:cNvGrpSpPr/>
          <p:nvPr/>
        </p:nvGrpSpPr>
        <p:grpSpPr>
          <a:xfrm>
            <a:off x="-11622878" y="0"/>
            <a:ext cx="12192000" cy="6858000"/>
            <a:chOff x="-10555445" y="0"/>
            <a:chExt cx="12192000" cy="6858000"/>
          </a:xfrm>
        </p:grpSpPr>
        <p:sp>
          <p:nvSpPr>
            <p:cNvPr id="358" name="Google Shape;358;p6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C3C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6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06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61" name="Google Shape;361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2" name="Google Shape;362;p6"/>
          <p:cNvGrpSpPr/>
          <p:nvPr/>
        </p:nvGrpSpPr>
        <p:grpSpPr>
          <a:xfrm>
            <a:off x="-12200522" y="0"/>
            <a:ext cx="12192000" cy="6858000"/>
            <a:chOff x="-10555445" y="0"/>
            <a:chExt cx="12192000" cy="6858000"/>
          </a:xfrm>
        </p:grpSpPr>
        <p:sp>
          <p:nvSpPr>
            <p:cNvPr id="363" name="Google Shape;363;p6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6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07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66" name="Google Shape;366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" name="Google Shape;367;p6"/>
          <p:cNvGrpSpPr/>
          <p:nvPr/>
        </p:nvGrpSpPr>
        <p:grpSpPr>
          <a:xfrm>
            <a:off x="-12733894" y="0"/>
            <a:ext cx="12191999" cy="6858000"/>
            <a:chOff x="-10553122" y="4966"/>
            <a:chExt cx="12191999" cy="6858000"/>
          </a:xfrm>
        </p:grpSpPr>
        <p:sp>
          <p:nvSpPr>
            <p:cNvPr id="368" name="Google Shape;368;p6"/>
            <p:cNvSpPr/>
            <p:nvPr/>
          </p:nvSpPr>
          <p:spPr>
            <a:xfrm>
              <a:off x="-10553122" y="4966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6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08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71" name="Google Shape;371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" name="Google Shape;372;p6"/>
          <p:cNvGrpSpPr/>
          <p:nvPr/>
        </p:nvGrpSpPr>
        <p:grpSpPr>
          <a:xfrm>
            <a:off x="2134360" y="175052"/>
            <a:ext cx="662056" cy="662056"/>
            <a:chOff x="3076309" y="623407"/>
            <a:chExt cx="662056" cy="662056"/>
          </a:xfrm>
        </p:grpSpPr>
        <p:sp>
          <p:nvSpPr>
            <p:cNvPr id="373" name="Google Shape;373;p6"/>
            <p:cNvSpPr/>
            <p:nvPr/>
          </p:nvSpPr>
          <p:spPr>
            <a:xfrm>
              <a:off x="3076309" y="623407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4" name="Google Shape;374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08140" y="755238"/>
              <a:ext cx="398394" cy="3983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5" name="Google Shape;375;p6"/>
          <p:cNvSpPr txBox="1"/>
          <p:nvPr/>
        </p:nvSpPr>
        <p:spPr>
          <a:xfrm>
            <a:off x="2796416" y="244470"/>
            <a:ext cx="333126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Disease Prediction</a:t>
            </a:r>
            <a:endParaRPr sz="28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1BE87-1A30-4727-82DB-987A2A32ACBB}"/>
              </a:ext>
            </a:extLst>
          </p:cNvPr>
          <p:cNvSpPr txBox="1"/>
          <p:nvPr/>
        </p:nvSpPr>
        <p:spPr>
          <a:xfrm>
            <a:off x="5883442" y="3822834"/>
            <a:ext cx="421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51" name="Google Shape;275;p4">
            <a:extLst>
              <a:ext uri="{FF2B5EF4-FFF2-40B4-BE49-F238E27FC236}">
                <a16:creationId xmlns:a16="http://schemas.microsoft.com/office/drawing/2014/main" id="{D6680BFF-D8F8-4C7B-A24F-07B34623EE8E}"/>
              </a:ext>
            </a:extLst>
          </p:cNvPr>
          <p:cNvSpPr txBox="1"/>
          <p:nvPr/>
        </p:nvSpPr>
        <p:spPr>
          <a:xfrm>
            <a:off x="2556836" y="1114440"/>
            <a:ext cx="621355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Pneumonia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Tuberculosis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Lung Cancer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Bronchiectasis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Lung Abscess</a:t>
            </a:r>
            <a:endParaRPr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12 Distribution Manager Icons - Free in SVG, PNG, ICO - IconScout">
            <a:extLst>
              <a:ext uri="{FF2B5EF4-FFF2-40B4-BE49-F238E27FC236}">
                <a16:creationId xmlns:a16="http://schemas.microsoft.com/office/drawing/2014/main" id="{976D7951-366F-4F5C-985F-17F0DA5D3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389" y="45423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7"/>
          <p:cNvGrpSpPr/>
          <p:nvPr/>
        </p:nvGrpSpPr>
        <p:grpSpPr>
          <a:xfrm>
            <a:off x="-245787" y="0"/>
            <a:ext cx="12192000" cy="6858000"/>
            <a:chOff x="-10555445" y="0"/>
            <a:chExt cx="12192000" cy="6858000"/>
          </a:xfrm>
        </p:grpSpPr>
        <p:sp>
          <p:nvSpPr>
            <p:cNvPr id="383" name="Google Shape;383;p7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E466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01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86" name="Google Shape;38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7" name="Google Shape;387;p7"/>
          <p:cNvGrpSpPr/>
          <p:nvPr/>
        </p:nvGrpSpPr>
        <p:grpSpPr>
          <a:xfrm>
            <a:off x="-744816" y="0"/>
            <a:ext cx="12192000" cy="6858000"/>
            <a:chOff x="-10555445" y="0"/>
            <a:chExt cx="12192000" cy="6858000"/>
          </a:xfrm>
        </p:grpSpPr>
        <p:sp>
          <p:nvSpPr>
            <p:cNvPr id="388" name="Google Shape;388;p7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02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91" name="Google Shape;39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" name="Google Shape;392;p7"/>
          <p:cNvGrpSpPr/>
          <p:nvPr/>
        </p:nvGrpSpPr>
        <p:grpSpPr>
          <a:xfrm>
            <a:off x="-1243843" y="-2483"/>
            <a:ext cx="12192000" cy="6858000"/>
            <a:chOff x="-10555445" y="0"/>
            <a:chExt cx="12192000" cy="6858000"/>
          </a:xfrm>
        </p:grpSpPr>
        <p:sp>
          <p:nvSpPr>
            <p:cNvPr id="393" name="Google Shape;393;p7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03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96" name="Google Shape;39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7" name="Google Shape;397;p7"/>
          <p:cNvGrpSpPr/>
          <p:nvPr/>
        </p:nvGrpSpPr>
        <p:grpSpPr>
          <a:xfrm>
            <a:off x="-1742871" y="0"/>
            <a:ext cx="12192000" cy="6858000"/>
            <a:chOff x="-10555445" y="0"/>
            <a:chExt cx="12192000" cy="6858000"/>
          </a:xfrm>
        </p:grpSpPr>
        <p:sp>
          <p:nvSpPr>
            <p:cNvPr id="398" name="Google Shape;398;p7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7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04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01" name="Google Shape;40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" name="Google Shape;402;p7"/>
          <p:cNvGrpSpPr/>
          <p:nvPr/>
        </p:nvGrpSpPr>
        <p:grpSpPr>
          <a:xfrm>
            <a:off x="-2272044" y="0"/>
            <a:ext cx="12192000" cy="6858000"/>
            <a:chOff x="-10555445" y="0"/>
            <a:chExt cx="12192000" cy="6858000"/>
          </a:xfrm>
        </p:grpSpPr>
        <p:sp>
          <p:nvSpPr>
            <p:cNvPr id="403" name="Google Shape;403;p7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F70D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7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05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06" name="Google Shape;40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7" name="Google Shape;407;p7"/>
          <p:cNvGrpSpPr/>
          <p:nvPr/>
        </p:nvGrpSpPr>
        <p:grpSpPr>
          <a:xfrm>
            <a:off x="-11622878" y="0"/>
            <a:ext cx="12192000" cy="6858000"/>
            <a:chOff x="-10555445" y="0"/>
            <a:chExt cx="12192000" cy="6858000"/>
          </a:xfrm>
        </p:grpSpPr>
        <p:sp>
          <p:nvSpPr>
            <p:cNvPr id="408" name="Google Shape;408;p7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C3C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7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06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11" name="Google Shape;41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" name="Google Shape;412;p7"/>
          <p:cNvGrpSpPr/>
          <p:nvPr/>
        </p:nvGrpSpPr>
        <p:grpSpPr>
          <a:xfrm>
            <a:off x="-12191999" y="0"/>
            <a:ext cx="12192000" cy="6858000"/>
            <a:chOff x="-10555445" y="0"/>
            <a:chExt cx="12192000" cy="6858000"/>
          </a:xfrm>
        </p:grpSpPr>
        <p:sp>
          <p:nvSpPr>
            <p:cNvPr id="413" name="Google Shape;413;p7"/>
            <p:cNvSpPr/>
            <p:nvPr/>
          </p:nvSpPr>
          <p:spPr>
            <a:xfrm>
              <a:off x="-10555445" y="0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7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07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16" name="Google Shape;41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7" name="Google Shape;417;p7"/>
          <p:cNvGrpSpPr/>
          <p:nvPr/>
        </p:nvGrpSpPr>
        <p:grpSpPr>
          <a:xfrm>
            <a:off x="-12753950" y="-4966"/>
            <a:ext cx="12191999" cy="6858000"/>
            <a:chOff x="-10553122" y="4966"/>
            <a:chExt cx="12191999" cy="6858000"/>
          </a:xfrm>
        </p:grpSpPr>
        <p:sp>
          <p:nvSpPr>
            <p:cNvPr id="418" name="Google Shape;418;p7"/>
            <p:cNvSpPr/>
            <p:nvPr/>
          </p:nvSpPr>
          <p:spPr>
            <a:xfrm>
              <a:off x="-10553122" y="4966"/>
              <a:ext cx="12191999" cy="6858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ffectLst>
              <a:outerShdw blurRad="215900" dist="38100" sx="101000" sy="101000" algn="tl" rotWithShape="0">
                <a:schemeClr val="dk1">
                  <a:alpha val="34901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491195" y="2379698"/>
              <a:ext cx="1145359" cy="2093640"/>
            </a:xfrm>
            <a:custGeom>
              <a:avLst/>
              <a:gdLst/>
              <a:ahLst/>
              <a:cxnLst/>
              <a:rect l="l" t="t" r="r" b="b"/>
              <a:pathLst>
                <a:path w="942109" h="1896678" extrusionOk="0">
                  <a:moveTo>
                    <a:pt x="942109" y="0"/>
                  </a:moveTo>
                  <a:lnTo>
                    <a:pt x="942109" y="1896678"/>
                  </a:lnTo>
                  <a:lnTo>
                    <a:pt x="757772" y="1878095"/>
                  </a:lnTo>
                  <a:cubicBezTo>
                    <a:pt x="325313" y="1789601"/>
                    <a:pt x="0" y="1406961"/>
                    <a:pt x="0" y="948339"/>
                  </a:cubicBezTo>
                  <a:cubicBezTo>
                    <a:pt x="0" y="489718"/>
                    <a:pt x="325313" y="107077"/>
                    <a:pt x="757772" y="18583"/>
                  </a:cubicBezTo>
                  <a:close/>
                </a:path>
              </a:pathLst>
            </a:custGeom>
            <a:solidFill>
              <a:srgbClr val="3A38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7"/>
            <p:cNvSpPr txBox="1"/>
            <p:nvPr/>
          </p:nvSpPr>
          <p:spPr>
            <a:xfrm rot="-5400000">
              <a:off x="390109" y="3104334"/>
              <a:ext cx="18465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D8D8D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08</a:t>
              </a:r>
              <a:endParaRPr sz="2000">
                <a:solidFill>
                  <a:srgbClr val="D8D8D8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21" name="Google Shape;42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576775" y="3179645"/>
              <a:ext cx="489742" cy="4937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2" name="Google Shape;422;p7"/>
          <p:cNvGrpSpPr/>
          <p:nvPr/>
        </p:nvGrpSpPr>
        <p:grpSpPr>
          <a:xfrm>
            <a:off x="1577141" y="247627"/>
            <a:ext cx="662056" cy="662056"/>
            <a:chOff x="3076309" y="623407"/>
            <a:chExt cx="662056" cy="662056"/>
          </a:xfrm>
        </p:grpSpPr>
        <p:sp>
          <p:nvSpPr>
            <p:cNvPr id="423" name="Google Shape;423;p7"/>
            <p:cNvSpPr/>
            <p:nvPr/>
          </p:nvSpPr>
          <p:spPr>
            <a:xfrm>
              <a:off x="3076309" y="623407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4" name="Google Shape;424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08140" y="755238"/>
              <a:ext cx="398394" cy="3983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5" name="Google Shape;425;p7"/>
          <p:cNvSpPr txBox="1"/>
          <p:nvPr/>
        </p:nvSpPr>
        <p:spPr>
          <a:xfrm>
            <a:off x="2239197" y="317045"/>
            <a:ext cx="385680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</a:p>
        </p:txBody>
      </p:sp>
      <p:pic>
        <p:nvPicPr>
          <p:cNvPr id="6146" name="Picture 2" descr="5,526 Been Icons - Free in SVG, PNG, ICO - IconScout">
            <a:extLst>
              <a:ext uri="{FF2B5EF4-FFF2-40B4-BE49-F238E27FC236}">
                <a16:creationId xmlns:a16="http://schemas.microsoft.com/office/drawing/2014/main" id="{F879F7D0-184A-4275-BB2C-F15F2E4E1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888" y="4489154"/>
            <a:ext cx="3046769" cy="304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Google Shape;754;p13">
            <a:extLst>
              <a:ext uri="{FF2B5EF4-FFF2-40B4-BE49-F238E27FC236}">
                <a16:creationId xmlns:a16="http://schemas.microsoft.com/office/drawing/2014/main" id="{F68978A7-11FA-4E72-9366-25BA6FFA7EF2}"/>
              </a:ext>
            </a:extLst>
          </p:cNvPr>
          <p:cNvSpPr txBox="1"/>
          <p:nvPr/>
        </p:nvSpPr>
        <p:spPr>
          <a:xfrm>
            <a:off x="3147210" y="2755614"/>
            <a:ext cx="405455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04167E-6 1.48148E-6 L 1.04167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296</Words>
  <Application>Microsoft Office PowerPoint</Application>
  <PresentationFormat>Widescreen</PresentationFormat>
  <Paragraphs>97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Twentieth Century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humayan kabir</dc:creator>
  <cp:lastModifiedBy>Shawon</cp:lastModifiedBy>
  <cp:revision>54</cp:revision>
  <dcterms:created xsi:type="dcterms:W3CDTF">2020-10-23T10:30:22Z</dcterms:created>
  <dcterms:modified xsi:type="dcterms:W3CDTF">2023-09-29T19:39:56Z</dcterms:modified>
</cp:coreProperties>
</file>