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7"/>
  </p:notesMasterIdLst>
  <p:sldIdLst>
    <p:sldId id="256" r:id="rId2"/>
    <p:sldId id="264" r:id="rId3"/>
    <p:sldId id="297" r:id="rId4"/>
    <p:sldId id="299" r:id="rId5"/>
    <p:sldId id="298" r:id="rId6"/>
    <p:sldId id="300" r:id="rId7"/>
    <p:sldId id="307" r:id="rId8"/>
    <p:sldId id="293" r:id="rId9"/>
    <p:sldId id="294" r:id="rId10"/>
    <p:sldId id="308" r:id="rId11"/>
    <p:sldId id="314" r:id="rId12"/>
    <p:sldId id="315" r:id="rId13"/>
    <p:sldId id="319" r:id="rId14"/>
    <p:sldId id="320" r:id="rId15"/>
    <p:sldId id="316" r:id="rId16"/>
    <p:sldId id="317" r:id="rId17"/>
    <p:sldId id="321" r:id="rId18"/>
    <p:sldId id="310" r:id="rId19"/>
    <p:sldId id="302" r:id="rId20"/>
    <p:sldId id="312" r:id="rId21"/>
    <p:sldId id="311" r:id="rId22"/>
    <p:sldId id="303" r:id="rId23"/>
    <p:sldId id="304" r:id="rId24"/>
    <p:sldId id="305" r:id="rId25"/>
    <p:sldId id="318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81" d="100"/>
          <a:sy n="81" d="100"/>
        </p:scale>
        <p:origin x="710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U\Defence\Phase-II\Presentation\chart%20desig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accent4">
                    <a:lumMod val="50000"/>
                  </a:schemeClr>
                </a:solidFill>
                <a:effectLst>
                  <a:outerShdw blurRad="165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sng" dirty="0">
                <a:solidFill>
                  <a:schemeClr val="accent4">
                    <a:lumMod val="50000"/>
                  </a:schemeClr>
                </a:solidFill>
                <a:effectLst>
                  <a:outerShdw blurRad="165100" dist="50800" dir="5400000" algn="ctr" rotWithShape="0">
                    <a:srgbClr val="000000">
                      <a:alpha val="43137"/>
                    </a:srgbClr>
                  </a:outerShdw>
                </a:effectLst>
              </a:rPr>
              <a:t>Comparison of models</a:t>
            </a:r>
          </a:p>
        </c:rich>
      </c:tx>
      <c:layout>
        <c:manualLayout>
          <c:xMode val="edge"/>
          <c:yMode val="edge"/>
          <c:x val="0.34934256829007487"/>
          <c:y val="1.9125683060109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accent4">
                  <a:lumMod val="50000"/>
                </a:schemeClr>
              </a:solidFill>
              <a:effectLst>
                <a:outerShdw blurRad="165100" dist="50800" dir="5400000" algn="ctr" rotWithShape="0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Sheet1!$B$4:$B$18</c:f>
              <c:strCache>
                <c:ptCount val="15"/>
                <c:pt idx="0">
                  <c:v>GNN</c:v>
                </c:pt>
                <c:pt idx="1">
                  <c:v>CNN</c:v>
                </c:pt>
                <c:pt idx="2">
                  <c:v>ANN</c:v>
                </c:pt>
                <c:pt idx="3">
                  <c:v>RF</c:v>
                </c:pt>
                <c:pt idx="4">
                  <c:v>ET</c:v>
                </c:pt>
                <c:pt idx="5">
                  <c:v>LOGR</c:v>
                </c:pt>
                <c:pt idx="6">
                  <c:v>GB</c:v>
                </c:pt>
                <c:pt idx="7">
                  <c:v>LDA</c:v>
                </c:pt>
                <c:pt idx="8">
                  <c:v>SVC</c:v>
                </c:pt>
                <c:pt idx="9">
                  <c:v>BC</c:v>
                </c:pt>
                <c:pt idx="10">
                  <c:v>SVM</c:v>
                </c:pt>
                <c:pt idx="11">
                  <c:v>DT</c:v>
                </c:pt>
                <c:pt idx="12">
                  <c:v>CART</c:v>
                </c:pt>
                <c:pt idx="13">
                  <c:v>KNN</c:v>
                </c:pt>
                <c:pt idx="14">
                  <c:v>NB</c:v>
                </c:pt>
              </c:strCache>
            </c:strRef>
          </c:cat>
          <c:val>
            <c:numRef>
              <c:f>Sheet1!$C$4:$C$18</c:f>
              <c:numCache>
                <c:formatCode>0.00%</c:formatCode>
                <c:ptCount val="15"/>
                <c:pt idx="0">
                  <c:v>0.99650000000000005</c:v>
                </c:pt>
                <c:pt idx="1">
                  <c:v>0.96319999999999995</c:v>
                </c:pt>
                <c:pt idx="2">
                  <c:v>0.56540000000000001</c:v>
                </c:pt>
                <c:pt idx="3">
                  <c:v>0.58030000000000004</c:v>
                </c:pt>
                <c:pt idx="4">
                  <c:v>0.57279999999999998</c:v>
                </c:pt>
                <c:pt idx="5">
                  <c:v>0.56140000000000001</c:v>
                </c:pt>
                <c:pt idx="6">
                  <c:v>0.5595</c:v>
                </c:pt>
                <c:pt idx="7">
                  <c:v>0.55769999999999997</c:v>
                </c:pt>
                <c:pt idx="8">
                  <c:v>0.55000000000000004</c:v>
                </c:pt>
                <c:pt idx="9">
                  <c:v>0.54630000000000001</c:v>
                </c:pt>
                <c:pt idx="10">
                  <c:v>0.51019999999999999</c:v>
                </c:pt>
                <c:pt idx="11">
                  <c:v>0.50280000000000002</c:v>
                </c:pt>
                <c:pt idx="12">
                  <c:v>0.50280000000000002</c:v>
                </c:pt>
                <c:pt idx="13">
                  <c:v>0.4556</c:v>
                </c:pt>
                <c:pt idx="14">
                  <c:v>0.40450000000000003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92-4CB1-ADEF-F0BC84492B9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32057200"/>
        <c:axId val="38279328"/>
      </c:lineChart>
      <c:catAx>
        <c:axId val="3205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tx1"/>
                </a:solidFill>
                <a:effectLst>
                  <a:glow rad="254000">
                    <a:schemeClr val="accent1">
                      <a:alpha val="17000"/>
                    </a:schemeClr>
                  </a:glo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79328"/>
        <c:crosses val="autoZero"/>
        <c:auto val="1"/>
        <c:lblAlgn val="ctr"/>
        <c:lblOffset val="100"/>
        <c:noMultiLvlLbl val="0"/>
      </c:catAx>
      <c:valAx>
        <c:axId val="3827932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2057200"/>
        <c:crosses val="autoZero"/>
        <c:crossBetween val="between"/>
      </c:valAx>
      <c:spPr>
        <a:solidFill>
          <a:schemeClr val="accent1">
            <a:lumMod val="75000"/>
            <a:alpha val="0"/>
          </a:schemeClr>
        </a:solid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alpha val="58000"/>
      </a:schemeClr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2D6876-F133-46D3-95E2-A34AD9BDC8CB}" type="datetimeFigureOut">
              <a:rPr lang="en-US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A40400-4F5E-4E00-9BB5-F457594CE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356351"/>
            <a:ext cx="153881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2336801" y="6356351"/>
            <a:ext cx="9842500" cy="46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6051" y="76200"/>
            <a:ext cx="24447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914400" y="3200400"/>
            <a:ext cx="5080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Presented by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400800" y="3200400"/>
            <a:ext cx="5283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Supervised by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2209800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6400800" y="3886200"/>
            <a:ext cx="5283200" cy="2209800"/>
          </a:xfrm>
        </p:spPr>
        <p:txBody>
          <a:bodyPr>
            <a:normAutofit/>
          </a:bodyPr>
          <a:lstStyle>
            <a:lvl1pPr algn="ctr">
              <a:buNone/>
              <a:defRPr sz="27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54C3-6D07-4044-A98A-C7B9FCC216AA}" type="datetime1">
              <a:rPr lang="en-US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F6E4-9F0F-4D32-8D8E-755B2E69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1" y="5943600"/>
            <a:ext cx="153881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5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rgbClr val="7030A0"/>
                </a:solidFill>
              </a:rPr>
              <a:t>Brain Tumor Segmentation and Classification Using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Image Processing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4800600" cy="3048000"/>
          </a:xfrm>
        </p:spPr>
        <p:txBody>
          <a:bodyPr rtlCol="0">
            <a:normAutofit/>
          </a:bodyPr>
          <a:lstStyle/>
          <a:p>
            <a:endParaRPr 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Rakibul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Shanto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203-15-3871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Naher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Asme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203-15-3882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400" dirty="0"/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0" y="3810000"/>
            <a:ext cx="4495800" cy="2590800"/>
          </a:xfrm>
        </p:spPr>
        <p:txBody>
          <a:bodyPr>
            <a:normAutofit/>
          </a:bodyPr>
          <a:lstStyle/>
          <a:p>
            <a:pPr eaLnBrk="1" hangingPunct="1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Narayan Ranjan Chakraborty</a:t>
            </a:r>
          </a:p>
          <a:p>
            <a:r>
              <a:rPr lang="en-GB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Associate Head &amp; Associate Professor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Daffodil International University</a:t>
            </a:r>
          </a:p>
          <a:p>
            <a:pPr eaLnBrk="1" hangingPunct="1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Model Evaluations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95400"/>
            <a:ext cx="3276600" cy="868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egmentation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4ECF86-8F71-4DDC-AD1E-12FCD487CFF0}"/>
              </a:ext>
            </a:extLst>
          </p:cNvPr>
          <p:cNvSpPr/>
          <p:nvPr/>
        </p:nvSpPr>
        <p:spPr>
          <a:xfrm>
            <a:off x="2209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Image &amp; Mask load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668148-5A52-4D7B-B85C-7E58EF0FA819}"/>
              </a:ext>
            </a:extLst>
          </p:cNvPr>
          <p:cNvSpPr/>
          <p:nvPr/>
        </p:nvSpPr>
        <p:spPr>
          <a:xfrm>
            <a:off x="5345781" y="22098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7D96EA-E7A5-4A55-BCE6-D0EF9AAFBD26}"/>
              </a:ext>
            </a:extLst>
          </p:cNvPr>
          <p:cNvSpPr/>
          <p:nvPr/>
        </p:nvSpPr>
        <p:spPr>
          <a:xfrm>
            <a:off x="2221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CNN Model Define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7EC6FB-A14B-4B6E-8DDB-C930994E1CFF}"/>
              </a:ext>
            </a:extLst>
          </p:cNvPr>
          <p:cNvSpPr/>
          <p:nvPr/>
        </p:nvSpPr>
        <p:spPr>
          <a:xfrm rot="10800000">
            <a:off x="5357562" y="35052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82E309-824D-4DC8-8305-C0D729F013F0}"/>
              </a:ext>
            </a:extLst>
          </p:cNvPr>
          <p:cNvSpPr/>
          <p:nvPr/>
        </p:nvSpPr>
        <p:spPr>
          <a:xfrm>
            <a:off x="2221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Training &amp; Testing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755C2FE-C580-4EEB-8BC2-652455833080}"/>
              </a:ext>
            </a:extLst>
          </p:cNvPr>
          <p:cNvSpPr/>
          <p:nvPr/>
        </p:nvSpPr>
        <p:spPr>
          <a:xfrm>
            <a:off x="5357562" y="48006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DCF71C-9442-4230-972D-1B1254E3710B}"/>
              </a:ext>
            </a:extLst>
          </p:cNvPr>
          <p:cNvSpPr/>
          <p:nvPr/>
        </p:nvSpPr>
        <p:spPr>
          <a:xfrm>
            <a:off x="7543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Resize, Grayscale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095093-F99B-4B00-A820-83AF72F7E04B}"/>
              </a:ext>
            </a:extLst>
          </p:cNvPr>
          <p:cNvSpPr/>
          <p:nvPr/>
        </p:nvSpPr>
        <p:spPr>
          <a:xfrm>
            <a:off x="7555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Train_test_split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A4C88F-A4C5-4C61-AC7B-D1D02E74F402}"/>
              </a:ext>
            </a:extLst>
          </p:cNvPr>
          <p:cNvSpPr/>
          <p:nvPr/>
        </p:nvSpPr>
        <p:spPr>
          <a:xfrm>
            <a:off x="7555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Calculate Result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7D8949-4F07-4FF6-BF2E-DF3A2123E8F2}"/>
              </a:ext>
            </a:extLst>
          </p:cNvPr>
          <p:cNvSpPr/>
          <p:nvPr/>
        </p:nvSpPr>
        <p:spPr>
          <a:xfrm rot="5400000">
            <a:off x="8597588" y="2897573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EAD5A2-1531-47F9-B237-00F3C6CB88C6}"/>
              </a:ext>
            </a:extLst>
          </p:cNvPr>
          <p:cNvSpPr/>
          <p:nvPr/>
        </p:nvSpPr>
        <p:spPr>
          <a:xfrm rot="5400000">
            <a:off x="3263588" y="4191000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4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Model Evaluations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95400"/>
            <a:ext cx="3276600" cy="68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1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4ECF86-8F71-4DDC-AD1E-12FCD487CFF0}"/>
              </a:ext>
            </a:extLst>
          </p:cNvPr>
          <p:cNvSpPr/>
          <p:nvPr/>
        </p:nvSpPr>
        <p:spPr>
          <a:xfrm>
            <a:off x="2209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Image load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668148-5A52-4D7B-B85C-7E58EF0FA819}"/>
              </a:ext>
            </a:extLst>
          </p:cNvPr>
          <p:cNvSpPr/>
          <p:nvPr/>
        </p:nvSpPr>
        <p:spPr>
          <a:xfrm>
            <a:off x="5345781" y="22098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7D96EA-E7A5-4A55-BCE6-D0EF9AAFBD26}"/>
              </a:ext>
            </a:extLst>
          </p:cNvPr>
          <p:cNvSpPr/>
          <p:nvPr/>
        </p:nvSpPr>
        <p:spPr>
          <a:xfrm>
            <a:off x="2221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Evaluate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7EC6FB-A14B-4B6E-8DDB-C930994E1CFF}"/>
              </a:ext>
            </a:extLst>
          </p:cNvPr>
          <p:cNvSpPr/>
          <p:nvPr/>
        </p:nvSpPr>
        <p:spPr>
          <a:xfrm rot="10800000">
            <a:off x="5357562" y="35052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82E309-824D-4DC8-8305-C0D729F013F0}"/>
              </a:ext>
            </a:extLst>
          </p:cNvPr>
          <p:cNvSpPr/>
          <p:nvPr/>
        </p:nvSpPr>
        <p:spPr>
          <a:xfrm>
            <a:off x="2221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ANN Model Processing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755C2FE-C580-4EEB-8BC2-652455833080}"/>
              </a:ext>
            </a:extLst>
          </p:cNvPr>
          <p:cNvSpPr/>
          <p:nvPr/>
        </p:nvSpPr>
        <p:spPr>
          <a:xfrm>
            <a:off x="5357562" y="48006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DCF71C-9442-4230-972D-1B1254E3710B}"/>
              </a:ext>
            </a:extLst>
          </p:cNvPr>
          <p:cNvSpPr/>
          <p:nvPr/>
        </p:nvSpPr>
        <p:spPr>
          <a:xfrm>
            <a:off x="7543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Feature Extraction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095093-F99B-4B00-A820-83AF72F7E04B}"/>
              </a:ext>
            </a:extLst>
          </p:cNvPr>
          <p:cNvSpPr/>
          <p:nvPr/>
        </p:nvSpPr>
        <p:spPr>
          <a:xfrm>
            <a:off x="7555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Train ML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A4C88F-A4C5-4C61-AC7B-D1D02E74F402}"/>
              </a:ext>
            </a:extLst>
          </p:cNvPr>
          <p:cNvSpPr/>
          <p:nvPr/>
        </p:nvSpPr>
        <p:spPr>
          <a:xfrm>
            <a:off x="7555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Evaluation &amp; Result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7D8949-4F07-4FF6-BF2E-DF3A2123E8F2}"/>
              </a:ext>
            </a:extLst>
          </p:cNvPr>
          <p:cNvSpPr/>
          <p:nvPr/>
        </p:nvSpPr>
        <p:spPr>
          <a:xfrm rot="5400000">
            <a:off x="8597588" y="2897573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EAD5A2-1531-47F9-B237-00F3C6CB88C6}"/>
              </a:ext>
            </a:extLst>
          </p:cNvPr>
          <p:cNvSpPr/>
          <p:nvPr/>
        </p:nvSpPr>
        <p:spPr>
          <a:xfrm rot="5400000">
            <a:off x="3263588" y="4191000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Model Evaluations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95400"/>
            <a:ext cx="3276600" cy="68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2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4ECF86-8F71-4DDC-AD1E-12FCD487CFF0}"/>
              </a:ext>
            </a:extLst>
          </p:cNvPr>
          <p:cNvSpPr/>
          <p:nvPr/>
        </p:nvSpPr>
        <p:spPr>
          <a:xfrm>
            <a:off x="2209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Load data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668148-5A52-4D7B-B85C-7E58EF0FA819}"/>
              </a:ext>
            </a:extLst>
          </p:cNvPr>
          <p:cNvSpPr/>
          <p:nvPr/>
        </p:nvSpPr>
        <p:spPr>
          <a:xfrm>
            <a:off x="5345781" y="22098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7D96EA-E7A5-4A55-BCE6-D0EF9AAFBD26}"/>
              </a:ext>
            </a:extLst>
          </p:cNvPr>
          <p:cNvSpPr/>
          <p:nvPr/>
        </p:nvSpPr>
        <p:spPr>
          <a:xfrm>
            <a:off x="2221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GNNNodeClassifier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7EC6FB-A14B-4B6E-8DDB-C930994E1CFF}"/>
              </a:ext>
            </a:extLst>
          </p:cNvPr>
          <p:cNvSpPr/>
          <p:nvPr/>
        </p:nvSpPr>
        <p:spPr>
          <a:xfrm rot="10800000">
            <a:off x="5357562" y="35052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82E309-824D-4DC8-8305-C0D729F013F0}"/>
              </a:ext>
            </a:extLst>
          </p:cNvPr>
          <p:cNvSpPr/>
          <p:nvPr/>
        </p:nvSpPr>
        <p:spPr>
          <a:xfrm>
            <a:off x="2221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Training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755C2FE-C580-4EEB-8BC2-652455833080}"/>
              </a:ext>
            </a:extLst>
          </p:cNvPr>
          <p:cNvSpPr/>
          <p:nvPr/>
        </p:nvSpPr>
        <p:spPr>
          <a:xfrm>
            <a:off x="5357562" y="48006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DCF71C-9442-4230-972D-1B1254E3710B}"/>
              </a:ext>
            </a:extLst>
          </p:cNvPr>
          <p:cNvSpPr/>
          <p:nvPr/>
        </p:nvSpPr>
        <p:spPr>
          <a:xfrm>
            <a:off x="7543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Create Graph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095093-F99B-4B00-A820-83AF72F7E04B}"/>
              </a:ext>
            </a:extLst>
          </p:cNvPr>
          <p:cNvSpPr/>
          <p:nvPr/>
        </p:nvSpPr>
        <p:spPr>
          <a:xfrm>
            <a:off x="7555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GraphConvLayer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A4C88F-A4C5-4C61-AC7B-D1D02E74F402}"/>
              </a:ext>
            </a:extLst>
          </p:cNvPr>
          <p:cNvSpPr/>
          <p:nvPr/>
        </p:nvSpPr>
        <p:spPr>
          <a:xfrm>
            <a:off x="7555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Confusion Matrix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7D8949-4F07-4FF6-BF2E-DF3A2123E8F2}"/>
              </a:ext>
            </a:extLst>
          </p:cNvPr>
          <p:cNvSpPr/>
          <p:nvPr/>
        </p:nvSpPr>
        <p:spPr>
          <a:xfrm rot="5400000">
            <a:off x="8597588" y="2897573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EAD5A2-1531-47F9-B237-00F3C6CB88C6}"/>
              </a:ext>
            </a:extLst>
          </p:cNvPr>
          <p:cNvSpPr/>
          <p:nvPr/>
        </p:nvSpPr>
        <p:spPr>
          <a:xfrm rot="5400000">
            <a:off x="3263588" y="4191000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1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2971800" cy="1066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Segmentation 1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0A832-F0A7-4866-BC16-7343ABAEA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3649" y="1579132"/>
            <a:ext cx="7124702" cy="128333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84080E-A52C-463E-AC84-FBDD24198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078162"/>
            <a:ext cx="4354786" cy="324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CA6A4E-E261-4395-AB80-738F470C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63908"/>
            <a:ext cx="4417636" cy="328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5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2971800" cy="1066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Segmentation 2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4E76F5-7ADA-4FC3-BDB8-B1D997DE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348" y="1905000"/>
            <a:ext cx="9435304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36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F2C33-5A27-48B1-A650-31AEDD3EA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447800"/>
            <a:ext cx="6003702" cy="444023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E258C72-DF99-4F68-B7CE-022DC3AA7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6096400" cy="394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6E50C-DC39-40DE-BB21-AA8B26702BAF}"/>
              </a:ext>
            </a:extLst>
          </p:cNvPr>
          <p:cNvSpPr txBox="1">
            <a:spLocks/>
          </p:cNvSpPr>
          <p:nvPr/>
        </p:nvSpPr>
        <p:spPr>
          <a:xfrm>
            <a:off x="381000" y="1143000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1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5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2971800" cy="106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2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1B0ED-D14B-40DB-AE45-D197C2CB3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4230" y="1657149"/>
            <a:ext cx="8058912" cy="1105301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88B33BA-BCA8-452C-9009-B3E2EA69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971798"/>
            <a:ext cx="8629650" cy="316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71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2971800" cy="106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3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E6573-E495-402F-8B4C-960BFAB06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1907873"/>
            <a:ext cx="6781799" cy="989013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DF5A4C2-03B0-4A48-8FC4-7B81F321E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7300235" cy="268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75E9A16-4FDA-4FC6-BCEF-E7C34A427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235" y="1752600"/>
            <a:ext cx="4928426" cy="395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01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74AF80C-410F-4B12-BCD1-35F4CB3426E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2500" y="1295400"/>
          <a:ext cx="10287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7461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Application of the Study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234519"/>
            <a:ext cx="3505200" cy="868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Perfectly Detected Pituitary Tumor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DCFD2-DC1F-4E01-9A4E-D74BFC998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192571"/>
            <a:ext cx="5559352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A927F-2269-4B29-9FF7-892137D95A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3775909"/>
            <a:ext cx="5559352" cy="2511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239D96-A86B-4DF7-9E82-C978922C3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192570"/>
            <a:ext cx="555935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4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066800"/>
            <a:ext cx="10972800" cy="5029200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study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Application of the Study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234519"/>
            <a:ext cx="3505200" cy="868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Wrong Image Input </a:t>
            </a:r>
            <a:b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DCFD2-DC1F-4E01-9A4E-D74BFC998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192571"/>
            <a:ext cx="5559352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A927F-2269-4B29-9FF7-892137D95A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3786049"/>
            <a:ext cx="5559352" cy="2491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239D96-A86B-4DF7-9E82-C978922C3A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204158"/>
            <a:ext cx="5559352" cy="24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4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Application of the Study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234519"/>
            <a:ext cx="3505200" cy="868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Partially Detected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DCFD2-DC1F-4E01-9A4E-D74BFC998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199814"/>
            <a:ext cx="5559352" cy="2500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A927F-2269-4B29-9FF7-892137D95A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29" y="3775909"/>
            <a:ext cx="5521142" cy="251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79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6400" y="1768475"/>
            <a:ext cx="7848600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 Collection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 of MRI Images Expect Brain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Account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Personal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CT Scans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28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1177565"/>
            <a:ext cx="7315200" cy="4908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 </a:t>
            </a:r>
            <a:r>
              <a:rPr lang="en-GB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Tumor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Segmentation and Classification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 performing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Enhance Online Platform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Improve Segmentation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09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447800"/>
            <a:ext cx="11049000" cy="4648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[1]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Methil</a:t>
            </a:r>
            <a:r>
              <a:rPr lang="en-US" sz="2400" dirty="0">
                <a:solidFill>
                  <a:schemeClr val="tx1"/>
                </a:solidFill>
              </a:rPr>
              <a:t>, A.S., 2021, March. Brain tumor detection using deep learning and image processing. In </a:t>
            </a:r>
            <a:r>
              <a:rPr lang="en-US" sz="2400" i="1" dirty="0">
                <a:solidFill>
                  <a:schemeClr val="tx1"/>
                </a:solidFill>
              </a:rPr>
              <a:t>2021 international conference on artificial intelligence and smart systems (ICAIS)</a:t>
            </a:r>
            <a:r>
              <a:rPr lang="en-US" sz="2400" dirty="0">
                <a:solidFill>
                  <a:schemeClr val="tx1"/>
                </a:solidFill>
              </a:rPr>
              <a:t> (pp. 100-108). IEEE.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[2]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Sravanthi</a:t>
            </a:r>
            <a:r>
              <a:rPr lang="en-US" sz="2400" dirty="0">
                <a:solidFill>
                  <a:schemeClr val="tx1"/>
                </a:solidFill>
              </a:rPr>
              <a:t>, N.S.R.D.N., Swetha, N., Devi, P.R., Rachana, S., </a:t>
            </a:r>
            <a:r>
              <a:rPr lang="en-US" sz="2400" dirty="0" err="1">
                <a:solidFill>
                  <a:schemeClr val="tx1"/>
                </a:solidFill>
              </a:rPr>
              <a:t>Gothane</a:t>
            </a:r>
            <a:r>
              <a:rPr lang="en-US" sz="2400" dirty="0">
                <a:solidFill>
                  <a:schemeClr val="tx1"/>
                </a:solidFill>
              </a:rPr>
              <a:t>, S. and Sateesh, N.J.I.J.S.R.C.S.E.I.T., 2021. Brain tumor detection using image processing. </a:t>
            </a:r>
            <a:r>
              <a:rPr lang="en-US" sz="2400" i="1" dirty="0">
                <a:solidFill>
                  <a:schemeClr val="tx1"/>
                </a:solidFill>
              </a:rPr>
              <a:t>International Journal of Scientific Research in Computer Science, Engineering and Information Technology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7</a:t>
            </a:r>
            <a:r>
              <a:rPr lang="en-US" sz="2400" dirty="0">
                <a:solidFill>
                  <a:schemeClr val="tx1"/>
                </a:solidFill>
              </a:rPr>
              <a:t>(3), pp.348-352.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[3]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Suresha</a:t>
            </a:r>
            <a:r>
              <a:rPr lang="en-US" sz="2400" dirty="0">
                <a:solidFill>
                  <a:schemeClr val="tx1"/>
                </a:solidFill>
              </a:rPr>
              <a:t>, D., </a:t>
            </a:r>
            <a:r>
              <a:rPr lang="en-US" sz="2400" dirty="0" err="1">
                <a:solidFill>
                  <a:schemeClr val="tx1"/>
                </a:solidFill>
              </a:rPr>
              <a:t>Jagadisha</a:t>
            </a:r>
            <a:r>
              <a:rPr lang="en-US" sz="2400" dirty="0">
                <a:solidFill>
                  <a:schemeClr val="tx1"/>
                </a:solidFill>
              </a:rPr>
              <a:t>, N., </a:t>
            </a:r>
            <a:r>
              <a:rPr lang="en-US" sz="2400" dirty="0" err="1">
                <a:solidFill>
                  <a:schemeClr val="tx1"/>
                </a:solidFill>
              </a:rPr>
              <a:t>Shrisha</a:t>
            </a:r>
            <a:r>
              <a:rPr lang="en-US" sz="2400" dirty="0">
                <a:solidFill>
                  <a:schemeClr val="tx1"/>
                </a:solidFill>
              </a:rPr>
              <a:t>, H.S. and Kaushik, K.S., 2020, March. Detection of brain tumor using image processing. In </a:t>
            </a:r>
            <a:r>
              <a:rPr lang="en-US" sz="2400" i="1" dirty="0">
                <a:solidFill>
                  <a:schemeClr val="tx1"/>
                </a:solidFill>
              </a:rPr>
              <a:t>2020 Fourth International Conference on Computing Methodologies and Communication (ICCMC)</a:t>
            </a:r>
            <a:r>
              <a:rPr lang="en-US" sz="2400" dirty="0">
                <a:solidFill>
                  <a:schemeClr val="tx1"/>
                </a:solidFill>
              </a:rPr>
              <a:t> (pp. 844-848). IEEE.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[4]</a:t>
            </a:r>
            <a:r>
              <a:rPr lang="en-US" sz="2400" dirty="0">
                <a:solidFill>
                  <a:schemeClr val="tx1"/>
                </a:solidFill>
              </a:rPr>
              <a:t> Abd Khalid, N.E., Ismail, M.F., </a:t>
            </a:r>
            <a:r>
              <a:rPr lang="en-US" sz="2400" dirty="0" err="1">
                <a:solidFill>
                  <a:schemeClr val="tx1"/>
                </a:solidFill>
              </a:rPr>
              <a:t>Manaf</a:t>
            </a:r>
            <a:r>
              <a:rPr lang="en-US" sz="2400" dirty="0">
                <a:solidFill>
                  <a:schemeClr val="tx1"/>
                </a:solidFill>
              </a:rPr>
              <a:t>, M.A.A., </a:t>
            </a:r>
            <a:r>
              <a:rPr lang="en-US" sz="2400" dirty="0" err="1">
                <a:solidFill>
                  <a:schemeClr val="tx1"/>
                </a:solidFill>
              </a:rPr>
              <a:t>Fadzil</a:t>
            </a:r>
            <a:r>
              <a:rPr lang="en-US" sz="2400" dirty="0">
                <a:solidFill>
                  <a:schemeClr val="tx1"/>
                </a:solidFill>
              </a:rPr>
              <a:t>, A.F.A. and Ibrahim, S., 2020. MRI brain tumor segmentation: A forthright image processing approach. </a:t>
            </a:r>
            <a:r>
              <a:rPr lang="en-US" sz="2400" i="1" dirty="0">
                <a:solidFill>
                  <a:schemeClr val="tx1"/>
                </a:solidFill>
              </a:rPr>
              <a:t>Bulletin of Electrical Engineering and Informatics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9</a:t>
            </a:r>
            <a:r>
              <a:rPr lang="en-US" sz="2400" dirty="0">
                <a:solidFill>
                  <a:schemeClr val="tx1"/>
                </a:solidFill>
              </a:rPr>
              <a:t>(3), pp.1024-1031.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[5]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Grampurohit</a:t>
            </a:r>
            <a:r>
              <a:rPr lang="en-US" sz="2400" dirty="0">
                <a:solidFill>
                  <a:schemeClr val="tx1"/>
                </a:solidFill>
              </a:rPr>
              <a:t>, S., </a:t>
            </a:r>
            <a:r>
              <a:rPr lang="en-US" sz="2400" dirty="0" err="1">
                <a:solidFill>
                  <a:schemeClr val="tx1"/>
                </a:solidFill>
              </a:rPr>
              <a:t>Shalavadi</a:t>
            </a:r>
            <a:r>
              <a:rPr lang="en-US" sz="2400" dirty="0">
                <a:solidFill>
                  <a:schemeClr val="tx1"/>
                </a:solidFill>
              </a:rPr>
              <a:t>, V., </a:t>
            </a:r>
            <a:r>
              <a:rPr lang="en-US" sz="2400" dirty="0" err="1">
                <a:solidFill>
                  <a:schemeClr val="tx1"/>
                </a:solidFill>
              </a:rPr>
              <a:t>Dhotargavi</a:t>
            </a:r>
            <a:r>
              <a:rPr lang="en-US" sz="2400" dirty="0">
                <a:solidFill>
                  <a:schemeClr val="tx1"/>
                </a:solidFill>
              </a:rPr>
              <a:t>, V.R., </a:t>
            </a:r>
            <a:r>
              <a:rPr lang="en-US" sz="2400" dirty="0" err="1">
                <a:solidFill>
                  <a:schemeClr val="tx1"/>
                </a:solidFill>
              </a:rPr>
              <a:t>Kudari</a:t>
            </a:r>
            <a:r>
              <a:rPr lang="en-US" sz="2400" dirty="0">
                <a:solidFill>
                  <a:schemeClr val="tx1"/>
                </a:solidFill>
              </a:rPr>
              <a:t>, M. and </a:t>
            </a:r>
            <a:r>
              <a:rPr lang="en-US" sz="2400" dirty="0" err="1">
                <a:solidFill>
                  <a:schemeClr val="tx1"/>
                </a:solidFill>
              </a:rPr>
              <a:t>Jolad</a:t>
            </a:r>
            <a:r>
              <a:rPr lang="en-US" sz="2400" dirty="0">
                <a:solidFill>
                  <a:schemeClr val="tx1"/>
                </a:solidFill>
              </a:rPr>
              <a:t>, S., 2020, October. Brain tumor detection using deep learning models. In </a:t>
            </a:r>
            <a:r>
              <a:rPr lang="en-US" sz="2400" i="1" dirty="0">
                <a:solidFill>
                  <a:schemeClr val="tx1"/>
                </a:solidFill>
              </a:rPr>
              <a:t>2020 IEEE India Council International Subsections Conference (INDISCON)</a:t>
            </a:r>
            <a:r>
              <a:rPr lang="en-US" sz="2400" dirty="0">
                <a:solidFill>
                  <a:schemeClr val="tx1"/>
                </a:solidFill>
              </a:rPr>
              <a:t> (pp. 129-134). IEEE.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[6]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Sahaai</a:t>
            </a:r>
            <a:r>
              <a:rPr lang="en-US" sz="2400" dirty="0">
                <a:solidFill>
                  <a:schemeClr val="tx1"/>
                </a:solidFill>
              </a:rPr>
              <a:t>, M.B., 2021. Brain tumor detection using DNN algorithm. </a:t>
            </a:r>
            <a:r>
              <a:rPr lang="en-US" sz="2400" i="1" dirty="0">
                <a:solidFill>
                  <a:schemeClr val="tx1"/>
                </a:solidFill>
              </a:rPr>
              <a:t>Turkish Journal of Computer and Mathematics Education (TURCOMAT)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12</a:t>
            </a:r>
            <a:r>
              <a:rPr lang="en-US" sz="2400" dirty="0">
                <a:solidFill>
                  <a:schemeClr val="tx1"/>
                </a:solidFill>
              </a:rPr>
              <a:t>(11), pp.3338-3345.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[7]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Jalali</a:t>
            </a:r>
            <a:r>
              <a:rPr lang="en-US" sz="2400" dirty="0">
                <a:solidFill>
                  <a:schemeClr val="tx1"/>
                </a:solidFill>
              </a:rPr>
              <a:t>, V. and Kaur, D., 2020. A study of classification and feature extraction techniques for brain tumor detection. </a:t>
            </a:r>
            <a:r>
              <a:rPr lang="en-US" sz="2400" i="1" dirty="0">
                <a:solidFill>
                  <a:schemeClr val="tx1"/>
                </a:solidFill>
              </a:rPr>
              <a:t>International Journal of Multimedia Information Retrieval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9</a:t>
            </a:r>
            <a:r>
              <a:rPr lang="en-US" sz="2400" dirty="0">
                <a:solidFill>
                  <a:schemeClr val="tx1"/>
                </a:solidFill>
              </a:rPr>
              <a:t>(4), pp.271-290..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[8]</a:t>
            </a:r>
            <a:r>
              <a:rPr lang="en-US" sz="2400" dirty="0">
                <a:solidFill>
                  <a:schemeClr val="tx1"/>
                </a:solidFill>
              </a:rPr>
              <a:t> Amin, J., Sharif, M., </a:t>
            </a:r>
            <a:r>
              <a:rPr lang="en-US" sz="2400" dirty="0" err="1">
                <a:solidFill>
                  <a:schemeClr val="tx1"/>
                </a:solidFill>
              </a:rPr>
              <a:t>Haldorai</a:t>
            </a:r>
            <a:r>
              <a:rPr lang="en-US" sz="2400" dirty="0">
                <a:solidFill>
                  <a:schemeClr val="tx1"/>
                </a:solidFill>
              </a:rPr>
              <a:t>, A., Yasmin, M. and Nayak, R.S., 2022. Brain tumor detection and classification using machine learning: a comprehensive survey. Complex &amp; intelligent systems, 8(4), pp.3161-3183.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[9]</a:t>
            </a:r>
            <a:r>
              <a:rPr lang="en-US" sz="2400" dirty="0">
                <a:solidFill>
                  <a:schemeClr val="tx1"/>
                </a:solidFill>
              </a:rPr>
              <a:t> Kumar, S., </a:t>
            </a:r>
            <a:r>
              <a:rPr lang="en-US" sz="2400" dirty="0" err="1">
                <a:solidFill>
                  <a:schemeClr val="tx1"/>
                </a:solidFill>
              </a:rPr>
              <a:t>Dhir</a:t>
            </a:r>
            <a:r>
              <a:rPr lang="en-US" sz="2400" dirty="0">
                <a:solidFill>
                  <a:schemeClr val="tx1"/>
                </a:solidFill>
              </a:rPr>
              <a:t>, R. and </a:t>
            </a:r>
            <a:r>
              <a:rPr lang="en-US" sz="2400" dirty="0" err="1">
                <a:solidFill>
                  <a:schemeClr val="tx1"/>
                </a:solidFill>
              </a:rPr>
              <a:t>Chaurasia</a:t>
            </a:r>
            <a:r>
              <a:rPr lang="en-US" sz="2400" dirty="0">
                <a:solidFill>
                  <a:schemeClr val="tx1"/>
                </a:solidFill>
              </a:rPr>
              <a:t>, N., 2021, March. Brain Tumor Detection Analysis Using CNN: A Review. In </a:t>
            </a:r>
            <a:r>
              <a:rPr lang="en-US" sz="2400" i="1" dirty="0">
                <a:solidFill>
                  <a:schemeClr val="tx1"/>
                </a:solidFill>
              </a:rPr>
              <a:t>2021 International Conference on Artificial Intelligence and Smart Systems (ICAIS)</a:t>
            </a:r>
            <a:r>
              <a:rPr lang="en-US" sz="2400" dirty="0">
                <a:solidFill>
                  <a:schemeClr val="tx1"/>
                </a:solidFill>
              </a:rPr>
              <a:t> (pp. 1061-1067). IEEE.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[10]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Budati</a:t>
            </a:r>
            <a:r>
              <a:rPr lang="en-US" sz="2400" dirty="0">
                <a:solidFill>
                  <a:schemeClr val="tx1"/>
                </a:solidFill>
              </a:rPr>
              <a:t>, A.K. and Katta, R.B., 2022. An automated brain tumor detection and classification from MRI images using machine learning technique s with IoT. </a:t>
            </a:r>
            <a:r>
              <a:rPr lang="en-US" sz="2400" i="1" dirty="0">
                <a:solidFill>
                  <a:schemeClr val="tx1"/>
                </a:solidFill>
              </a:rPr>
              <a:t>Environment, Development and Sustainability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24</a:t>
            </a:r>
            <a:r>
              <a:rPr lang="en-US" sz="2400" dirty="0">
                <a:solidFill>
                  <a:schemeClr val="tx1"/>
                </a:solidFill>
              </a:rPr>
              <a:t>(9), pp.10570-10584.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47800"/>
            <a:ext cx="10972800" cy="3962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5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28800" y="1676400"/>
            <a:ext cx="10972800" cy="396240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Health Threat Worldwide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Leading Cancer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Advances in MRI Imaging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and Deep Learning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Ongoing Research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Segmentation and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3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7154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52600" y="1447800"/>
            <a:ext cx="10972800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Defending the mistakes of diagnosis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Saving time and life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Helping early detection and early diagnosis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3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6400" y="1447800"/>
            <a:ext cx="10972800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Satisfying the patient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Giving professionals a friend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friendly website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Research Gaps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1371600"/>
            <a:ext cx="10972800" cy="39624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400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</a:rPr>
              <a:t>Segmentation and Classification Together</a:t>
            </a:r>
            <a:endParaRPr lang="en-US" sz="2400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</a:rPr>
              <a:t>Using of novel feature extraction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Redundancy of </a:t>
            </a:r>
            <a:r>
              <a:rPr lang="en-GB" sz="2400" dirty="0">
                <a:solidFill>
                  <a:schemeClr val="tx1"/>
                </a:solidFill>
              </a:rPr>
              <a:t>data by data augmentation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Graph Neural Network (GNNs)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6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Research Methods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16612" y="1905000"/>
            <a:ext cx="10972800" cy="3962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Processing – [25]        Image Resizing, Feature Extraction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– [34]        Grayscale conversion, Resizing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Segmentation </a:t>
            </a:r>
            <a:r>
              <a:rPr lang="en-GB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[20]        CNN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– [ 7 ]        CNN based U-Net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GB" sz="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[25]        ANN, KNN, SVM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– [38]        ANN, KNN, DT, SVM, NB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Graphic 4" descr="Arrow Slight curve">
            <a:extLst>
              <a:ext uri="{FF2B5EF4-FFF2-40B4-BE49-F238E27FC236}">
                <a16:creationId xmlns:a16="http://schemas.microsoft.com/office/drawing/2014/main" id="{6D1FEA3B-F092-4927-A8BB-3311B98C6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1905000"/>
            <a:ext cx="533400" cy="533400"/>
          </a:xfrm>
          <a:prstGeom prst="rect">
            <a:avLst/>
          </a:prstGeom>
        </p:spPr>
      </p:pic>
      <p:pic>
        <p:nvPicPr>
          <p:cNvPr id="6" name="Graphic 5" descr="Arrow Slight curve">
            <a:extLst>
              <a:ext uri="{FF2B5EF4-FFF2-40B4-BE49-F238E27FC236}">
                <a16:creationId xmlns:a16="http://schemas.microsoft.com/office/drawing/2014/main" id="{9C130121-0B76-4383-9E85-181A2F326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2362200"/>
            <a:ext cx="533400" cy="533400"/>
          </a:xfrm>
          <a:prstGeom prst="rect">
            <a:avLst/>
          </a:prstGeom>
        </p:spPr>
      </p:pic>
      <p:pic>
        <p:nvPicPr>
          <p:cNvPr id="7" name="Graphic 6" descr="Arrow Slight curve">
            <a:extLst>
              <a:ext uri="{FF2B5EF4-FFF2-40B4-BE49-F238E27FC236}">
                <a16:creationId xmlns:a16="http://schemas.microsoft.com/office/drawing/2014/main" id="{BA4EF26E-6232-43DF-A656-7A4D0D4DE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2819400"/>
            <a:ext cx="533400" cy="533400"/>
          </a:xfrm>
          <a:prstGeom prst="rect">
            <a:avLst/>
          </a:prstGeom>
        </p:spPr>
      </p:pic>
      <p:pic>
        <p:nvPicPr>
          <p:cNvPr id="8" name="Graphic 7" descr="Arrow Slight curve">
            <a:extLst>
              <a:ext uri="{FF2B5EF4-FFF2-40B4-BE49-F238E27FC236}">
                <a16:creationId xmlns:a16="http://schemas.microsoft.com/office/drawing/2014/main" id="{4AE8C6AF-A0A7-474A-9707-A8207E2B5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3200400"/>
            <a:ext cx="533400" cy="533400"/>
          </a:xfrm>
          <a:prstGeom prst="rect">
            <a:avLst/>
          </a:prstGeom>
        </p:spPr>
      </p:pic>
      <p:pic>
        <p:nvPicPr>
          <p:cNvPr id="9" name="Graphic 8" descr="Arrow Slight curve">
            <a:extLst>
              <a:ext uri="{FF2B5EF4-FFF2-40B4-BE49-F238E27FC236}">
                <a16:creationId xmlns:a16="http://schemas.microsoft.com/office/drawing/2014/main" id="{37992F2C-43A8-43E2-8082-3EE61FECE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3657600"/>
            <a:ext cx="533400" cy="533400"/>
          </a:xfrm>
          <a:prstGeom prst="rect">
            <a:avLst/>
          </a:prstGeom>
        </p:spPr>
      </p:pic>
      <p:pic>
        <p:nvPicPr>
          <p:cNvPr id="10" name="Graphic 9" descr="Arrow Slight curve">
            <a:extLst>
              <a:ext uri="{FF2B5EF4-FFF2-40B4-BE49-F238E27FC236}">
                <a16:creationId xmlns:a16="http://schemas.microsoft.com/office/drawing/2014/main" id="{79DE8774-CC3D-4387-A4AE-7F640C66E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411480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7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 Collection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10972800" cy="3962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Kaggle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Four classes, a) </a:t>
            </a:r>
            <a:r>
              <a:rPr lang="en-GB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No_Tumor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b) Glioma, c) Meningioma, d) Pituitary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A3E3E-F9FD-4B08-9EA5-EA02E59A2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1473" y="2492376"/>
            <a:ext cx="960905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2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Model Selections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D01E60-1AA3-4CCB-8A94-440694AF94CC}"/>
              </a:ext>
            </a:extLst>
          </p:cNvPr>
          <p:cNvSpPr/>
          <p:nvPr/>
        </p:nvSpPr>
        <p:spPr>
          <a:xfrm>
            <a:off x="1740819" y="1551497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Pre-Processing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36D5BB-3398-46FC-8E49-C1B35143F554}"/>
              </a:ext>
            </a:extLst>
          </p:cNvPr>
          <p:cNvSpPr/>
          <p:nvPr/>
        </p:nvSpPr>
        <p:spPr>
          <a:xfrm>
            <a:off x="1740819" y="2862772"/>
            <a:ext cx="2354798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Segmentation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E59B4D-D393-4FFD-A1B9-399813C3BB1A}"/>
              </a:ext>
            </a:extLst>
          </p:cNvPr>
          <p:cNvSpPr/>
          <p:nvPr/>
        </p:nvSpPr>
        <p:spPr>
          <a:xfrm>
            <a:off x="1778919" y="4218498"/>
            <a:ext cx="2354798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Classification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BAAF8-0C34-4E37-8688-FF2C228812F4}"/>
              </a:ext>
            </a:extLst>
          </p:cNvPr>
          <p:cNvSpPr txBox="1"/>
          <p:nvPr/>
        </p:nvSpPr>
        <p:spPr>
          <a:xfrm>
            <a:off x="6389019" y="1143000"/>
            <a:ext cx="4476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Grayscale Conversion</a:t>
            </a:r>
          </a:p>
          <a:p>
            <a:r>
              <a:rPr lang="en-GB" sz="2200" dirty="0"/>
              <a:t>Resizing</a:t>
            </a:r>
          </a:p>
          <a:p>
            <a:r>
              <a:rPr lang="en-GB" sz="2200" dirty="0"/>
              <a:t>Feature Extraction</a:t>
            </a:r>
          </a:p>
          <a:p>
            <a:r>
              <a:rPr lang="en-GB" sz="2200" dirty="0"/>
              <a:t>Thresholding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4FF53-8C29-4D77-B4DD-6D324B8EAF3F}"/>
              </a:ext>
            </a:extLst>
          </p:cNvPr>
          <p:cNvSpPr txBox="1"/>
          <p:nvPr/>
        </p:nvSpPr>
        <p:spPr>
          <a:xfrm>
            <a:off x="6389018" y="2971800"/>
            <a:ext cx="4812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CNN (Convolution Neural Network)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A836D-B31A-4617-8F89-F13F092D1651}"/>
              </a:ext>
            </a:extLst>
          </p:cNvPr>
          <p:cNvSpPr txBox="1"/>
          <p:nvPr/>
        </p:nvSpPr>
        <p:spPr>
          <a:xfrm>
            <a:off x="6369969" y="3810000"/>
            <a:ext cx="4476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LR, SVM, </a:t>
            </a:r>
          </a:p>
          <a:p>
            <a:r>
              <a:rPr lang="en-GB" sz="2200" dirty="0"/>
              <a:t>DT, KNN, RF etc</a:t>
            </a:r>
          </a:p>
          <a:p>
            <a:r>
              <a:rPr lang="en-GB" sz="2200" dirty="0"/>
              <a:t>ANN (Artificial Neural Network)</a:t>
            </a:r>
          </a:p>
          <a:p>
            <a:r>
              <a:rPr lang="en-GB" sz="2200" dirty="0"/>
              <a:t>GNN (Graph Neural Network)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B409E9-08DB-4F3C-8D79-2D200AAB56C0}"/>
              </a:ext>
            </a:extLst>
          </p:cNvPr>
          <p:cNvSpPr/>
          <p:nvPr/>
        </p:nvSpPr>
        <p:spPr>
          <a:xfrm>
            <a:off x="4636419" y="1780097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84BA677-6C22-44A7-A590-F57F1965CEB0}"/>
              </a:ext>
            </a:extLst>
          </p:cNvPr>
          <p:cNvSpPr/>
          <p:nvPr/>
        </p:nvSpPr>
        <p:spPr>
          <a:xfrm>
            <a:off x="4636419" y="3104072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8561295-94AD-4E64-A9C9-622BB7DA73E2}"/>
              </a:ext>
            </a:extLst>
          </p:cNvPr>
          <p:cNvSpPr/>
          <p:nvPr/>
        </p:nvSpPr>
        <p:spPr>
          <a:xfrm>
            <a:off x="4645944" y="4428048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1001</TotalTime>
  <Words>984</Words>
  <Application>Microsoft Office PowerPoint</Application>
  <PresentationFormat>Widescreen</PresentationFormat>
  <Paragraphs>167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New Microsoft PowerPoint Presentation</vt:lpstr>
      <vt:lpstr>Brain Tumor Segmentation and Classification Using  Image Processing</vt:lpstr>
      <vt:lpstr>Outlines</vt:lpstr>
      <vt:lpstr>Introduction</vt:lpstr>
      <vt:lpstr>Motivation</vt:lpstr>
      <vt:lpstr>Objectives</vt:lpstr>
      <vt:lpstr>Research Gaps</vt:lpstr>
      <vt:lpstr>Research Methods</vt:lpstr>
      <vt:lpstr>Data Collection</vt:lpstr>
      <vt:lpstr>Model Selections</vt:lpstr>
      <vt:lpstr>Model Evaluations</vt:lpstr>
      <vt:lpstr>Model Evaluations</vt:lpstr>
      <vt:lpstr>Model Evaluations</vt:lpstr>
      <vt:lpstr>Result Analysis</vt:lpstr>
      <vt:lpstr>Result Analysis</vt:lpstr>
      <vt:lpstr>Result Analysis</vt:lpstr>
      <vt:lpstr>Result Analysis</vt:lpstr>
      <vt:lpstr>Result Analysis</vt:lpstr>
      <vt:lpstr>Result Analysis</vt:lpstr>
      <vt:lpstr>Application of the Study</vt:lpstr>
      <vt:lpstr>Application of the Study</vt:lpstr>
      <vt:lpstr>Application of the Study</vt:lpstr>
      <vt:lpstr>Limitations</vt:lpstr>
      <vt:lpstr>Conclusion</vt:lpstr>
      <vt:lpstr>References</vt:lpstr>
      <vt:lpstr>PowerPoint Presentation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Shawon</cp:lastModifiedBy>
  <cp:revision>276</cp:revision>
  <dcterms:created xsi:type="dcterms:W3CDTF">2011-07-17T02:56:35Z</dcterms:created>
  <dcterms:modified xsi:type="dcterms:W3CDTF">2024-07-13T23:50:53Z</dcterms:modified>
</cp:coreProperties>
</file>