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3"/>
  </p:notesMasterIdLst>
  <p:sldIdLst>
    <p:sldId id="256" r:id="rId2"/>
    <p:sldId id="264" r:id="rId3"/>
    <p:sldId id="280" r:id="rId4"/>
    <p:sldId id="293" r:id="rId5"/>
    <p:sldId id="299" r:id="rId6"/>
    <p:sldId id="300" r:id="rId7"/>
    <p:sldId id="301" r:id="rId8"/>
    <p:sldId id="302" r:id="rId9"/>
    <p:sldId id="298" r:id="rId10"/>
    <p:sldId id="303" r:id="rId11"/>
    <p:sldId id="295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81" d="100"/>
          <a:sy n="81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7030A0"/>
                </a:solidFill>
              </a:rPr>
              <a:t>Brain Tumor Segmentation and Classification Using Image Processing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Rakibul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Shanto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203-15-3871</a:t>
            </a:r>
          </a:p>
          <a:p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Naher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Asme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203-15-3882</a:t>
            </a:r>
          </a:p>
          <a:p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CSE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Narayan Ranjan Chakraborty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Associate Head &amp; Associate Professor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423E-7F8D-0DF0-FEA1-1B25B89AC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9A4-43BD-CC77-7F19-34228C3D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3EBF-97A8-D64D-9C7B-B1394F03F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E07DB8-B3C9-4946-BC6C-DA6371912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77"/>
          <a:stretch/>
        </p:blipFill>
        <p:spPr>
          <a:xfrm>
            <a:off x="1905000" y="1143000"/>
            <a:ext cx="4793395" cy="50764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3D5B41-A022-489B-81E3-42D4282B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516938"/>
            <a:ext cx="4778154" cy="46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3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Existing Works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 </a:t>
            </a:r>
            <a:r>
              <a:rPr lang="en-GB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tumor</a:t>
            </a: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segmentation</a:t>
            </a:r>
          </a:p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Tumour classification</a:t>
            </a:r>
          </a:p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Early detection for early diagnosis. </a:t>
            </a:r>
          </a:p>
          <a:p>
            <a:pPr marL="514350" indent="-514350">
              <a:buAutoNum type="arabicPeriod"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collection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consuming and costly</a:t>
            </a:r>
          </a:p>
          <a:p>
            <a:r>
              <a:rPr lang="en-GB" sz="3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Tumor</a:t>
            </a: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detection and accuracy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Gaining trust and support from professionals and patients.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D7E1D-7696-3342-8575-E29B24C51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ACC6-4944-BAC2-F177-2B401DFE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63C8-4F0D-351E-DE6B-3C8A65B7E0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Defend the mistakes of diagnosis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time and life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Helping early detection and early diagnosis</a:t>
            </a:r>
          </a:p>
          <a:p>
            <a:pPr marL="0" indent="0">
              <a:buNone/>
            </a:pPr>
            <a:r>
              <a:rPr lang="en-GB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Satisfy the patient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Giving professionals a friend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friendly website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EF74-9626-B0FA-E21C-74A5BD2BB1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7963-5E83-1ED3-106C-70223D0A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5561-8C72-6804-E4E6-A84D47F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29DB-5137-851D-5D9C-7B22F7C5E8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Paper number [10], [11], [16] etc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Processing – Labelling, Image extraction, RGB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– Median filter, absolute automatic method, SOP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– KNN, </a:t>
            </a:r>
            <a:r>
              <a:rPr lang="en-GB" sz="30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Custom CNN </a:t>
            </a:r>
          </a:p>
          <a:p>
            <a:pPr marL="0" indent="0">
              <a:buNone/>
            </a:pPr>
            <a:endParaRPr lang="en-GB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63EB-E6DC-C0C0-0768-E8865B808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C7AD-9C97-23E1-7CCC-1BD92A6E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50B3-F19E-7C6E-5F6E-3BD95AE4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0838"/>
            <a:ext cx="94488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Existing 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F2EFF-F92F-B5AA-C42F-5484AB53EB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DFD123-C416-428D-947B-5EF75C67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78409"/>
              </p:ext>
            </p:extLst>
          </p:nvPr>
        </p:nvGraphicFramePr>
        <p:xfrm>
          <a:off x="1066800" y="1524000"/>
          <a:ext cx="10058400" cy="419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141042354"/>
                    </a:ext>
                  </a:extLst>
                </a:gridCol>
                <a:gridCol w="2734627">
                  <a:extLst>
                    <a:ext uri="{9D8B030D-6E8A-4147-A177-3AD203B41FA5}">
                      <a16:colId xmlns:a16="http://schemas.microsoft.com/office/drawing/2014/main" val="3416594610"/>
                    </a:ext>
                  </a:extLst>
                </a:gridCol>
                <a:gridCol w="3300413">
                  <a:extLst>
                    <a:ext uri="{9D8B030D-6E8A-4147-A177-3AD203B41FA5}">
                      <a16:colId xmlns:a16="http://schemas.microsoft.com/office/drawing/2014/main" val="327699155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792723220"/>
                    </a:ext>
                  </a:extLst>
                </a:gridCol>
              </a:tblGrid>
              <a:tr h="605827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Sl</a:t>
                      </a:r>
                      <a:r>
                        <a:rPr lang="en-GB" sz="2000" dirty="0"/>
                        <a:t> no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Author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Algorithms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Result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19056"/>
                  </a:ext>
                </a:extLst>
              </a:tr>
              <a:tr h="104567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Sravanthi</a:t>
                      </a:r>
                      <a:r>
                        <a:rPr lang="en-GB" sz="2000" dirty="0"/>
                        <a:t>, N.S.R.D.N. at el [2]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SVM, SOM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97%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58725"/>
                  </a:ext>
                </a:extLst>
              </a:tr>
              <a:tr h="104567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Jalali</a:t>
                      </a:r>
                      <a:r>
                        <a:rPr lang="en-GB" sz="2000" dirty="0"/>
                        <a:t>, V. at el [7]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DNN, CNN, RNN, KNN, </a:t>
                      </a:r>
                    </a:p>
                    <a:p>
                      <a:pPr algn="ctr"/>
                      <a:r>
                        <a:rPr lang="en-GB" sz="2000" dirty="0"/>
                        <a:t>SVM, </a:t>
                      </a:r>
                      <a:r>
                        <a:rPr lang="en-GB" sz="2000" dirty="0" err="1"/>
                        <a:t>PatterNet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PatternNet</a:t>
                      </a:r>
                      <a:r>
                        <a:rPr lang="en-GB" sz="2000" dirty="0"/>
                        <a:t> = 98.9%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81245"/>
                  </a:ext>
                </a:extLst>
              </a:tr>
              <a:tr h="149382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err="1"/>
                        <a:t>Periasamy</a:t>
                      </a:r>
                      <a:r>
                        <a:rPr lang="en-GB" sz="2000" dirty="0"/>
                        <a:t>, J.K. at el [22]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CNN, ResNet18, </a:t>
                      </a:r>
                      <a:r>
                        <a:rPr lang="en-GB" sz="2000" dirty="0" err="1"/>
                        <a:t>GoogleLeNet</a:t>
                      </a:r>
                      <a:r>
                        <a:rPr lang="en-GB" sz="2000" dirty="0"/>
                        <a:t>, </a:t>
                      </a:r>
                      <a:r>
                        <a:rPr lang="en-GB" sz="2000" dirty="0" err="1"/>
                        <a:t>CapsNet</a:t>
                      </a:r>
                      <a:r>
                        <a:rPr lang="en-GB" sz="2000" dirty="0"/>
                        <a:t> architecture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ResNet18 = 89.46%</a:t>
                      </a:r>
                      <a:endParaRPr lang="en-US" sz="2000" dirty="0"/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45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A606-7A4D-49E8-FD3D-682102C9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64-DDC2-8140-E554-385A791B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6B71-21FD-04D6-556B-38CE32A5EA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RFC (Random Forest Classifier) missing in some papers</a:t>
            </a:r>
          </a:p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Lack of using either segmentation or classification only</a:t>
            </a:r>
          </a:p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novel feature extraction instead of traditional life HOG.</a:t>
            </a:r>
          </a:p>
          <a:p>
            <a:pPr marL="514350" indent="-514350">
              <a:buAutoNum type="arabicPeriod"/>
            </a:pPr>
            <a:r>
              <a:rPr lang="en-GB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 of Data augmentation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A18D-A965-E706-08E3-07D58DEAE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423E-7F8D-0DF0-FEA1-1B25B89AC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9A4-43BD-CC77-7F19-34228C3D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3EBF-97A8-D64D-9C7B-B1394F03F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E64268-E53F-4C61-B3EB-8BD19F5C1E35}"/>
              </a:ext>
            </a:extLst>
          </p:cNvPr>
          <p:cNvSpPr/>
          <p:nvPr/>
        </p:nvSpPr>
        <p:spPr>
          <a:xfrm>
            <a:off x="1524000" y="1447800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Pre-Processing</a:t>
            </a:r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C21A18-C788-42E5-943E-8F244A78BB46}"/>
              </a:ext>
            </a:extLst>
          </p:cNvPr>
          <p:cNvSpPr/>
          <p:nvPr/>
        </p:nvSpPr>
        <p:spPr>
          <a:xfrm>
            <a:off x="1524000" y="2759075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Segmentation</a:t>
            </a: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27656D-576F-4B04-AA71-1B32F8B4A673}"/>
              </a:ext>
            </a:extLst>
          </p:cNvPr>
          <p:cNvSpPr/>
          <p:nvPr/>
        </p:nvSpPr>
        <p:spPr>
          <a:xfrm>
            <a:off x="1562100" y="4114801"/>
            <a:ext cx="2438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Classification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D720B-E9FA-4727-B896-24BB7A1A9B26}"/>
              </a:ext>
            </a:extLst>
          </p:cNvPr>
          <p:cNvSpPr txBox="1"/>
          <p:nvPr/>
        </p:nvSpPr>
        <p:spPr>
          <a:xfrm>
            <a:off x="6172200" y="1228635"/>
            <a:ext cx="333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Cropping,</a:t>
            </a:r>
          </a:p>
          <a:p>
            <a:r>
              <a:rPr lang="en-GB" dirty="0"/>
              <a:t>Grayscale Conversion</a:t>
            </a:r>
            <a:r>
              <a:rPr lang="en-US" dirty="0"/>
              <a:t>,</a:t>
            </a:r>
          </a:p>
          <a:p>
            <a:r>
              <a:rPr lang="en-GB" dirty="0"/>
              <a:t>I</a:t>
            </a:r>
            <a:r>
              <a:rPr lang="en-US" dirty="0"/>
              <a:t>mage Blurring,</a:t>
            </a:r>
          </a:p>
          <a:p>
            <a:r>
              <a:rPr lang="en-GB" dirty="0"/>
              <a:t>S</a:t>
            </a:r>
            <a:r>
              <a:rPr lang="en-US" dirty="0" err="1"/>
              <a:t>kull</a:t>
            </a:r>
            <a:r>
              <a:rPr lang="en-US" dirty="0"/>
              <a:t> Detection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F78D1-DC92-40B4-8AAD-6B015C88B8E8}"/>
              </a:ext>
            </a:extLst>
          </p:cNvPr>
          <p:cNvSpPr txBox="1"/>
          <p:nvPr/>
        </p:nvSpPr>
        <p:spPr>
          <a:xfrm>
            <a:off x="6172200" y="283973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SOM, Fuzzy C Means, K-means,</a:t>
            </a:r>
          </a:p>
          <a:p>
            <a:r>
              <a:rPr lang="en-GB" dirty="0"/>
              <a:t>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BFE73-B8DB-4A66-B6A6-A2960DB5FEC7}"/>
              </a:ext>
            </a:extLst>
          </p:cNvPr>
          <p:cNvSpPr txBox="1"/>
          <p:nvPr/>
        </p:nvSpPr>
        <p:spPr>
          <a:xfrm>
            <a:off x="6153150" y="4034136"/>
            <a:ext cx="333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CNN, </a:t>
            </a:r>
          </a:p>
          <a:p>
            <a:r>
              <a:rPr lang="en-GB" dirty="0"/>
              <a:t>Transfer Learning with CNN, Modal Evaluation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224AF25-9A62-4E1F-A234-E00F422785FA}"/>
              </a:ext>
            </a:extLst>
          </p:cNvPr>
          <p:cNvSpPr/>
          <p:nvPr/>
        </p:nvSpPr>
        <p:spPr>
          <a:xfrm>
            <a:off x="4419600" y="1676400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E50031F-82E1-48CF-81B0-756D2BABEA4C}"/>
              </a:ext>
            </a:extLst>
          </p:cNvPr>
          <p:cNvSpPr/>
          <p:nvPr/>
        </p:nvSpPr>
        <p:spPr>
          <a:xfrm>
            <a:off x="4419600" y="3000375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755C112-E8C0-4CA0-8558-306350355E37}"/>
              </a:ext>
            </a:extLst>
          </p:cNvPr>
          <p:cNvSpPr/>
          <p:nvPr/>
        </p:nvSpPr>
        <p:spPr>
          <a:xfrm>
            <a:off x="4429125" y="4324351"/>
            <a:ext cx="1295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5495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1484</TotalTime>
  <Words>331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New Microsoft PowerPoint Presentation</vt:lpstr>
      <vt:lpstr>Brain Tumor Segmentation and Classification Using Image Processing</vt:lpstr>
      <vt:lpstr>Outline</vt:lpstr>
      <vt:lpstr>Introduction</vt:lpstr>
      <vt:lpstr>Problem Statement</vt:lpstr>
      <vt:lpstr>Motivation and Objective</vt:lpstr>
      <vt:lpstr>Related Works</vt:lpstr>
      <vt:lpstr>Comparison Between Existing Works </vt:lpstr>
      <vt:lpstr>Gap Analysis</vt:lpstr>
      <vt:lpstr>Proposed Methodology</vt:lpstr>
      <vt:lpstr>Appendix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Shawon</cp:lastModifiedBy>
  <cp:revision>273</cp:revision>
  <dcterms:created xsi:type="dcterms:W3CDTF">2011-07-17T02:56:35Z</dcterms:created>
  <dcterms:modified xsi:type="dcterms:W3CDTF">2024-02-27T03:23:07Z</dcterms:modified>
</cp:coreProperties>
</file>