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9" r:id="rId1"/>
  </p:sldMasterIdLst>
  <p:notesMasterIdLst>
    <p:notesMasterId r:id="rId24"/>
  </p:notesMasterIdLst>
  <p:sldIdLst>
    <p:sldId id="256" r:id="rId2"/>
    <p:sldId id="264" r:id="rId3"/>
    <p:sldId id="280" r:id="rId4"/>
    <p:sldId id="299" r:id="rId5"/>
    <p:sldId id="298" r:id="rId6"/>
    <p:sldId id="300" r:id="rId7"/>
    <p:sldId id="307" r:id="rId8"/>
    <p:sldId id="293" r:id="rId9"/>
    <p:sldId id="294" r:id="rId10"/>
    <p:sldId id="297" r:id="rId11"/>
    <p:sldId id="314" r:id="rId12"/>
    <p:sldId id="315" r:id="rId13"/>
    <p:sldId id="291" r:id="rId14"/>
    <p:sldId id="308" r:id="rId15"/>
    <p:sldId id="310" r:id="rId16"/>
    <p:sldId id="302" r:id="rId17"/>
    <p:sldId id="312" r:id="rId18"/>
    <p:sldId id="311" r:id="rId19"/>
    <p:sldId id="303" r:id="rId20"/>
    <p:sldId id="304" r:id="rId21"/>
    <p:sldId id="305" r:id="rId22"/>
    <p:sldId id="295" r:id="rId23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56" autoAdjust="0"/>
    <p:restoredTop sz="94660"/>
  </p:normalViewPr>
  <p:slideViewPr>
    <p:cSldViewPr>
      <p:cViewPr varScale="1">
        <p:scale>
          <a:sx n="81" d="100"/>
          <a:sy n="81" d="100"/>
        </p:scale>
        <p:origin x="710" y="53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IU\Defence\Phase-II\Presentation\chart%20design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995" b="1" i="0" u="none" strike="noStrike" kern="1200" cap="all" spc="100" normalizeH="0" baseline="0">
                <a:solidFill>
                  <a:schemeClr val="accent4">
                    <a:lumMod val="50000"/>
                  </a:schemeClr>
                </a:solidFill>
                <a:effectLst>
                  <a:outerShdw blurRad="165100" dist="50800" dir="5400000" algn="ctr" rotWithShape="0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u="sng" dirty="0">
                <a:solidFill>
                  <a:schemeClr val="accent4">
                    <a:lumMod val="50000"/>
                  </a:schemeClr>
                </a:solidFill>
                <a:effectLst>
                  <a:outerShdw blurRad="165100" dist="50800" dir="5400000" algn="ctr" rotWithShape="0">
                    <a:srgbClr val="000000">
                      <a:alpha val="43137"/>
                    </a:srgbClr>
                  </a:outerShdw>
                </a:effectLst>
              </a:rPr>
              <a:t>Comparison of models</a:t>
            </a:r>
          </a:p>
        </c:rich>
      </c:tx>
      <c:layout>
        <c:manualLayout>
          <c:xMode val="edge"/>
          <c:yMode val="edge"/>
          <c:x val="0.34934256829007487"/>
          <c:y val="1.91256830601092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95" b="1" i="0" u="none" strike="noStrike" kern="1200" cap="all" spc="100" normalizeH="0" baseline="0">
              <a:solidFill>
                <a:schemeClr val="accent4">
                  <a:lumMod val="50000"/>
                </a:schemeClr>
              </a:solidFill>
              <a:effectLst>
                <a:outerShdw blurRad="165100" dist="50800" dir="5400000" algn="ctr" rotWithShape="0">
                  <a:srgbClr val="000000">
                    <a:alpha val="43137"/>
                  </a:srgb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cked"/>
        <c:varyColors val="0"/>
        <c:ser>
          <c:idx val="0"/>
          <c:order val="0"/>
          <c:spPr>
            <a:ln w="25400" cap="rnd">
              <a:solidFill>
                <a:schemeClr val="lt1"/>
              </a:solidFill>
              <a:round/>
            </a:ln>
            <a:effectLst>
              <a:outerShdw dist="25400" dir="2700000" algn="tl" rotWithShape="0">
                <a:schemeClr val="accent1"/>
              </a:outerShdw>
            </a:effectLst>
          </c:spPr>
          <c:marker>
            <c:symbol val="none"/>
          </c:marker>
          <c:dLbls>
            <c:spPr>
              <a:solidFill>
                <a:schemeClr val="accent1"/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Sheet1!$B$4:$B$18</c:f>
              <c:strCache>
                <c:ptCount val="15"/>
                <c:pt idx="0">
                  <c:v>GNN</c:v>
                </c:pt>
                <c:pt idx="1">
                  <c:v>CNN</c:v>
                </c:pt>
                <c:pt idx="2">
                  <c:v>ANN</c:v>
                </c:pt>
                <c:pt idx="3">
                  <c:v>RF</c:v>
                </c:pt>
                <c:pt idx="4">
                  <c:v>ET</c:v>
                </c:pt>
                <c:pt idx="5">
                  <c:v>LOGR</c:v>
                </c:pt>
                <c:pt idx="6">
                  <c:v>GB</c:v>
                </c:pt>
                <c:pt idx="7">
                  <c:v>LDA</c:v>
                </c:pt>
                <c:pt idx="8">
                  <c:v>SVC</c:v>
                </c:pt>
                <c:pt idx="9">
                  <c:v>BC</c:v>
                </c:pt>
                <c:pt idx="10">
                  <c:v>SVM</c:v>
                </c:pt>
                <c:pt idx="11">
                  <c:v>DT</c:v>
                </c:pt>
                <c:pt idx="12">
                  <c:v>CART</c:v>
                </c:pt>
                <c:pt idx="13">
                  <c:v>KNN</c:v>
                </c:pt>
                <c:pt idx="14">
                  <c:v>NB</c:v>
                </c:pt>
              </c:strCache>
            </c:strRef>
          </c:cat>
          <c:val>
            <c:numRef>
              <c:f>Sheet1!$C$4:$C$18</c:f>
              <c:numCache>
                <c:formatCode>0.00%</c:formatCode>
                <c:ptCount val="15"/>
                <c:pt idx="0">
                  <c:v>0.99650000000000005</c:v>
                </c:pt>
                <c:pt idx="1">
                  <c:v>0.96319999999999995</c:v>
                </c:pt>
                <c:pt idx="2">
                  <c:v>0.56540000000000001</c:v>
                </c:pt>
                <c:pt idx="3">
                  <c:v>0.58030000000000004</c:v>
                </c:pt>
                <c:pt idx="4">
                  <c:v>0.57279999999999998</c:v>
                </c:pt>
                <c:pt idx="5">
                  <c:v>0.56140000000000001</c:v>
                </c:pt>
                <c:pt idx="6">
                  <c:v>0.5595</c:v>
                </c:pt>
                <c:pt idx="7">
                  <c:v>0.55769999999999997</c:v>
                </c:pt>
                <c:pt idx="8">
                  <c:v>0.55000000000000004</c:v>
                </c:pt>
                <c:pt idx="9">
                  <c:v>0.54630000000000001</c:v>
                </c:pt>
                <c:pt idx="10">
                  <c:v>0.51019999999999999</c:v>
                </c:pt>
                <c:pt idx="11">
                  <c:v>0.50280000000000002</c:v>
                </c:pt>
                <c:pt idx="12">
                  <c:v>0.50280000000000002</c:v>
                </c:pt>
                <c:pt idx="13">
                  <c:v>0.4556</c:v>
                </c:pt>
                <c:pt idx="14">
                  <c:v>0.40450000000000003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692-4CB1-ADEF-F0BC84492B9A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gradFill>
                <a:gsLst>
                  <a:gs pos="0">
                    <a:schemeClr val="lt1"/>
                  </a:gs>
                  <a:gs pos="100000">
                    <a:schemeClr val="lt1">
                      <a:alpha val="0"/>
                    </a:schemeClr>
                  </a:gs>
                </a:gsLst>
                <a:lin ang="5400000" scaled="0"/>
              </a:gradFill>
              <a:round/>
            </a:ln>
            <a:effectLst/>
          </c:spPr>
        </c:dropLines>
        <c:smooth val="0"/>
        <c:axId val="32057200"/>
        <c:axId val="38279328"/>
      </c:lineChart>
      <c:catAx>
        <c:axId val="320572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30" baseline="0">
                <a:solidFill>
                  <a:schemeClr val="tx1"/>
                </a:solidFill>
                <a:effectLst>
                  <a:glow rad="254000">
                    <a:schemeClr val="accent1">
                      <a:alpha val="17000"/>
                    </a:schemeClr>
                  </a:glow>
                </a:effectLst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279328"/>
        <c:crosses val="autoZero"/>
        <c:auto val="1"/>
        <c:lblAlgn val="ctr"/>
        <c:lblOffset val="100"/>
        <c:noMultiLvlLbl val="0"/>
      </c:catAx>
      <c:valAx>
        <c:axId val="38279328"/>
        <c:scaling>
          <c:orientation val="minMax"/>
        </c:scaling>
        <c:delete val="1"/>
        <c:axPos val="l"/>
        <c:numFmt formatCode="0.00%" sourceLinked="1"/>
        <c:majorTickMark val="none"/>
        <c:minorTickMark val="none"/>
        <c:tickLblPos val="nextTo"/>
        <c:crossAx val="32057200"/>
        <c:crosses val="autoZero"/>
        <c:crossBetween val="between"/>
      </c:valAx>
      <c:spPr>
        <a:solidFill>
          <a:schemeClr val="accent1">
            <a:lumMod val="75000"/>
            <a:alpha val="0"/>
          </a:schemeClr>
        </a:solidFill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accent1">
        <a:alpha val="58000"/>
      </a:schemeClr>
    </a:solidFill>
    <a:ln w="9525" cap="flat" cmpd="sng" algn="ctr">
      <a:solidFill>
        <a:schemeClr val="lt1">
          <a:lumMod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8">
  <cs:axisTitle>
    <cs:lnRef idx="0"/>
    <cs:fillRef idx="0"/>
    <cs:effectRef idx="0"/>
    <cs:fontRef idx="minor">
      <a:schemeClr val="lt1"/>
    </cs:fontRef>
    <cs:defRPr sz="1197" b="1" kern="1200"/>
  </cs:axisTitle>
  <cs:categoryAxis>
    <cs:lnRef idx="0">
      <cs:styleClr val="0"/>
    </cs:lnRef>
    <cs:fillRef idx="0"/>
    <cs:effectRef idx="0"/>
    <cs:fontRef idx="minor">
      <a:schemeClr val="lt1"/>
    </cs:fontRef>
    <cs:defRPr sz="1197" kern="1200" spc="3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lt1">
            <a:lumMod val="85000"/>
          </a:schemeClr>
        </a:solidFill>
        <a:round/>
      </a:ln>
    </cs:spPr>
    <cs:defRPr sz="1330" kern="1200"/>
  </cs:chartArea>
  <cs:dataLabel>
    <cs:lnRef idx="0"/>
    <cs:fillRef idx="0">
      <cs:styleClr val="0"/>
    </cs:fillRef>
    <cs:effectRef idx="0"/>
    <cs:fontRef idx="minor">
      <a:schemeClr val="lt1"/>
    </cs:fontRef>
    <cs:spPr>
      <a:solidFill>
        <a:schemeClr val="phClr"/>
      </a:solidFill>
    </cs:spPr>
    <cs:defRPr sz="1197" b="1" kern="120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25400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1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1197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lt1"/>
            </a:gs>
            <a:gs pos="100000">
              <a:schemeClr val="lt1">
                <a:alpha val="0"/>
              </a:schemeClr>
            </a:gs>
          </a:gsLst>
          <a:lin ang="5400000" scaled="0"/>
        </a:gradFill>
        <a:round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defRPr sz="1197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995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1197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F2D6876-F133-46D3-95E2-A34AD9BDC8CB}" type="datetimeFigureOut">
              <a:rPr lang="en-US"/>
              <a:pPr>
                <a:defRPr/>
              </a:pPr>
              <a:t>7/1/2024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1DA40400-4F5E-4E00-9BB5-F457594CE7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5642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5161A3-B757-4210-8554-6B2250A4A5D7}" type="datetime1">
              <a:rPr lang="en-US" smtClean="0"/>
              <a:pPr>
                <a:defRPr/>
              </a:pPr>
              <a:t>7/1/2024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01EAB7-4B8F-4B70-B0ED-2782ACD77B0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5161A3-B757-4210-8554-6B2250A4A5D7}" type="datetime1">
              <a:rPr lang="en-US" smtClean="0"/>
              <a:pPr>
                <a:defRPr/>
              </a:pPr>
              <a:t>7/1/2024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01EAB7-4B8F-4B70-B0ED-2782ACD77B0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5161A3-B757-4210-8554-6B2250A4A5D7}" type="datetime1">
              <a:rPr lang="en-US" smtClean="0"/>
              <a:pPr>
                <a:defRPr/>
              </a:pPr>
              <a:t>7/1/2024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01EAB7-4B8F-4B70-B0ED-2782ACD77B0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676400"/>
            <a:ext cx="10972800" cy="3962400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  <a:lvl2pPr>
              <a:defRPr>
                <a:solidFill>
                  <a:schemeClr val="accent5">
                    <a:lumMod val="75000"/>
                  </a:schemeClr>
                </a:solidFill>
              </a:defRPr>
            </a:lvl2pPr>
            <a:lvl3pPr>
              <a:defRPr>
                <a:solidFill>
                  <a:schemeClr val="accent2">
                    <a:lumMod val="75000"/>
                  </a:schemeClr>
                </a:solidFill>
              </a:defRPr>
            </a:lvl3pPr>
            <a:lvl4pPr>
              <a:defRPr>
                <a:solidFill>
                  <a:schemeClr val="accent6">
                    <a:lumMod val="75000"/>
                  </a:schemeClr>
                </a:solidFill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7AD9AE-DAF0-4070-950A-9E3660EBE497}" type="datetime1">
              <a:rPr lang="en-US" smtClean="0"/>
              <a:pPr>
                <a:defRPr/>
              </a:pPr>
              <a:t>7/1/2024</a:t>
            </a:fld>
            <a:endParaRPr lang="en-US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D333A3-7515-47B8-9EDC-EE0892D9C86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1" name="Picture 1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609600" y="6356351"/>
            <a:ext cx="1538817" cy="47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11"/>
          <p:cNvSpPr/>
          <p:nvPr userDrawn="1"/>
        </p:nvSpPr>
        <p:spPr>
          <a:xfrm>
            <a:off x="2336801" y="6356351"/>
            <a:ext cx="9842500" cy="4652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/>
              <a:t>B.Sc. Pre-Defense</a:t>
            </a:r>
            <a:endParaRPr lang="en-US" b="1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0" y="0"/>
            <a:ext cx="121920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2636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3759200" y="0"/>
            <a:ext cx="8432800" cy="6858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/>
              <a:t>B.Sc. Pre-Defense</a:t>
            </a:r>
            <a:endParaRPr lang="en-US" b="1" dirty="0"/>
          </a:p>
        </p:txBody>
      </p:sp>
      <p:pic>
        <p:nvPicPr>
          <p:cNvPr id="6" name="Picture 1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46051" y="76200"/>
            <a:ext cx="2444749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 userDrawn="1"/>
        </p:nvSpPr>
        <p:spPr>
          <a:xfrm>
            <a:off x="914400" y="3200400"/>
            <a:ext cx="5080000" cy="533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/>
              <a:t>Presented by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6400800" y="3200400"/>
            <a:ext cx="5283200" cy="533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/>
              <a:t>Supervised by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43000"/>
            <a:ext cx="10363200" cy="1752600"/>
          </a:xfrm>
        </p:spPr>
        <p:txBody>
          <a:bodyPr/>
          <a:lstStyle>
            <a:lvl1pPr>
              <a:defRPr b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886200"/>
            <a:ext cx="5181600" cy="2209800"/>
          </a:xfrm>
        </p:spPr>
        <p:txBody>
          <a:bodyPr>
            <a:normAutofit/>
          </a:bodyPr>
          <a:lstStyle>
            <a:lvl1pPr marL="0" indent="0" algn="ctr">
              <a:buNone/>
              <a:defRPr sz="27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3"/>
          </p:nvPr>
        </p:nvSpPr>
        <p:spPr>
          <a:xfrm>
            <a:off x="6400800" y="3886200"/>
            <a:ext cx="5283200" cy="2209800"/>
          </a:xfrm>
        </p:spPr>
        <p:txBody>
          <a:bodyPr>
            <a:normAutofit/>
          </a:bodyPr>
          <a:lstStyle>
            <a:lvl1pPr algn="ctr">
              <a:buNone/>
              <a:defRPr sz="2700">
                <a:solidFill>
                  <a:srgbClr val="0070C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C254C3-6D07-4044-A98A-C7B9FCC216AA}" type="datetime1">
              <a:rPr lang="en-US"/>
              <a:pPr>
                <a:defRPr/>
              </a:pPr>
              <a:t>7/1/2024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2AF6E4-9F0F-4D32-8D8E-755B2E69BA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04801" y="5943600"/>
            <a:ext cx="153881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 userDrawn="1"/>
        </p:nvSpPr>
        <p:spPr>
          <a:xfrm>
            <a:off x="2336801" y="5943600"/>
            <a:ext cx="98425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/>
              <a:t>Final Year Defense</a:t>
            </a:r>
            <a:endParaRPr lang="en-US" b="1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121920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676400"/>
            <a:ext cx="10972800" cy="3962400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  <a:lvl2pPr>
              <a:defRPr>
                <a:solidFill>
                  <a:schemeClr val="accent5">
                    <a:lumMod val="75000"/>
                  </a:schemeClr>
                </a:solidFill>
              </a:defRPr>
            </a:lvl2pPr>
            <a:lvl3pPr>
              <a:defRPr>
                <a:solidFill>
                  <a:schemeClr val="accent2">
                    <a:lumMod val="75000"/>
                  </a:schemeClr>
                </a:solidFill>
              </a:defRPr>
            </a:lvl3pPr>
            <a:lvl4pPr>
              <a:defRPr>
                <a:solidFill>
                  <a:schemeClr val="accent6">
                    <a:lumMod val="75000"/>
                  </a:schemeClr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7AD9AE-DAF0-4070-950A-9E3660EBE497}" type="datetime1">
              <a:rPr lang="en-US"/>
              <a:pPr>
                <a:defRPr/>
              </a:pPr>
              <a:t>7/1/2024</a:t>
            </a:fld>
            <a:endParaRPr lang="en-US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D333A3-7515-47B8-9EDC-EE0892D9C8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5161A3-B757-4210-8554-6B2250A4A5D7}" type="datetime1">
              <a:rPr lang="en-US" smtClean="0"/>
              <a:pPr>
                <a:defRPr/>
              </a:pPr>
              <a:t>7/1/2024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01EAB7-4B8F-4B70-B0ED-2782ACD77B0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5161A3-B757-4210-8554-6B2250A4A5D7}" type="datetime1">
              <a:rPr lang="en-US" smtClean="0"/>
              <a:pPr>
                <a:defRPr/>
              </a:pPr>
              <a:t>7/1/2024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01EAB7-4B8F-4B70-B0ED-2782ACD77B0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5161A3-B757-4210-8554-6B2250A4A5D7}" type="datetime1">
              <a:rPr lang="en-US" smtClean="0"/>
              <a:pPr>
                <a:defRPr/>
              </a:pPr>
              <a:t>7/1/2024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01EAB7-4B8F-4B70-B0ED-2782ACD77B0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5161A3-B757-4210-8554-6B2250A4A5D7}" type="datetime1">
              <a:rPr lang="en-US" smtClean="0"/>
              <a:pPr>
                <a:defRPr/>
              </a:pPr>
              <a:t>7/1/2024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01EAB7-4B8F-4B70-B0ED-2782ACD77B0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5161A3-B757-4210-8554-6B2250A4A5D7}" type="datetime1">
              <a:rPr lang="en-US" smtClean="0"/>
              <a:pPr>
                <a:defRPr/>
              </a:pPr>
              <a:t>7/1/2024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01EAB7-4B8F-4B70-B0ED-2782ACD77B0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5161A3-B757-4210-8554-6B2250A4A5D7}" type="datetime1">
              <a:rPr lang="en-US" smtClean="0"/>
              <a:pPr>
                <a:defRPr/>
              </a:pPr>
              <a:t>7/1/2024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01EAB7-4B8F-4B70-B0ED-2782ACD77B0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5161A3-B757-4210-8554-6B2250A4A5D7}" type="datetime1">
              <a:rPr lang="en-US" smtClean="0"/>
              <a:pPr>
                <a:defRPr/>
              </a:pPr>
              <a:t>7/1/2024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01EAB7-4B8F-4B70-B0ED-2782ACD77B0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5161A3-B757-4210-8554-6B2250A4A5D7}" type="datetime1">
              <a:rPr lang="en-US" smtClean="0"/>
              <a:pPr>
                <a:defRPr/>
              </a:pPr>
              <a:t>7/1/2024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01EAB7-4B8F-4B70-B0ED-2782ACD77B0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75161A3-B757-4210-8554-6B2250A4A5D7}" type="datetime1">
              <a:rPr lang="en-US" smtClean="0"/>
              <a:pPr>
                <a:defRPr/>
              </a:pPr>
              <a:t>7/1/2024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3201EAB7-4B8F-4B70-B0ED-2782ACD77B0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58" r:id="rId14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7" Type="http://schemas.microsoft.com/office/2007/relationships/hdphoto" Target="../media/hdphoto5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microsoft.com/office/2007/relationships/hdphoto" Target="../media/hdphoto4.wdp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sz="3200" dirty="0">
                <a:solidFill>
                  <a:srgbClr val="7030A0"/>
                </a:solidFill>
              </a:rPr>
              <a:t>Brain Tumor Segmentation and Classification Using </a:t>
            </a:r>
            <a:br>
              <a:rPr lang="en-US" sz="3200" dirty="0">
                <a:solidFill>
                  <a:srgbClr val="7030A0"/>
                </a:solidFill>
              </a:rPr>
            </a:br>
            <a:r>
              <a:rPr lang="en-US" sz="3200" dirty="0">
                <a:solidFill>
                  <a:srgbClr val="7030A0"/>
                </a:solidFill>
              </a:rPr>
              <a:t>Image Processing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066800" y="3810000"/>
            <a:ext cx="4800600" cy="3048000"/>
          </a:xfrm>
        </p:spPr>
        <p:txBody>
          <a:bodyPr rtlCol="0">
            <a:normAutofit/>
          </a:bodyPr>
          <a:lstStyle/>
          <a:p>
            <a:endParaRPr lang="en-US" sz="7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Md. </a:t>
            </a:r>
            <a:r>
              <a:rPr lang="en-US" sz="2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Rakibul</a:t>
            </a:r>
            <a:r>
              <a:rPr 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Islam </a:t>
            </a:r>
            <a:r>
              <a:rPr lang="en-US" sz="2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Shanto</a:t>
            </a:r>
            <a:endParaRPr lang="en-US" sz="2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 : 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203-15-3871</a:t>
            </a:r>
          </a:p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Samsun </a:t>
            </a:r>
            <a:r>
              <a:rPr lang="en-US" sz="2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Naher</a:t>
            </a:r>
            <a:r>
              <a:rPr 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Asme</a:t>
            </a:r>
            <a:endParaRPr lang="en-US" sz="2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 : 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203-15-3882</a:t>
            </a:r>
          </a:p>
          <a:p>
            <a:r>
              <a:rPr 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: 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CSE</a:t>
            </a:r>
          </a:p>
          <a:p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Daffodil International University</a:t>
            </a:r>
          </a:p>
          <a:p>
            <a:pPr>
              <a:defRPr/>
            </a:pP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endParaRPr lang="en-US" dirty="0"/>
          </a:p>
        </p:txBody>
      </p:sp>
      <p:sp>
        <p:nvSpPr>
          <p:cNvPr id="4100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6858000" y="3810000"/>
            <a:ext cx="4495800" cy="2590800"/>
          </a:xfrm>
        </p:spPr>
        <p:txBody>
          <a:bodyPr>
            <a:normAutofit/>
          </a:bodyPr>
          <a:lstStyle/>
          <a:p>
            <a:pPr eaLnBrk="1" hangingPunct="1"/>
            <a:endParaRPr lang="en-US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GB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Narayan Ranjan Chakraborty</a:t>
            </a:r>
          </a:p>
          <a:p>
            <a:r>
              <a:rPr lang="en-GB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Associate Head &amp; Associate Professor</a:t>
            </a:r>
          </a:p>
          <a:p>
            <a:r>
              <a:rPr 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Department Of  </a:t>
            </a: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CSE</a:t>
            </a:r>
          </a:p>
          <a:p>
            <a:r>
              <a:rPr 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Daffodil International University</a:t>
            </a:r>
          </a:p>
          <a:p>
            <a:pPr eaLnBrk="1" hangingPunct="1"/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868362"/>
          </a:xfrm>
        </p:spPr>
        <p:txBody>
          <a:bodyPr/>
          <a:lstStyle/>
          <a:p>
            <a:r>
              <a:rPr lang="en-US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Data Analysis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533400" y="1295400"/>
            <a:ext cx="3276600" cy="86836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GB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egmentation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4CD333A3-7515-47B8-9EDC-EE0892D9C861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B4ECF86-8F71-4DDC-AD1E-12FCD487CFF0}"/>
              </a:ext>
            </a:extLst>
          </p:cNvPr>
          <p:cNvSpPr/>
          <p:nvPr/>
        </p:nvSpPr>
        <p:spPr>
          <a:xfrm>
            <a:off x="2209800" y="1981200"/>
            <a:ext cx="2354798" cy="762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Image &amp; Mask load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72668148-5A52-4D7B-B85C-7E58EF0FA819}"/>
              </a:ext>
            </a:extLst>
          </p:cNvPr>
          <p:cNvSpPr/>
          <p:nvPr/>
        </p:nvSpPr>
        <p:spPr>
          <a:xfrm>
            <a:off x="5345781" y="2209800"/>
            <a:ext cx="1295400" cy="22860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87D96EA-E7A5-4A55-BCE6-D0EF9AAFBD26}"/>
              </a:ext>
            </a:extLst>
          </p:cNvPr>
          <p:cNvSpPr/>
          <p:nvPr/>
        </p:nvSpPr>
        <p:spPr>
          <a:xfrm>
            <a:off x="2221581" y="3276600"/>
            <a:ext cx="2354798" cy="762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CNN Model Define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1E7EC6FB-A14B-4B6E-8DDB-C930994E1CFF}"/>
              </a:ext>
            </a:extLst>
          </p:cNvPr>
          <p:cNvSpPr/>
          <p:nvPr/>
        </p:nvSpPr>
        <p:spPr>
          <a:xfrm rot="10800000">
            <a:off x="5357562" y="3505200"/>
            <a:ext cx="1295400" cy="22860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582E309-824D-4DC8-8305-C0D729F013F0}"/>
              </a:ext>
            </a:extLst>
          </p:cNvPr>
          <p:cNvSpPr/>
          <p:nvPr/>
        </p:nvSpPr>
        <p:spPr>
          <a:xfrm>
            <a:off x="2221581" y="4572000"/>
            <a:ext cx="2354798" cy="762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Compilation Model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4755C2FE-C580-4EEB-8BC2-652455833080}"/>
              </a:ext>
            </a:extLst>
          </p:cNvPr>
          <p:cNvSpPr/>
          <p:nvPr/>
        </p:nvSpPr>
        <p:spPr>
          <a:xfrm>
            <a:off x="5357562" y="4800600"/>
            <a:ext cx="1295400" cy="22860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EDCF71C-9442-4230-972D-1B1254E3710B}"/>
              </a:ext>
            </a:extLst>
          </p:cNvPr>
          <p:cNvSpPr/>
          <p:nvPr/>
        </p:nvSpPr>
        <p:spPr>
          <a:xfrm>
            <a:off x="7543800" y="1981200"/>
            <a:ext cx="2354798" cy="762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Resize, Normalize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0095093-F99B-4B00-A820-83AF72F7E04B}"/>
              </a:ext>
            </a:extLst>
          </p:cNvPr>
          <p:cNvSpPr/>
          <p:nvPr/>
        </p:nvSpPr>
        <p:spPr>
          <a:xfrm>
            <a:off x="7555581" y="3276600"/>
            <a:ext cx="2354798" cy="762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err="1">
                <a:solidFill>
                  <a:schemeClr val="tx1"/>
                </a:solidFill>
              </a:rPr>
              <a:t>Train_test_spit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7A4C88F-A4C5-4C61-AC7B-D1D02E74F402}"/>
              </a:ext>
            </a:extLst>
          </p:cNvPr>
          <p:cNvSpPr/>
          <p:nvPr/>
        </p:nvSpPr>
        <p:spPr>
          <a:xfrm>
            <a:off x="7555581" y="4572000"/>
            <a:ext cx="2354798" cy="762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Testing &amp; Calculating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BB7D8949-4F07-4FF6-BF2E-DF3A2123E8F2}"/>
              </a:ext>
            </a:extLst>
          </p:cNvPr>
          <p:cNvSpPr/>
          <p:nvPr/>
        </p:nvSpPr>
        <p:spPr>
          <a:xfrm rot="5400000">
            <a:off x="8597588" y="2897573"/>
            <a:ext cx="270783" cy="22860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32EAD5A2-1531-47F9-B237-00F3C6CB88C6}"/>
              </a:ext>
            </a:extLst>
          </p:cNvPr>
          <p:cNvSpPr/>
          <p:nvPr/>
        </p:nvSpPr>
        <p:spPr>
          <a:xfrm rot="5400000">
            <a:off x="3263588" y="4191000"/>
            <a:ext cx="270783" cy="22860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5C20C0E-7C66-4BE7-B748-E0DE063F5E17}"/>
              </a:ext>
            </a:extLst>
          </p:cNvPr>
          <p:cNvSpPr txBox="1"/>
          <p:nvPr/>
        </p:nvSpPr>
        <p:spPr>
          <a:xfrm>
            <a:off x="76200" y="3124200"/>
            <a:ext cx="297769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Sequential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conv2D layers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Maxpooling2D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Sigmoid (Binary C)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4A6181-7FEE-4B18-81A3-463209447BB1}"/>
              </a:ext>
            </a:extLst>
          </p:cNvPr>
          <p:cNvSpPr txBox="1"/>
          <p:nvPr/>
        </p:nvSpPr>
        <p:spPr>
          <a:xfrm>
            <a:off x="82121" y="4419600"/>
            <a:ext cx="29776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err="1"/>
              <a:t>relu</a:t>
            </a:r>
            <a:r>
              <a:rPr lang="en-GB" sz="1600" dirty="0"/>
              <a:t> optimizer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Loss function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Accuracy metrics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C34D6FB-6576-4A86-A26A-6B10219A3A87}"/>
              </a:ext>
            </a:extLst>
          </p:cNvPr>
          <p:cNvSpPr txBox="1"/>
          <p:nvPr/>
        </p:nvSpPr>
        <p:spPr>
          <a:xfrm>
            <a:off x="10093554" y="4665822"/>
            <a:ext cx="29776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Epoch 100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err="1"/>
              <a:t>rkshaheds_model</a:t>
            </a:r>
            <a:endParaRPr lang="en-GB" sz="16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4278B14-B719-41BA-BCAC-88320C78D3CD}"/>
              </a:ext>
            </a:extLst>
          </p:cNvPr>
          <p:cNvSpPr txBox="1"/>
          <p:nvPr/>
        </p:nvSpPr>
        <p:spPr>
          <a:xfrm>
            <a:off x="10093554" y="3522361"/>
            <a:ext cx="29776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90-10</a:t>
            </a:r>
          </a:p>
        </p:txBody>
      </p:sp>
    </p:spTree>
    <p:extLst>
      <p:ext uri="{BB962C8B-B14F-4D97-AF65-F5344CB8AC3E}">
        <p14:creationId xmlns:p14="http://schemas.microsoft.com/office/powerpoint/2010/main" val="9256444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868362"/>
          </a:xfrm>
        </p:spPr>
        <p:txBody>
          <a:bodyPr/>
          <a:lstStyle/>
          <a:p>
            <a:r>
              <a:rPr lang="en-US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Data Analysis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533400" y="1295400"/>
            <a:ext cx="3276600" cy="6858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GB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</a:t>
            </a:r>
            <a:endParaRPr lang="en-US" sz="3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4CD333A3-7515-47B8-9EDC-EE0892D9C861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B4ECF86-8F71-4DDC-AD1E-12FCD487CFF0}"/>
              </a:ext>
            </a:extLst>
          </p:cNvPr>
          <p:cNvSpPr/>
          <p:nvPr/>
        </p:nvSpPr>
        <p:spPr>
          <a:xfrm>
            <a:off x="2209800" y="1981200"/>
            <a:ext cx="2354798" cy="762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Image load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72668148-5A52-4D7B-B85C-7E58EF0FA819}"/>
              </a:ext>
            </a:extLst>
          </p:cNvPr>
          <p:cNvSpPr/>
          <p:nvPr/>
        </p:nvSpPr>
        <p:spPr>
          <a:xfrm>
            <a:off x="5345781" y="2209800"/>
            <a:ext cx="1295400" cy="22860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87D96EA-E7A5-4A55-BCE6-D0EF9AAFBD26}"/>
              </a:ext>
            </a:extLst>
          </p:cNvPr>
          <p:cNvSpPr/>
          <p:nvPr/>
        </p:nvSpPr>
        <p:spPr>
          <a:xfrm>
            <a:off x="2221581" y="3276600"/>
            <a:ext cx="2354798" cy="762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Train ML Model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1E7EC6FB-A14B-4B6E-8DDB-C930994E1CFF}"/>
              </a:ext>
            </a:extLst>
          </p:cNvPr>
          <p:cNvSpPr/>
          <p:nvPr/>
        </p:nvSpPr>
        <p:spPr>
          <a:xfrm rot="10800000">
            <a:off x="5357562" y="3505200"/>
            <a:ext cx="1295400" cy="22860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582E309-824D-4DC8-8305-C0D729F013F0}"/>
              </a:ext>
            </a:extLst>
          </p:cNvPr>
          <p:cNvSpPr/>
          <p:nvPr/>
        </p:nvSpPr>
        <p:spPr>
          <a:xfrm>
            <a:off x="2221581" y="4572000"/>
            <a:ext cx="2354798" cy="762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Evaluate Model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4755C2FE-C580-4EEB-8BC2-652455833080}"/>
              </a:ext>
            </a:extLst>
          </p:cNvPr>
          <p:cNvSpPr/>
          <p:nvPr/>
        </p:nvSpPr>
        <p:spPr>
          <a:xfrm>
            <a:off x="5357562" y="4800600"/>
            <a:ext cx="1295400" cy="22860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EDCF71C-9442-4230-972D-1B1254E3710B}"/>
              </a:ext>
            </a:extLst>
          </p:cNvPr>
          <p:cNvSpPr/>
          <p:nvPr/>
        </p:nvSpPr>
        <p:spPr>
          <a:xfrm>
            <a:off x="7543800" y="1981200"/>
            <a:ext cx="2354798" cy="762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Feature Extraction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0095093-F99B-4B00-A820-83AF72F7E04B}"/>
              </a:ext>
            </a:extLst>
          </p:cNvPr>
          <p:cNvSpPr/>
          <p:nvPr/>
        </p:nvSpPr>
        <p:spPr>
          <a:xfrm>
            <a:off x="7555581" y="3276600"/>
            <a:ext cx="2354798" cy="762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Save &amp; load CSV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7A4C88F-A4C5-4C61-AC7B-D1D02E74F402}"/>
              </a:ext>
            </a:extLst>
          </p:cNvPr>
          <p:cNvSpPr/>
          <p:nvPr/>
        </p:nvSpPr>
        <p:spPr>
          <a:xfrm>
            <a:off x="7555581" y="4572000"/>
            <a:ext cx="2354798" cy="762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Node Classification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BB7D8949-4F07-4FF6-BF2E-DF3A2123E8F2}"/>
              </a:ext>
            </a:extLst>
          </p:cNvPr>
          <p:cNvSpPr/>
          <p:nvPr/>
        </p:nvSpPr>
        <p:spPr>
          <a:xfrm rot="5400000">
            <a:off x="8597588" y="2897573"/>
            <a:ext cx="270783" cy="22860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32EAD5A2-1531-47F9-B237-00F3C6CB88C6}"/>
              </a:ext>
            </a:extLst>
          </p:cNvPr>
          <p:cNvSpPr/>
          <p:nvPr/>
        </p:nvSpPr>
        <p:spPr>
          <a:xfrm rot="5400000">
            <a:off x="3263588" y="4191000"/>
            <a:ext cx="270783" cy="22860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5C20C0E-7C66-4BE7-B748-E0DE063F5E17}"/>
              </a:ext>
            </a:extLst>
          </p:cNvPr>
          <p:cNvSpPr txBox="1"/>
          <p:nvPr/>
        </p:nvSpPr>
        <p:spPr>
          <a:xfrm>
            <a:off x="222710" y="3124200"/>
            <a:ext cx="19270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DT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RF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SVM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KNN etc.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FA70246-24A8-4D90-8D0C-13DFA77115FB}"/>
              </a:ext>
            </a:extLst>
          </p:cNvPr>
          <p:cNvSpPr txBox="1"/>
          <p:nvPr/>
        </p:nvSpPr>
        <p:spPr>
          <a:xfrm>
            <a:off x="9982200" y="1567927"/>
            <a:ext cx="297769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Solidity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SIFT </a:t>
            </a:r>
            <a:r>
              <a:rPr lang="en-GB" sz="1600" dirty="0" err="1"/>
              <a:t>keypoints</a:t>
            </a:r>
            <a:endParaRPr lang="en-GB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WH Ratio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ECL Ratio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Harris Corner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Circularity</a:t>
            </a:r>
          </a:p>
        </p:txBody>
      </p:sp>
    </p:spTree>
    <p:extLst>
      <p:ext uri="{BB962C8B-B14F-4D97-AF65-F5344CB8AC3E}">
        <p14:creationId xmlns:p14="http://schemas.microsoft.com/office/powerpoint/2010/main" val="39805450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868362"/>
          </a:xfrm>
        </p:spPr>
        <p:txBody>
          <a:bodyPr/>
          <a:lstStyle/>
          <a:p>
            <a:r>
              <a:rPr lang="en-US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Data Analysis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533400" y="1295400"/>
            <a:ext cx="3276600" cy="6858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GB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</a:t>
            </a:r>
            <a:endParaRPr lang="en-US" sz="3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4CD333A3-7515-47B8-9EDC-EE0892D9C861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B4ECF86-8F71-4DDC-AD1E-12FCD487CFF0}"/>
              </a:ext>
            </a:extLst>
          </p:cNvPr>
          <p:cNvSpPr/>
          <p:nvPr/>
        </p:nvSpPr>
        <p:spPr>
          <a:xfrm>
            <a:off x="2209800" y="1981200"/>
            <a:ext cx="2354798" cy="762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Load data to Graph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72668148-5A52-4D7B-B85C-7E58EF0FA819}"/>
              </a:ext>
            </a:extLst>
          </p:cNvPr>
          <p:cNvSpPr/>
          <p:nvPr/>
        </p:nvSpPr>
        <p:spPr>
          <a:xfrm>
            <a:off x="5345781" y="2209800"/>
            <a:ext cx="1295400" cy="22860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87D96EA-E7A5-4A55-BCE6-D0EF9AAFBD26}"/>
              </a:ext>
            </a:extLst>
          </p:cNvPr>
          <p:cNvSpPr/>
          <p:nvPr/>
        </p:nvSpPr>
        <p:spPr>
          <a:xfrm>
            <a:off x="2221581" y="3276600"/>
            <a:ext cx="2354798" cy="762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err="1">
                <a:solidFill>
                  <a:schemeClr val="tx1"/>
                </a:solidFill>
              </a:rPr>
              <a:t>GraphConvLayer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1E7EC6FB-A14B-4B6E-8DDB-C930994E1CFF}"/>
              </a:ext>
            </a:extLst>
          </p:cNvPr>
          <p:cNvSpPr/>
          <p:nvPr/>
        </p:nvSpPr>
        <p:spPr>
          <a:xfrm rot="10800000">
            <a:off x="5357562" y="3505200"/>
            <a:ext cx="1295400" cy="22860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582E309-824D-4DC8-8305-C0D729F013F0}"/>
              </a:ext>
            </a:extLst>
          </p:cNvPr>
          <p:cNvSpPr/>
          <p:nvPr/>
        </p:nvSpPr>
        <p:spPr>
          <a:xfrm>
            <a:off x="2221581" y="4572000"/>
            <a:ext cx="2354798" cy="762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err="1">
                <a:solidFill>
                  <a:schemeClr val="tx1"/>
                </a:solidFill>
              </a:rPr>
              <a:t>GNNNodeClassifier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4755C2FE-C580-4EEB-8BC2-652455833080}"/>
              </a:ext>
            </a:extLst>
          </p:cNvPr>
          <p:cNvSpPr/>
          <p:nvPr/>
        </p:nvSpPr>
        <p:spPr>
          <a:xfrm>
            <a:off x="5357562" y="4800600"/>
            <a:ext cx="1295400" cy="22860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EDCF71C-9442-4230-972D-1B1254E3710B}"/>
              </a:ext>
            </a:extLst>
          </p:cNvPr>
          <p:cNvSpPr/>
          <p:nvPr/>
        </p:nvSpPr>
        <p:spPr>
          <a:xfrm>
            <a:off x="7543800" y="1981200"/>
            <a:ext cx="2354798" cy="762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ANN Model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0095093-F99B-4B00-A820-83AF72F7E04B}"/>
              </a:ext>
            </a:extLst>
          </p:cNvPr>
          <p:cNvSpPr/>
          <p:nvPr/>
        </p:nvSpPr>
        <p:spPr>
          <a:xfrm>
            <a:off x="7555581" y="3276600"/>
            <a:ext cx="2354798" cy="762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Testing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7A4C88F-A4C5-4C61-AC7B-D1D02E74F402}"/>
              </a:ext>
            </a:extLst>
          </p:cNvPr>
          <p:cNvSpPr/>
          <p:nvPr/>
        </p:nvSpPr>
        <p:spPr>
          <a:xfrm>
            <a:off x="7555581" y="4572000"/>
            <a:ext cx="2354798" cy="762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Testing 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BB7D8949-4F07-4FF6-BF2E-DF3A2123E8F2}"/>
              </a:ext>
            </a:extLst>
          </p:cNvPr>
          <p:cNvSpPr/>
          <p:nvPr/>
        </p:nvSpPr>
        <p:spPr>
          <a:xfrm rot="5400000">
            <a:off x="8597588" y="2897573"/>
            <a:ext cx="270783" cy="22860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32EAD5A2-1531-47F9-B237-00F3C6CB88C6}"/>
              </a:ext>
            </a:extLst>
          </p:cNvPr>
          <p:cNvSpPr/>
          <p:nvPr/>
        </p:nvSpPr>
        <p:spPr>
          <a:xfrm rot="5400000">
            <a:off x="3263588" y="4191000"/>
            <a:ext cx="270783" cy="22860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FA70246-24A8-4D90-8D0C-13DFA77115FB}"/>
              </a:ext>
            </a:extLst>
          </p:cNvPr>
          <p:cNvSpPr txBox="1"/>
          <p:nvPr/>
        </p:nvSpPr>
        <p:spPr>
          <a:xfrm>
            <a:off x="9982200" y="1567927"/>
            <a:ext cx="297769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Solidity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SIFT </a:t>
            </a:r>
            <a:r>
              <a:rPr lang="en-GB" sz="1600" dirty="0" err="1"/>
              <a:t>keypoints</a:t>
            </a:r>
            <a:endParaRPr lang="en-GB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WH Ratio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ECL Ratio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Harris Corner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Circularity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8BE01D6-586E-4630-8985-174E51090D05}"/>
              </a:ext>
            </a:extLst>
          </p:cNvPr>
          <p:cNvSpPr txBox="1"/>
          <p:nvPr/>
        </p:nvSpPr>
        <p:spPr>
          <a:xfrm>
            <a:off x="9982200" y="3385794"/>
            <a:ext cx="29776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err="1"/>
              <a:t>baseline_model</a:t>
            </a:r>
            <a:endParaRPr lang="en-GB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200 epochs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11D7708-4C14-40B0-A64F-47EDF584B8EC}"/>
              </a:ext>
            </a:extLst>
          </p:cNvPr>
          <p:cNvSpPr txBox="1"/>
          <p:nvPr/>
        </p:nvSpPr>
        <p:spPr>
          <a:xfrm>
            <a:off x="10011266" y="4745623"/>
            <a:ext cx="29776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err="1"/>
              <a:t>gnn_model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13750113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868362"/>
          </a:xfrm>
        </p:spPr>
        <p:txBody>
          <a:bodyPr/>
          <a:lstStyle/>
          <a:p>
            <a:r>
              <a:rPr lang="en-US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Result and Findings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81000" y="1341438"/>
            <a:ext cx="2971800" cy="10668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GB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Classification</a:t>
            </a:r>
            <a:endParaRPr lang="en-US" sz="2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4CD333A3-7515-47B8-9EDC-EE0892D9C861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FF2C33-5A27-48B1-A650-31AEDD3EAE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brightnessContrast contras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886200" y="1143000"/>
            <a:ext cx="6705599" cy="4959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7059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868362"/>
          </a:xfrm>
        </p:spPr>
        <p:txBody>
          <a:bodyPr/>
          <a:lstStyle/>
          <a:p>
            <a:r>
              <a:rPr lang="en-US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Result and Findings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81000" y="1143000"/>
            <a:ext cx="2971800" cy="10668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GB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Classification</a:t>
            </a:r>
            <a:endParaRPr lang="en-US" sz="2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4CD333A3-7515-47B8-9EDC-EE0892D9C861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C1B0ED-D14B-40DB-AE45-D197C2CB33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brightnessContrast contras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94688" y="1676400"/>
            <a:ext cx="8763002" cy="120186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6CE6573-E495-402F-8B4C-960BFAB06F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  <a14:imgEffect>
                      <a14:brightnessContrast contras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714500" y="2895600"/>
            <a:ext cx="8763000" cy="1277938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47DD1EA-2749-4356-B84A-4056E140E4A1}"/>
              </a:ext>
            </a:extLst>
          </p:cNvPr>
          <p:cNvSpPr txBox="1">
            <a:spLocks/>
          </p:cNvSpPr>
          <p:nvPr/>
        </p:nvSpPr>
        <p:spPr>
          <a:xfrm>
            <a:off x="381000" y="4114800"/>
            <a:ext cx="2971800" cy="106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GB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Segmentation</a:t>
            </a:r>
            <a:endParaRPr lang="en-US" sz="2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2A0A832-F0A7-4866-BC16-7343ABAEABE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714500" y="4572000"/>
            <a:ext cx="8763000" cy="157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7139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868362"/>
          </a:xfrm>
        </p:spPr>
        <p:txBody>
          <a:bodyPr/>
          <a:lstStyle/>
          <a:p>
            <a:r>
              <a:rPr lang="en-US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Result and Findings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4CD333A3-7515-47B8-9EDC-EE0892D9C861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674AF80C-410F-4B12-BCD1-35F4CB3426E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1676596"/>
              </p:ext>
            </p:extLst>
          </p:nvPr>
        </p:nvGraphicFramePr>
        <p:xfrm>
          <a:off x="952500" y="1295400"/>
          <a:ext cx="10287000" cy="4648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474611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868362"/>
          </a:xfrm>
        </p:spPr>
        <p:txBody>
          <a:bodyPr/>
          <a:lstStyle/>
          <a:p>
            <a:r>
              <a:rPr lang="en-US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Application of the Study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81000" y="1234519"/>
            <a:ext cx="3505200" cy="86836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Perfectly Detected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4CD333A3-7515-47B8-9EDC-EE0892D9C861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ADCFD2-DC1F-4E01-9A4E-D74BFC9981F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6324" y="1192571"/>
            <a:ext cx="5559352" cy="2514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54A927F-2269-4B29-9FF7-892137D95A3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6324" y="3775909"/>
            <a:ext cx="5559352" cy="251170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0239D96-A86B-4DF7-9E82-C978922C3A7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6324" y="1192570"/>
            <a:ext cx="5559352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6420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868362"/>
          </a:xfrm>
        </p:spPr>
        <p:txBody>
          <a:bodyPr/>
          <a:lstStyle/>
          <a:p>
            <a:r>
              <a:rPr lang="en-US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Application of the Study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81000" y="1234519"/>
            <a:ext cx="3505200" cy="86836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Wrong Input </a:t>
            </a:r>
            <a:br>
              <a:rPr lang="en-US" sz="105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105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Detection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4CD333A3-7515-47B8-9EDC-EE0892D9C861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ADCFD2-DC1F-4E01-9A4E-D74BFC9981F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6324" y="1192571"/>
            <a:ext cx="5559352" cy="2514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54A927F-2269-4B29-9FF7-892137D95A3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6324" y="3786049"/>
            <a:ext cx="5559352" cy="249142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0239D96-A86B-4DF7-9E82-C978922C3A7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6324" y="1204158"/>
            <a:ext cx="5559352" cy="2491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1416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868362"/>
          </a:xfrm>
        </p:spPr>
        <p:txBody>
          <a:bodyPr/>
          <a:lstStyle/>
          <a:p>
            <a:r>
              <a:rPr lang="en-US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Application of the Study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81000" y="1234519"/>
            <a:ext cx="3505200" cy="86836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Partially Detected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4CD333A3-7515-47B8-9EDC-EE0892D9C861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ADCFD2-DC1F-4E01-9A4E-D74BFC9981F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6324" y="1199814"/>
            <a:ext cx="5559352" cy="25001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54A927F-2269-4B29-9FF7-892137D95A3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5429" y="3775909"/>
            <a:ext cx="5521142" cy="2511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0799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868362"/>
          </a:xfrm>
        </p:spPr>
        <p:txBody>
          <a:bodyPr/>
          <a:lstStyle/>
          <a:p>
            <a:r>
              <a:rPr lang="en-US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Limitations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676400" y="1768475"/>
            <a:ext cx="7848600" cy="39624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Dataset Collection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Prediction of MRI images expect Brain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User Account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Personal Model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CT scans</a:t>
            </a: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4CD333A3-7515-47B8-9EDC-EE0892D9C861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728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868362"/>
          </a:xfrm>
        </p:spPr>
        <p:txBody>
          <a:bodyPr/>
          <a:lstStyle/>
          <a:p>
            <a:r>
              <a:rPr lang="en-US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Outline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219200" y="1066800"/>
            <a:ext cx="6705600" cy="5105400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Research Gaps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Research Methods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Selections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Analysis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 and Findings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 of the study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Limitations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Q&amp;A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4CD333A3-7515-47B8-9EDC-EE0892D9C861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868362"/>
          </a:xfrm>
        </p:spPr>
        <p:txBody>
          <a:bodyPr/>
          <a:lstStyle/>
          <a:p>
            <a:r>
              <a:rPr lang="en-US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Conclusion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524000" y="1447800"/>
            <a:ext cx="7315200" cy="39624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Brain </a:t>
            </a:r>
            <a:r>
              <a:rPr lang="en-GB" sz="22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Tumor</a:t>
            </a:r>
            <a:endParaRPr lang="en-US" sz="2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Segmentation and Classification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Top performing Model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Web Application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Limitations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Enhance Online Platform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Improve Segmentation Accuracy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4CD333A3-7515-47B8-9EDC-EE0892D9C861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2090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868362"/>
          </a:xfrm>
        </p:spPr>
        <p:txBody>
          <a:bodyPr/>
          <a:lstStyle/>
          <a:p>
            <a:r>
              <a:rPr lang="en-US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References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1447800"/>
            <a:ext cx="11049000" cy="464820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chemeClr val="tx1"/>
                </a:solidFill>
              </a:rPr>
              <a:t>[1]</a:t>
            </a:r>
            <a:r>
              <a:rPr lang="en-US" sz="2400" dirty="0">
                <a:solidFill>
                  <a:schemeClr val="tx1"/>
                </a:solidFill>
              </a:rPr>
              <a:t> </a:t>
            </a:r>
            <a:r>
              <a:rPr lang="en-US" sz="2400" dirty="0" err="1">
                <a:solidFill>
                  <a:schemeClr val="tx1"/>
                </a:solidFill>
              </a:rPr>
              <a:t>Methil</a:t>
            </a:r>
            <a:r>
              <a:rPr lang="en-US" sz="2400" dirty="0">
                <a:solidFill>
                  <a:schemeClr val="tx1"/>
                </a:solidFill>
              </a:rPr>
              <a:t>, A.S., 2021, March. Brain tumor detection using deep learning and image processing. In </a:t>
            </a:r>
            <a:r>
              <a:rPr lang="en-US" sz="2400" i="1" dirty="0">
                <a:solidFill>
                  <a:schemeClr val="tx1"/>
                </a:solidFill>
              </a:rPr>
              <a:t>2021 international conference on artificial intelligence and smart systems (ICAIS)</a:t>
            </a:r>
            <a:r>
              <a:rPr lang="en-US" sz="2400" dirty="0">
                <a:solidFill>
                  <a:schemeClr val="tx1"/>
                </a:solidFill>
              </a:rPr>
              <a:t> (pp. 100-108). IEEE. 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tx1"/>
                </a:solidFill>
              </a:rPr>
              <a:t>[2]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Sravanthi</a:t>
            </a:r>
            <a:r>
              <a:rPr lang="en-US" sz="2400" dirty="0">
                <a:solidFill>
                  <a:schemeClr val="tx1"/>
                </a:solidFill>
              </a:rPr>
              <a:t>, N.S.R.D.N., Swetha, N., Devi, P.R., Rachana, S., </a:t>
            </a:r>
            <a:r>
              <a:rPr lang="en-US" sz="2400" dirty="0" err="1">
                <a:solidFill>
                  <a:schemeClr val="tx1"/>
                </a:solidFill>
              </a:rPr>
              <a:t>Gothane</a:t>
            </a:r>
            <a:r>
              <a:rPr lang="en-US" sz="2400" dirty="0">
                <a:solidFill>
                  <a:schemeClr val="tx1"/>
                </a:solidFill>
              </a:rPr>
              <a:t>, S. and Sateesh, N.J.I.J.S.R.C.S.E.I.T., 2021. Brain tumor detection using image processing. </a:t>
            </a:r>
            <a:r>
              <a:rPr lang="en-US" sz="2400" i="1" dirty="0">
                <a:solidFill>
                  <a:schemeClr val="tx1"/>
                </a:solidFill>
              </a:rPr>
              <a:t>International Journal of Scientific Research in Computer Science, Engineering and Information Technology</a:t>
            </a:r>
            <a:r>
              <a:rPr lang="en-US" sz="2400" dirty="0">
                <a:solidFill>
                  <a:schemeClr val="tx1"/>
                </a:solidFill>
              </a:rPr>
              <a:t>, </a:t>
            </a:r>
            <a:r>
              <a:rPr lang="en-US" sz="2400" i="1" dirty="0">
                <a:solidFill>
                  <a:schemeClr val="tx1"/>
                </a:solidFill>
              </a:rPr>
              <a:t>7</a:t>
            </a:r>
            <a:r>
              <a:rPr lang="en-US" sz="2400" dirty="0">
                <a:solidFill>
                  <a:schemeClr val="tx1"/>
                </a:solidFill>
              </a:rPr>
              <a:t>(3), pp.348-352.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tx1"/>
                </a:solidFill>
              </a:rPr>
              <a:t>[3]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Suresha</a:t>
            </a:r>
            <a:r>
              <a:rPr lang="en-US" sz="2400" dirty="0">
                <a:solidFill>
                  <a:schemeClr val="tx1"/>
                </a:solidFill>
              </a:rPr>
              <a:t>, D., </a:t>
            </a:r>
            <a:r>
              <a:rPr lang="en-US" sz="2400" dirty="0" err="1">
                <a:solidFill>
                  <a:schemeClr val="tx1"/>
                </a:solidFill>
              </a:rPr>
              <a:t>Jagadisha</a:t>
            </a:r>
            <a:r>
              <a:rPr lang="en-US" sz="2400" dirty="0">
                <a:solidFill>
                  <a:schemeClr val="tx1"/>
                </a:solidFill>
              </a:rPr>
              <a:t>, N., </a:t>
            </a:r>
            <a:r>
              <a:rPr lang="en-US" sz="2400" dirty="0" err="1">
                <a:solidFill>
                  <a:schemeClr val="tx1"/>
                </a:solidFill>
              </a:rPr>
              <a:t>Shrisha</a:t>
            </a:r>
            <a:r>
              <a:rPr lang="en-US" sz="2400" dirty="0">
                <a:solidFill>
                  <a:schemeClr val="tx1"/>
                </a:solidFill>
              </a:rPr>
              <a:t>, H.S. and Kaushik, K.S., 2020, March. Detection of brain tumor using image processing. In </a:t>
            </a:r>
            <a:r>
              <a:rPr lang="en-US" sz="2400" i="1" dirty="0">
                <a:solidFill>
                  <a:schemeClr val="tx1"/>
                </a:solidFill>
              </a:rPr>
              <a:t>2020 Fourth International Conference on Computing Methodologies and Communication (ICCMC)</a:t>
            </a:r>
            <a:r>
              <a:rPr lang="en-US" sz="2400" dirty="0">
                <a:solidFill>
                  <a:schemeClr val="tx1"/>
                </a:solidFill>
              </a:rPr>
              <a:t> (pp. 844-848). IEEE.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tx1"/>
                </a:solidFill>
              </a:rPr>
              <a:t>[4]</a:t>
            </a:r>
            <a:r>
              <a:rPr lang="en-US" sz="2400" dirty="0">
                <a:solidFill>
                  <a:schemeClr val="tx1"/>
                </a:solidFill>
              </a:rPr>
              <a:t> Abd Khalid, N.E., Ismail, M.F., </a:t>
            </a:r>
            <a:r>
              <a:rPr lang="en-US" sz="2400" dirty="0" err="1">
                <a:solidFill>
                  <a:schemeClr val="tx1"/>
                </a:solidFill>
              </a:rPr>
              <a:t>Manaf</a:t>
            </a:r>
            <a:r>
              <a:rPr lang="en-US" sz="2400" dirty="0">
                <a:solidFill>
                  <a:schemeClr val="tx1"/>
                </a:solidFill>
              </a:rPr>
              <a:t>, M.A.A., </a:t>
            </a:r>
            <a:r>
              <a:rPr lang="en-US" sz="2400" dirty="0" err="1">
                <a:solidFill>
                  <a:schemeClr val="tx1"/>
                </a:solidFill>
              </a:rPr>
              <a:t>Fadzil</a:t>
            </a:r>
            <a:r>
              <a:rPr lang="en-US" sz="2400" dirty="0">
                <a:solidFill>
                  <a:schemeClr val="tx1"/>
                </a:solidFill>
              </a:rPr>
              <a:t>, A.F.A. and Ibrahim, S., 2020. MRI brain tumor segmentation: A forthright image processing approach. </a:t>
            </a:r>
            <a:r>
              <a:rPr lang="en-US" sz="2400" i="1" dirty="0">
                <a:solidFill>
                  <a:schemeClr val="tx1"/>
                </a:solidFill>
              </a:rPr>
              <a:t>Bulletin of Electrical Engineering and Informatics</a:t>
            </a:r>
            <a:r>
              <a:rPr lang="en-US" sz="2400" dirty="0">
                <a:solidFill>
                  <a:schemeClr val="tx1"/>
                </a:solidFill>
              </a:rPr>
              <a:t>, </a:t>
            </a:r>
            <a:r>
              <a:rPr lang="en-US" sz="2400" i="1" dirty="0">
                <a:solidFill>
                  <a:schemeClr val="tx1"/>
                </a:solidFill>
              </a:rPr>
              <a:t>9</a:t>
            </a:r>
            <a:r>
              <a:rPr lang="en-US" sz="2400" dirty="0">
                <a:solidFill>
                  <a:schemeClr val="tx1"/>
                </a:solidFill>
              </a:rPr>
              <a:t>(3), pp.1024-1031.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tx1"/>
                </a:solidFill>
              </a:rPr>
              <a:t>[5]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Grampurohit</a:t>
            </a:r>
            <a:r>
              <a:rPr lang="en-US" sz="2400" dirty="0">
                <a:solidFill>
                  <a:schemeClr val="tx1"/>
                </a:solidFill>
              </a:rPr>
              <a:t>, S., </a:t>
            </a:r>
            <a:r>
              <a:rPr lang="en-US" sz="2400" dirty="0" err="1">
                <a:solidFill>
                  <a:schemeClr val="tx1"/>
                </a:solidFill>
              </a:rPr>
              <a:t>Shalavadi</a:t>
            </a:r>
            <a:r>
              <a:rPr lang="en-US" sz="2400" dirty="0">
                <a:solidFill>
                  <a:schemeClr val="tx1"/>
                </a:solidFill>
              </a:rPr>
              <a:t>, V., </a:t>
            </a:r>
            <a:r>
              <a:rPr lang="en-US" sz="2400" dirty="0" err="1">
                <a:solidFill>
                  <a:schemeClr val="tx1"/>
                </a:solidFill>
              </a:rPr>
              <a:t>Dhotargavi</a:t>
            </a:r>
            <a:r>
              <a:rPr lang="en-US" sz="2400" dirty="0">
                <a:solidFill>
                  <a:schemeClr val="tx1"/>
                </a:solidFill>
              </a:rPr>
              <a:t>, V.R., </a:t>
            </a:r>
            <a:r>
              <a:rPr lang="en-US" sz="2400" dirty="0" err="1">
                <a:solidFill>
                  <a:schemeClr val="tx1"/>
                </a:solidFill>
              </a:rPr>
              <a:t>Kudari</a:t>
            </a:r>
            <a:r>
              <a:rPr lang="en-US" sz="2400" dirty="0">
                <a:solidFill>
                  <a:schemeClr val="tx1"/>
                </a:solidFill>
              </a:rPr>
              <a:t>, M. and </a:t>
            </a:r>
            <a:r>
              <a:rPr lang="en-US" sz="2400" dirty="0" err="1">
                <a:solidFill>
                  <a:schemeClr val="tx1"/>
                </a:solidFill>
              </a:rPr>
              <a:t>Jolad</a:t>
            </a:r>
            <a:r>
              <a:rPr lang="en-US" sz="2400" dirty="0">
                <a:solidFill>
                  <a:schemeClr val="tx1"/>
                </a:solidFill>
              </a:rPr>
              <a:t>, S., 2020, October. Brain tumor detection using deep learning models. In </a:t>
            </a:r>
            <a:r>
              <a:rPr lang="en-US" sz="2400" i="1" dirty="0">
                <a:solidFill>
                  <a:schemeClr val="tx1"/>
                </a:solidFill>
              </a:rPr>
              <a:t>2020 IEEE India Council International Subsections Conference (INDISCON)</a:t>
            </a:r>
            <a:r>
              <a:rPr lang="en-US" sz="2400" dirty="0">
                <a:solidFill>
                  <a:schemeClr val="tx1"/>
                </a:solidFill>
              </a:rPr>
              <a:t> (pp. 129-134). IEEE.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tx1"/>
                </a:solidFill>
              </a:rPr>
              <a:t>[6]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Sahaai</a:t>
            </a:r>
            <a:r>
              <a:rPr lang="en-US" sz="2400" dirty="0">
                <a:solidFill>
                  <a:schemeClr val="tx1"/>
                </a:solidFill>
              </a:rPr>
              <a:t>, M.B., 2021. Brain tumor detection using DNN algorithm. </a:t>
            </a:r>
            <a:r>
              <a:rPr lang="en-US" sz="2400" i="1" dirty="0">
                <a:solidFill>
                  <a:schemeClr val="tx1"/>
                </a:solidFill>
              </a:rPr>
              <a:t>Turkish Journal of Computer and Mathematics Education (TURCOMAT)</a:t>
            </a:r>
            <a:r>
              <a:rPr lang="en-US" sz="2400" dirty="0">
                <a:solidFill>
                  <a:schemeClr val="tx1"/>
                </a:solidFill>
              </a:rPr>
              <a:t>, </a:t>
            </a:r>
            <a:r>
              <a:rPr lang="en-US" sz="2400" i="1" dirty="0">
                <a:solidFill>
                  <a:schemeClr val="tx1"/>
                </a:solidFill>
              </a:rPr>
              <a:t>12</a:t>
            </a:r>
            <a:r>
              <a:rPr lang="en-US" sz="2400" dirty="0">
                <a:solidFill>
                  <a:schemeClr val="tx1"/>
                </a:solidFill>
              </a:rPr>
              <a:t>(11), pp.3338-3345.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tx1"/>
                </a:solidFill>
              </a:rPr>
              <a:t>[7]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Jalali</a:t>
            </a:r>
            <a:r>
              <a:rPr lang="en-US" sz="2400" dirty="0">
                <a:solidFill>
                  <a:schemeClr val="tx1"/>
                </a:solidFill>
              </a:rPr>
              <a:t>, V. and Kaur, D., 2020. A study of classification and feature extraction techniques for brain tumor detection. </a:t>
            </a:r>
            <a:r>
              <a:rPr lang="en-US" sz="2400" i="1" dirty="0">
                <a:solidFill>
                  <a:schemeClr val="tx1"/>
                </a:solidFill>
              </a:rPr>
              <a:t>International Journal of Multimedia Information Retrieval</a:t>
            </a:r>
            <a:r>
              <a:rPr lang="en-US" sz="2400" dirty="0">
                <a:solidFill>
                  <a:schemeClr val="tx1"/>
                </a:solidFill>
              </a:rPr>
              <a:t>, </a:t>
            </a:r>
            <a:r>
              <a:rPr lang="en-US" sz="2400" i="1" dirty="0">
                <a:solidFill>
                  <a:schemeClr val="tx1"/>
                </a:solidFill>
              </a:rPr>
              <a:t>9</a:t>
            </a:r>
            <a:r>
              <a:rPr lang="en-US" sz="2400" dirty="0">
                <a:solidFill>
                  <a:schemeClr val="tx1"/>
                </a:solidFill>
              </a:rPr>
              <a:t>(4), pp.271-290..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tx1"/>
                </a:solidFill>
              </a:rPr>
              <a:t>[8]</a:t>
            </a:r>
            <a:r>
              <a:rPr lang="en-US" sz="2400" dirty="0">
                <a:solidFill>
                  <a:schemeClr val="tx1"/>
                </a:solidFill>
              </a:rPr>
              <a:t> Amin, J., Sharif, M., </a:t>
            </a:r>
            <a:r>
              <a:rPr lang="en-US" sz="2400" dirty="0" err="1">
                <a:solidFill>
                  <a:schemeClr val="tx1"/>
                </a:solidFill>
              </a:rPr>
              <a:t>Haldorai</a:t>
            </a:r>
            <a:r>
              <a:rPr lang="en-US" sz="2400" dirty="0">
                <a:solidFill>
                  <a:schemeClr val="tx1"/>
                </a:solidFill>
              </a:rPr>
              <a:t>, A., Yasmin, M. and Nayak, R.S., 2022. Brain tumor detection and classification using machine learning: a comprehensive survey. Complex &amp; intelligent systems, 8(4), pp.3161-3183.   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tx1"/>
                </a:solidFill>
              </a:rPr>
              <a:t>[9]</a:t>
            </a:r>
            <a:r>
              <a:rPr lang="en-US" sz="2400" dirty="0">
                <a:solidFill>
                  <a:schemeClr val="tx1"/>
                </a:solidFill>
              </a:rPr>
              <a:t> Kumar, S., </a:t>
            </a:r>
            <a:r>
              <a:rPr lang="en-US" sz="2400" dirty="0" err="1">
                <a:solidFill>
                  <a:schemeClr val="tx1"/>
                </a:solidFill>
              </a:rPr>
              <a:t>Dhir</a:t>
            </a:r>
            <a:r>
              <a:rPr lang="en-US" sz="2400" dirty="0">
                <a:solidFill>
                  <a:schemeClr val="tx1"/>
                </a:solidFill>
              </a:rPr>
              <a:t>, R. and </a:t>
            </a:r>
            <a:r>
              <a:rPr lang="en-US" sz="2400" dirty="0" err="1">
                <a:solidFill>
                  <a:schemeClr val="tx1"/>
                </a:solidFill>
              </a:rPr>
              <a:t>Chaurasia</a:t>
            </a:r>
            <a:r>
              <a:rPr lang="en-US" sz="2400" dirty="0">
                <a:solidFill>
                  <a:schemeClr val="tx1"/>
                </a:solidFill>
              </a:rPr>
              <a:t>, N., 2021, March. Brain Tumor Detection Analysis Using CNN: A Review. In </a:t>
            </a:r>
            <a:r>
              <a:rPr lang="en-US" sz="2400" i="1" dirty="0">
                <a:solidFill>
                  <a:schemeClr val="tx1"/>
                </a:solidFill>
              </a:rPr>
              <a:t>2021 International Conference on Artificial Intelligence and Smart Systems (ICAIS)</a:t>
            </a:r>
            <a:r>
              <a:rPr lang="en-US" sz="2400" dirty="0">
                <a:solidFill>
                  <a:schemeClr val="tx1"/>
                </a:solidFill>
              </a:rPr>
              <a:t> (pp. 1061-1067). IEEE.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tx1"/>
                </a:solidFill>
              </a:rPr>
              <a:t>[10]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Budati</a:t>
            </a:r>
            <a:r>
              <a:rPr lang="en-US" sz="2400" dirty="0">
                <a:solidFill>
                  <a:schemeClr val="tx1"/>
                </a:solidFill>
              </a:rPr>
              <a:t>, A.K. and Katta, R.B., 2022. An automated brain tumor detection and classification from MRI images using machine learning technique s with IoT. </a:t>
            </a:r>
            <a:r>
              <a:rPr lang="en-US" sz="2400" i="1" dirty="0">
                <a:solidFill>
                  <a:schemeClr val="tx1"/>
                </a:solidFill>
              </a:rPr>
              <a:t>Environment, Development and Sustainability</a:t>
            </a:r>
            <a:r>
              <a:rPr lang="en-US" sz="2400" dirty="0">
                <a:solidFill>
                  <a:schemeClr val="tx1"/>
                </a:solidFill>
              </a:rPr>
              <a:t>, </a:t>
            </a:r>
            <a:r>
              <a:rPr lang="en-US" sz="2400" i="1" dirty="0">
                <a:solidFill>
                  <a:schemeClr val="tx1"/>
                </a:solidFill>
              </a:rPr>
              <a:t>24</a:t>
            </a:r>
            <a:r>
              <a:rPr lang="en-US" sz="2400" dirty="0">
                <a:solidFill>
                  <a:schemeClr val="tx1"/>
                </a:solidFill>
              </a:rPr>
              <a:t>(9), pp.10570-10584.</a:t>
            </a: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4CD333A3-7515-47B8-9EDC-EE0892D9C861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66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447800"/>
            <a:ext cx="10972800" cy="39624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6000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r>
              <a:rPr lang="en-US" sz="60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THANK YOU</a:t>
            </a:r>
          </a:p>
          <a:p>
            <a:pPr marL="0" indent="0" algn="r">
              <a:buNone/>
            </a:pPr>
            <a:endParaRPr lang="en-US" sz="3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4CD333A3-7515-47B8-9EDC-EE0892D9C861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516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868362"/>
          </a:xfrm>
        </p:spPr>
        <p:txBody>
          <a:bodyPr/>
          <a:lstStyle/>
          <a:p>
            <a:r>
              <a:rPr lang="en-US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Major health threat worldwide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Second leading cancer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Advances in MRI imaging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Neural Networks and Deep Learning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Ongoing research 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Focus on segmentation and classification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4CD333A3-7515-47B8-9EDC-EE0892D9C861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605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27154"/>
            <a:ext cx="8229600" cy="868362"/>
          </a:xfrm>
        </p:spPr>
        <p:txBody>
          <a:bodyPr/>
          <a:lstStyle/>
          <a:p>
            <a:r>
              <a:rPr lang="en-US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Motivation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752600" y="1447800"/>
            <a:ext cx="10972800" cy="39624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GB" sz="2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Defend the mistakes of diagnosis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Save time and life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Helping early detection and early diagnosis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4CD333A3-7515-47B8-9EDC-EE0892D9C861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939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868362"/>
          </a:xfrm>
        </p:spPr>
        <p:txBody>
          <a:bodyPr/>
          <a:lstStyle/>
          <a:p>
            <a:r>
              <a:rPr lang="en-US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Objectives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676400" y="1447800"/>
            <a:ext cx="10972800" cy="39624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GB" sz="2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Satisfy the patient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Giving professionals a friend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User friendly website</a:t>
            </a: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4CD333A3-7515-47B8-9EDC-EE0892D9C861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171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868362"/>
          </a:xfrm>
        </p:spPr>
        <p:txBody>
          <a:bodyPr/>
          <a:lstStyle/>
          <a:p>
            <a:r>
              <a:rPr lang="en-US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Research Gaps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524000" y="1371600"/>
            <a:ext cx="10972800" cy="3962400"/>
          </a:xfrm>
        </p:spPr>
        <p:txBody>
          <a:bodyPr>
            <a:normAutofit/>
          </a:bodyPr>
          <a:lstStyle/>
          <a:p>
            <a:pPr lvl="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GB" sz="2400" dirty="0">
              <a:solidFill>
                <a:schemeClr val="tx1"/>
              </a:solidFill>
            </a:endParaRPr>
          </a:p>
          <a:p>
            <a:pPr lvl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2400" dirty="0">
                <a:solidFill>
                  <a:schemeClr val="tx1"/>
                </a:solidFill>
              </a:rPr>
              <a:t>Segmentation and Classification together</a:t>
            </a:r>
            <a:endParaRPr lang="en-US" sz="2400" dirty="0">
              <a:solidFill>
                <a:schemeClr val="tx1"/>
              </a:solidFill>
            </a:endParaRPr>
          </a:p>
          <a:p>
            <a:pPr lvl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2400" dirty="0">
                <a:solidFill>
                  <a:schemeClr val="tx1"/>
                </a:solidFill>
              </a:rPr>
              <a:t>Use of novel feature extraction </a:t>
            </a:r>
          </a:p>
          <a:p>
            <a:pPr lvl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</a:rPr>
              <a:t>Redundancy of </a:t>
            </a:r>
            <a:r>
              <a:rPr lang="en-GB" sz="2400" dirty="0">
                <a:solidFill>
                  <a:schemeClr val="tx1"/>
                </a:solidFill>
              </a:rPr>
              <a:t>data by data augmentation </a:t>
            </a:r>
          </a:p>
          <a:p>
            <a:pPr lvl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</a:rPr>
              <a:t>Graph Neural Network (GNNs) implementation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4CD333A3-7515-47B8-9EDC-EE0892D9C861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961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868362"/>
          </a:xfrm>
        </p:spPr>
        <p:txBody>
          <a:bodyPr/>
          <a:lstStyle/>
          <a:p>
            <a:r>
              <a:rPr lang="en-US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Research Methods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316612" y="1905000"/>
            <a:ext cx="10972800" cy="39624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GB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Pre Processing – [25]        Image Resizing, Feature Extraction</a:t>
            </a:r>
          </a:p>
          <a:p>
            <a:pPr marL="0" indent="0">
              <a:buNone/>
            </a:pPr>
            <a:r>
              <a:rPr lang="en-GB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	     – [34]        Grayscale conversion, Resizing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Segmentation </a:t>
            </a:r>
            <a:r>
              <a:rPr lang="en-GB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– [20]        CNN, U-Net</a:t>
            </a:r>
          </a:p>
          <a:p>
            <a:pPr marL="0" indent="0">
              <a:buNone/>
            </a:pPr>
            <a:r>
              <a:rPr lang="en-GB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	     – [ 7 ]        CNN based U-Net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Classification </a:t>
            </a:r>
            <a:r>
              <a:rPr lang="en-GB" sz="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– [25]        ANN, KNN, SVM</a:t>
            </a:r>
          </a:p>
          <a:p>
            <a:pPr marL="0" indent="0">
              <a:buNone/>
            </a:pPr>
            <a:r>
              <a:rPr lang="en-GB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	     – [38]        ANN, KNN, DT, SVM, NB</a:t>
            </a:r>
          </a:p>
          <a:p>
            <a:pPr>
              <a:buFont typeface="Wingdings" panose="05000000000000000000" pitchFamily="2" charset="2"/>
              <a:buChar char="Ø"/>
            </a:pPr>
            <a:endParaRPr lang="en-GB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4CD333A3-7515-47B8-9EDC-EE0892D9C861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5" name="Graphic 4" descr="Arrow Slight curve">
            <a:extLst>
              <a:ext uri="{FF2B5EF4-FFF2-40B4-BE49-F238E27FC236}">
                <a16:creationId xmlns:a16="http://schemas.microsoft.com/office/drawing/2014/main" id="{6D1FEA3B-F092-4927-A8BB-3311B98C6D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64612" y="1905000"/>
            <a:ext cx="533400" cy="533400"/>
          </a:xfrm>
          <a:prstGeom prst="rect">
            <a:avLst/>
          </a:prstGeom>
        </p:spPr>
      </p:pic>
      <p:pic>
        <p:nvPicPr>
          <p:cNvPr id="6" name="Graphic 5" descr="Arrow Slight curve">
            <a:extLst>
              <a:ext uri="{FF2B5EF4-FFF2-40B4-BE49-F238E27FC236}">
                <a16:creationId xmlns:a16="http://schemas.microsoft.com/office/drawing/2014/main" id="{9C130121-0B76-4383-9E85-181A2F326D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64612" y="2362200"/>
            <a:ext cx="533400" cy="533400"/>
          </a:xfrm>
          <a:prstGeom prst="rect">
            <a:avLst/>
          </a:prstGeom>
        </p:spPr>
      </p:pic>
      <p:pic>
        <p:nvPicPr>
          <p:cNvPr id="7" name="Graphic 6" descr="Arrow Slight curve">
            <a:extLst>
              <a:ext uri="{FF2B5EF4-FFF2-40B4-BE49-F238E27FC236}">
                <a16:creationId xmlns:a16="http://schemas.microsoft.com/office/drawing/2014/main" id="{BA4EF26E-6232-43DF-A656-7A4D0D4DE3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64612" y="2819400"/>
            <a:ext cx="533400" cy="533400"/>
          </a:xfrm>
          <a:prstGeom prst="rect">
            <a:avLst/>
          </a:prstGeom>
        </p:spPr>
      </p:pic>
      <p:pic>
        <p:nvPicPr>
          <p:cNvPr id="8" name="Graphic 7" descr="Arrow Slight curve">
            <a:extLst>
              <a:ext uri="{FF2B5EF4-FFF2-40B4-BE49-F238E27FC236}">
                <a16:creationId xmlns:a16="http://schemas.microsoft.com/office/drawing/2014/main" id="{4AE8C6AF-A0A7-474A-9707-A8207E2B5D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64612" y="3200400"/>
            <a:ext cx="533400" cy="533400"/>
          </a:xfrm>
          <a:prstGeom prst="rect">
            <a:avLst/>
          </a:prstGeom>
        </p:spPr>
      </p:pic>
      <p:pic>
        <p:nvPicPr>
          <p:cNvPr id="9" name="Graphic 8" descr="Arrow Slight curve">
            <a:extLst>
              <a:ext uri="{FF2B5EF4-FFF2-40B4-BE49-F238E27FC236}">
                <a16:creationId xmlns:a16="http://schemas.microsoft.com/office/drawing/2014/main" id="{37992F2C-43A8-43E2-8082-3EE61FECEC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64612" y="3657600"/>
            <a:ext cx="533400" cy="533400"/>
          </a:xfrm>
          <a:prstGeom prst="rect">
            <a:avLst/>
          </a:prstGeom>
        </p:spPr>
      </p:pic>
      <p:pic>
        <p:nvPicPr>
          <p:cNvPr id="10" name="Graphic 9" descr="Arrow Slight curve">
            <a:extLst>
              <a:ext uri="{FF2B5EF4-FFF2-40B4-BE49-F238E27FC236}">
                <a16:creationId xmlns:a16="http://schemas.microsoft.com/office/drawing/2014/main" id="{79DE8774-CC3D-4387-A4AE-7F640C66E2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64612" y="4114800"/>
            <a:ext cx="5334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5777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868362"/>
          </a:xfrm>
        </p:spPr>
        <p:txBody>
          <a:bodyPr/>
          <a:lstStyle/>
          <a:p>
            <a:r>
              <a:rPr lang="en-US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Data Collection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371600"/>
            <a:ext cx="10972800" cy="39624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GB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Kaggle Dataset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Four classes, a) No </a:t>
            </a:r>
            <a:r>
              <a:rPr lang="en-GB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Tumor</a:t>
            </a:r>
            <a:r>
              <a:rPr lang="en-GB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b) Glioma, c) Meningioma, d) Pituitary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4CD333A3-7515-47B8-9EDC-EE0892D9C861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0A3E3E-F9FD-4B08-9EA5-EA02E59A2F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brightnessContrast contras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91473" y="2492376"/>
            <a:ext cx="9609054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6648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868362"/>
          </a:xfrm>
        </p:spPr>
        <p:txBody>
          <a:bodyPr/>
          <a:lstStyle/>
          <a:p>
            <a:r>
              <a:rPr lang="en-US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Model Selections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4CD333A3-7515-47B8-9EDC-EE0892D9C861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CD01E60-1AA3-4CCB-8A94-440694AF94CC}"/>
              </a:ext>
            </a:extLst>
          </p:cNvPr>
          <p:cNvSpPr/>
          <p:nvPr/>
        </p:nvSpPr>
        <p:spPr>
          <a:xfrm>
            <a:off x="1740819" y="1551497"/>
            <a:ext cx="2354798" cy="762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dirty="0">
                <a:solidFill>
                  <a:schemeClr val="tx1"/>
                </a:solidFill>
              </a:rPr>
              <a:t>Pre-Processing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F36D5BB-3398-46FC-8E49-C1B35143F554}"/>
              </a:ext>
            </a:extLst>
          </p:cNvPr>
          <p:cNvSpPr/>
          <p:nvPr/>
        </p:nvSpPr>
        <p:spPr>
          <a:xfrm>
            <a:off x="1740819" y="2862772"/>
            <a:ext cx="2354798" cy="7620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dirty="0">
                <a:solidFill>
                  <a:schemeClr val="tx1"/>
                </a:solidFill>
              </a:rPr>
              <a:t>Segmentation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6E59B4D-D393-4FFD-A1B9-399813C3BB1A}"/>
              </a:ext>
            </a:extLst>
          </p:cNvPr>
          <p:cNvSpPr/>
          <p:nvPr/>
        </p:nvSpPr>
        <p:spPr>
          <a:xfrm>
            <a:off x="1778919" y="4218498"/>
            <a:ext cx="2354798" cy="7620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dirty="0">
                <a:solidFill>
                  <a:schemeClr val="tx1"/>
                </a:solidFill>
              </a:rPr>
              <a:t>Classification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B3BAAF8-0C34-4E37-8688-FF2C228812F4}"/>
              </a:ext>
            </a:extLst>
          </p:cNvPr>
          <p:cNvSpPr txBox="1"/>
          <p:nvPr/>
        </p:nvSpPr>
        <p:spPr>
          <a:xfrm>
            <a:off x="6389019" y="1332332"/>
            <a:ext cx="447675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/>
              <a:t>Grayscale Conversion</a:t>
            </a:r>
          </a:p>
          <a:p>
            <a:r>
              <a:rPr lang="en-GB" sz="2200" dirty="0"/>
              <a:t>Resizing</a:t>
            </a:r>
          </a:p>
          <a:p>
            <a:r>
              <a:rPr lang="en-GB" sz="2200" dirty="0"/>
              <a:t>Feature Extraction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94FF53-8C29-4D77-B4DD-6D324B8EAF3F}"/>
              </a:ext>
            </a:extLst>
          </p:cNvPr>
          <p:cNvSpPr txBox="1"/>
          <p:nvPr/>
        </p:nvSpPr>
        <p:spPr>
          <a:xfrm>
            <a:off x="6389019" y="3010965"/>
            <a:ext cx="406216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/>
              <a:t>Custom CNN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B3A836D-B31A-4617-8F89-F13F092D1651}"/>
              </a:ext>
            </a:extLst>
          </p:cNvPr>
          <p:cNvSpPr txBox="1"/>
          <p:nvPr/>
        </p:nvSpPr>
        <p:spPr>
          <a:xfrm>
            <a:off x="6369969" y="3810000"/>
            <a:ext cx="447675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/>
              <a:t>RF, ET, LOGR, GB, LDA, SVC, BC, SVM, DT, CART, KNN, NB</a:t>
            </a:r>
          </a:p>
          <a:p>
            <a:r>
              <a:rPr lang="en-GB" sz="2200" dirty="0"/>
              <a:t>ANN (Artificial Neural Network)</a:t>
            </a:r>
          </a:p>
          <a:p>
            <a:r>
              <a:rPr lang="en-GB" sz="2200" dirty="0"/>
              <a:t>GNN (Graph Neural Network)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B9B409E9-08DB-4F3C-8D79-2D200AAB56C0}"/>
              </a:ext>
            </a:extLst>
          </p:cNvPr>
          <p:cNvSpPr/>
          <p:nvPr/>
        </p:nvSpPr>
        <p:spPr>
          <a:xfrm>
            <a:off x="4636419" y="1780097"/>
            <a:ext cx="1295400" cy="22860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084BA677-6C22-44A7-A590-F57F1965CEB0}"/>
              </a:ext>
            </a:extLst>
          </p:cNvPr>
          <p:cNvSpPr/>
          <p:nvPr/>
        </p:nvSpPr>
        <p:spPr>
          <a:xfrm>
            <a:off x="4636419" y="3104072"/>
            <a:ext cx="1295400" cy="22860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28561295-94AD-4E64-A9C9-622BB7DA73E2}"/>
              </a:ext>
            </a:extLst>
          </p:cNvPr>
          <p:cNvSpPr/>
          <p:nvPr/>
        </p:nvSpPr>
        <p:spPr>
          <a:xfrm>
            <a:off x="4645944" y="4428048"/>
            <a:ext cx="1295400" cy="22860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664896"/>
      </p:ext>
    </p:extLst>
  </p:cSld>
  <p:clrMapOvr>
    <a:masterClrMapping/>
  </p:clrMapOvr>
</p:sld>
</file>

<file path=ppt/theme/theme1.xml><?xml version="1.0" encoding="utf-8"?>
<a:theme xmlns:a="http://schemas.openxmlformats.org/drawingml/2006/main" name="New Microsoft PowerPoint Presentatio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 Microsoft PowerPoint Presentation</Template>
  <TotalTime>1053</TotalTime>
  <Words>1036</Words>
  <Application>Microsoft Office PowerPoint</Application>
  <PresentationFormat>Widescreen</PresentationFormat>
  <Paragraphs>187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Times New Roman</vt:lpstr>
      <vt:lpstr>Wingdings</vt:lpstr>
      <vt:lpstr>New Microsoft PowerPoint Presentation</vt:lpstr>
      <vt:lpstr>Brain Tumor Segmentation and Classification Using  Image Processing</vt:lpstr>
      <vt:lpstr>Outline</vt:lpstr>
      <vt:lpstr>Introduction</vt:lpstr>
      <vt:lpstr>Motivation</vt:lpstr>
      <vt:lpstr>Objectives</vt:lpstr>
      <vt:lpstr>Research Gaps</vt:lpstr>
      <vt:lpstr>Research Methods</vt:lpstr>
      <vt:lpstr>Data Collection</vt:lpstr>
      <vt:lpstr>Model Selections</vt:lpstr>
      <vt:lpstr>Data Analysis</vt:lpstr>
      <vt:lpstr>Data Analysis</vt:lpstr>
      <vt:lpstr>Data Analysis</vt:lpstr>
      <vt:lpstr>Result and Findings</vt:lpstr>
      <vt:lpstr>Result and Findings</vt:lpstr>
      <vt:lpstr>Result and Findings</vt:lpstr>
      <vt:lpstr>Application of the Study</vt:lpstr>
      <vt:lpstr>Application of the Study</vt:lpstr>
      <vt:lpstr>Application of the Study</vt:lpstr>
      <vt:lpstr>Limitations</vt:lpstr>
      <vt:lpstr>Conclusion</vt:lpstr>
      <vt:lpstr>References</vt:lpstr>
      <vt:lpstr>PowerPoint Presentation</vt:lpstr>
    </vt:vector>
  </TitlesOfParts>
  <Company>Acer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Valued Acer Customer</dc:creator>
  <cp:lastModifiedBy>Shawon</cp:lastModifiedBy>
  <cp:revision>263</cp:revision>
  <dcterms:created xsi:type="dcterms:W3CDTF">2011-07-17T02:56:35Z</dcterms:created>
  <dcterms:modified xsi:type="dcterms:W3CDTF">2024-06-30T23:34:31Z</dcterms:modified>
</cp:coreProperties>
</file>