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385" r:id="rId3"/>
    <p:sldId id="386" r:id="rId4"/>
    <p:sldId id="387" r:id="rId5"/>
    <p:sldId id="388" r:id="rId6"/>
    <p:sldId id="389" r:id="rId7"/>
    <p:sldId id="390" r:id="rId8"/>
    <p:sldId id="391" r:id="rId9"/>
    <p:sldId id="392" r:id="rId10"/>
    <p:sldId id="393" r:id="rId11"/>
    <p:sldId id="394" r:id="rId12"/>
    <p:sldId id="395" r:id="rId13"/>
    <p:sldId id="396" r:id="rId14"/>
    <p:sldId id="397" r:id="rId15"/>
    <p:sldId id="398" r:id="rId16"/>
    <p:sldId id="399" r:id="rId17"/>
    <p:sldId id="400" r:id="rId18"/>
    <p:sldId id="401" r:id="rId19"/>
    <p:sldId id="402" r:id="rId20"/>
    <p:sldId id="403" r:id="rId21"/>
    <p:sldId id="404" r:id="rId22"/>
    <p:sldId id="405" r:id="rId23"/>
    <p:sldId id="406" r:id="rId24"/>
    <p:sldId id="407" r:id="rId25"/>
    <p:sldId id="408" r:id="rId26"/>
    <p:sldId id="322" r:id="rId27"/>
    <p:sldId id="323" r:id="rId28"/>
    <p:sldId id="324" r:id="rId29"/>
    <p:sldId id="325" r:id="rId30"/>
    <p:sldId id="409" r:id="rId31"/>
    <p:sldId id="411" r:id="rId32"/>
    <p:sldId id="412" r:id="rId33"/>
    <p:sldId id="413" r:id="rId34"/>
    <p:sldId id="414" r:id="rId35"/>
    <p:sldId id="415" r:id="rId36"/>
    <p:sldId id="416" r:id="rId37"/>
    <p:sldId id="417" r:id="rId38"/>
    <p:sldId id="418" r:id="rId39"/>
    <p:sldId id="419" r:id="rId40"/>
    <p:sldId id="420" r:id="rId41"/>
    <p:sldId id="421" r:id="rId42"/>
    <p:sldId id="422" r:id="rId43"/>
    <p:sldId id="423" r:id="rId44"/>
    <p:sldId id="424" r:id="rId45"/>
    <p:sldId id="425" r:id="rId46"/>
    <p:sldId id="426" r:id="rId47"/>
    <p:sldId id="427" r:id="rId48"/>
    <p:sldId id="428" r:id="rId49"/>
    <p:sldId id="429" r:id="rId50"/>
    <p:sldId id="430" r:id="rId51"/>
    <p:sldId id="431" r:id="rId52"/>
    <p:sldId id="432" r:id="rId53"/>
    <p:sldId id="433" r:id="rId54"/>
    <p:sldId id="434" r:id="rId55"/>
    <p:sldId id="435" r:id="rId56"/>
    <p:sldId id="436" r:id="rId57"/>
    <p:sldId id="437" r:id="rId58"/>
    <p:sldId id="438" r:id="rId59"/>
    <p:sldId id="439" r:id="rId60"/>
    <p:sldId id="440" r:id="rId61"/>
    <p:sldId id="441" r:id="rId62"/>
    <p:sldId id="442" r:id="rId63"/>
    <p:sldId id="443" r:id="rId64"/>
    <p:sldId id="444" r:id="rId65"/>
    <p:sldId id="445" r:id="rId66"/>
    <p:sldId id="446" r:id="rId67"/>
    <p:sldId id="447" r:id="rId68"/>
    <p:sldId id="448" r:id="rId69"/>
    <p:sldId id="449" r:id="rId70"/>
    <p:sldId id="450" r:id="rId71"/>
    <p:sldId id="451" r:id="rId72"/>
    <p:sldId id="452" r:id="rId73"/>
    <p:sldId id="453"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146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20020FF2-DC22-4BDE-BBB3-08067E5C1705}" type="datetimeFigureOut">
              <a:rPr lang="en-US" smtClean="0"/>
              <a:pPr/>
              <a:t>11/18/2021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B34E26E-B4C2-4F87-BE50-7192422347C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020FF2-DC22-4BDE-BBB3-08067E5C1705}"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4E26E-B4C2-4F87-BE50-7192422347C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020FF2-DC22-4BDE-BBB3-08067E5C1705}"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4E26E-B4C2-4F87-BE50-7192422347C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20020FF2-DC22-4BDE-BBB3-08067E5C1705}" type="datetimeFigureOut">
              <a:rPr lang="en-US" smtClean="0"/>
              <a:pPr/>
              <a:t>11/18/2021</a:t>
            </a:fld>
            <a:endParaRPr lang="en-US"/>
          </a:p>
        </p:txBody>
      </p:sp>
      <p:sp>
        <p:nvSpPr>
          <p:cNvPr id="9" name="Slide Number Placeholder 8"/>
          <p:cNvSpPr>
            <a:spLocks noGrp="1"/>
          </p:cNvSpPr>
          <p:nvPr>
            <p:ph type="sldNum" sz="quarter" idx="15"/>
          </p:nvPr>
        </p:nvSpPr>
        <p:spPr/>
        <p:txBody>
          <a:bodyPr rtlCol="0"/>
          <a:lstStyle/>
          <a:p>
            <a:fld id="{0B34E26E-B4C2-4F87-BE50-7192422347C9}"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0020FF2-DC22-4BDE-BBB3-08067E5C1705}" type="datetimeFigureOut">
              <a:rPr lang="en-US" smtClean="0"/>
              <a:pPr/>
              <a:t>11/18/2021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B34E26E-B4C2-4F87-BE50-7192422347C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20020FF2-DC22-4BDE-BBB3-08067E5C1705}"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34E26E-B4C2-4F87-BE50-7192422347C9}"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20020FF2-DC22-4BDE-BBB3-08067E5C1705}" type="datetimeFigureOut">
              <a:rPr lang="en-US" smtClean="0"/>
              <a:pPr/>
              <a:t>11/18/2021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34E26E-B4C2-4F87-BE50-7192422347C9}"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20020FF2-DC22-4BDE-BBB3-08067E5C1705}" type="datetimeFigureOut">
              <a:rPr lang="en-US" smtClean="0"/>
              <a:pPr/>
              <a:t>11/18/2021</a:t>
            </a:fld>
            <a:endParaRPr lang="en-US"/>
          </a:p>
        </p:txBody>
      </p:sp>
      <p:sp>
        <p:nvSpPr>
          <p:cNvPr id="7" name="Slide Number Placeholder 6"/>
          <p:cNvSpPr>
            <a:spLocks noGrp="1"/>
          </p:cNvSpPr>
          <p:nvPr>
            <p:ph type="sldNum" sz="quarter" idx="11"/>
          </p:nvPr>
        </p:nvSpPr>
        <p:spPr/>
        <p:txBody>
          <a:bodyPr rtlCol="0"/>
          <a:lstStyle/>
          <a:p>
            <a:fld id="{0B34E26E-B4C2-4F87-BE50-7192422347C9}"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020FF2-DC22-4BDE-BBB3-08067E5C1705}" type="datetimeFigureOut">
              <a:rPr lang="en-US" smtClean="0"/>
              <a:pPr/>
              <a:t>11/18/2021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34E26E-B4C2-4F87-BE50-7192422347C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20020FF2-DC22-4BDE-BBB3-08067E5C1705}" type="datetimeFigureOut">
              <a:rPr lang="en-US" smtClean="0"/>
              <a:pPr/>
              <a:t>11/18/2021</a:t>
            </a:fld>
            <a:endParaRPr lang="en-US"/>
          </a:p>
        </p:txBody>
      </p:sp>
      <p:sp>
        <p:nvSpPr>
          <p:cNvPr id="22" name="Slide Number Placeholder 21"/>
          <p:cNvSpPr>
            <a:spLocks noGrp="1"/>
          </p:cNvSpPr>
          <p:nvPr>
            <p:ph type="sldNum" sz="quarter" idx="15"/>
          </p:nvPr>
        </p:nvSpPr>
        <p:spPr/>
        <p:txBody>
          <a:bodyPr rtlCol="0"/>
          <a:lstStyle/>
          <a:p>
            <a:fld id="{0B34E26E-B4C2-4F87-BE50-7192422347C9}"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0020FF2-DC22-4BDE-BBB3-08067E5C1705}" type="datetimeFigureOut">
              <a:rPr lang="en-US" smtClean="0"/>
              <a:pPr/>
              <a:t>11/18/2021</a:t>
            </a:fld>
            <a:endParaRPr lang="en-US"/>
          </a:p>
        </p:txBody>
      </p:sp>
      <p:sp>
        <p:nvSpPr>
          <p:cNvPr id="18" name="Slide Number Placeholder 17"/>
          <p:cNvSpPr>
            <a:spLocks noGrp="1"/>
          </p:cNvSpPr>
          <p:nvPr>
            <p:ph type="sldNum" sz="quarter" idx="11"/>
          </p:nvPr>
        </p:nvSpPr>
        <p:spPr/>
        <p:txBody>
          <a:bodyPr rtlCol="0"/>
          <a:lstStyle/>
          <a:p>
            <a:fld id="{0B34E26E-B4C2-4F87-BE50-7192422347C9}"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0020FF2-DC22-4BDE-BBB3-08067E5C1705}" type="datetimeFigureOut">
              <a:rPr lang="en-US" smtClean="0"/>
              <a:pPr/>
              <a:t>11/18/2021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B34E26E-B4C2-4F87-BE50-7192422347C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6172200" cy="2590800"/>
          </a:xfrm>
        </p:spPr>
        <p:txBody>
          <a:bodyPr>
            <a:normAutofit/>
          </a:bodyPr>
          <a:lstStyle/>
          <a:p>
            <a:r>
              <a:rPr lang="en-US" sz="4000" dirty="0"/>
              <a:t>CAP-790</a:t>
            </a:r>
          </a:p>
        </p:txBody>
      </p:sp>
      <p:sp>
        <p:nvSpPr>
          <p:cNvPr id="5" name="Subtitle 4">
            <a:extLst>
              <a:ext uri="{FF2B5EF4-FFF2-40B4-BE49-F238E27FC236}">
                <a16:creationId xmlns:a16="http://schemas.microsoft.com/office/drawing/2014/main" id="{DA234124-25EA-4E60-A0D7-EDA87B7F0DB3}"/>
              </a:ext>
            </a:extLst>
          </p:cNvPr>
          <p:cNvSpPr>
            <a:spLocks noGrp="1"/>
          </p:cNvSpPr>
          <p:nvPr>
            <p:ph type="subTitle" idx="1"/>
          </p:nvPr>
        </p:nvSpPr>
        <p:spPr/>
        <p:txBody>
          <a:bodyPr>
            <a:normAutofit/>
          </a:bodyPr>
          <a:lstStyle/>
          <a:p>
            <a:r>
              <a:rPr lang="en-GB" sz="2800" dirty="0"/>
              <a:t>Unit - V</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E66D-D59E-4858-AD67-DC1AA164E44B}"/>
              </a:ext>
            </a:extLst>
          </p:cNvPr>
          <p:cNvSpPr>
            <a:spLocks noGrp="1"/>
          </p:cNvSpPr>
          <p:nvPr>
            <p:ph type="title"/>
          </p:nvPr>
        </p:nvSpPr>
        <p:spPr/>
        <p:txBody>
          <a:bodyPr/>
          <a:lstStyle/>
          <a:p>
            <a:r>
              <a:rPr lang="en-GB" dirty="0"/>
              <a:t>2. Human error</a:t>
            </a:r>
            <a:endParaRPr lang="en-IN" dirty="0"/>
          </a:p>
        </p:txBody>
      </p:sp>
      <p:sp>
        <p:nvSpPr>
          <p:cNvPr id="3" name="Content Placeholder 2">
            <a:extLst>
              <a:ext uri="{FF2B5EF4-FFF2-40B4-BE49-F238E27FC236}">
                <a16:creationId xmlns:a16="http://schemas.microsoft.com/office/drawing/2014/main" id="{961B26C7-E632-4433-9537-4751BA5ADC67}"/>
              </a:ext>
            </a:extLst>
          </p:cNvPr>
          <p:cNvSpPr>
            <a:spLocks noGrp="1"/>
          </p:cNvSpPr>
          <p:nvPr>
            <p:ph sz="quarter" idx="1"/>
          </p:nvPr>
        </p:nvSpPr>
        <p:spPr/>
        <p:txBody>
          <a:bodyPr/>
          <a:lstStyle/>
          <a:p>
            <a:pPr algn="just"/>
            <a:r>
              <a:rPr lang="en-GB" dirty="0"/>
              <a:t>Accidents, weak passwords, password sharing, and other unwise or uninformed user </a:t>
            </a:r>
            <a:r>
              <a:rPr lang="en-GB" dirty="0" err="1"/>
              <a:t>behaviors</a:t>
            </a:r>
            <a:r>
              <a:rPr lang="en-GB" dirty="0"/>
              <a:t> continue to be the cause of nearly half (49%) of all reported data breaches.</a:t>
            </a:r>
            <a:endParaRPr lang="en-IN" dirty="0"/>
          </a:p>
        </p:txBody>
      </p:sp>
    </p:spTree>
    <p:extLst>
      <p:ext uri="{BB962C8B-B14F-4D97-AF65-F5344CB8AC3E}">
        <p14:creationId xmlns:p14="http://schemas.microsoft.com/office/powerpoint/2010/main" val="218211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872CE-318A-4FE3-8D10-E4C69C2C170B}"/>
              </a:ext>
            </a:extLst>
          </p:cNvPr>
          <p:cNvSpPr>
            <a:spLocks noGrp="1"/>
          </p:cNvSpPr>
          <p:nvPr>
            <p:ph type="title"/>
          </p:nvPr>
        </p:nvSpPr>
        <p:spPr/>
        <p:txBody>
          <a:bodyPr>
            <a:normAutofit/>
          </a:bodyPr>
          <a:lstStyle/>
          <a:p>
            <a:r>
              <a:rPr lang="en-GB" dirty="0"/>
              <a:t>3. Exploitation of database software vulnerabilities</a:t>
            </a:r>
            <a:endParaRPr lang="en-IN" dirty="0"/>
          </a:p>
        </p:txBody>
      </p:sp>
      <p:sp>
        <p:nvSpPr>
          <p:cNvPr id="3" name="Content Placeholder 2">
            <a:extLst>
              <a:ext uri="{FF2B5EF4-FFF2-40B4-BE49-F238E27FC236}">
                <a16:creationId xmlns:a16="http://schemas.microsoft.com/office/drawing/2014/main" id="{E49D2D59-B539-4F31-B88F-18E872CE866B}"/>
              </a:ext>
            </a:extLst>
          </p:cNvPr>
          <p:cNvSpPr>
            <a:spLocks noGrp="1"/>
          </p:cNvSpPr>
          <p:nvPr>
            <p:ph sz="quarter" idx="1"/>
          </p:nvPr>
        </p:nvSpPr>
        <p:spPr/>
        <p:txBody>
          <a:bodyPr/>
          <a:lstStyle/>
          <a:p>
            <a:pPr algn="just"/>
            <a:r>
              <a:rPr lang="en-GB" dirty="0"/>
              <a:t>Hackers make their living by finding and targeting vulnerabilities in all kinds of software, including database management software. </a:t>
            </a:r>
          </a:p>
          <a:p>
            <a:pPr algn="just"/>
            <a:r>
              <a:rPr lang="en-GB" dirty="0"/>
              <a:t>All major commercial database software vendors and open source database management platforms issue regular security patches to address these vulnerabilities, but failure to apply these patches in a timely fashion can increase your exposure.</a:t>
            </a:r>
            <a:endParaRPr lang="en-IN" dirty="0"/>
          </a:p>
        </p:txBody>
      </p:sp>
    </p:spTree>
    <p:extLst>
      <p:ext uri="{BB962C8B-B14F-4D97-AF65-F5344CB8AC3E}">
        <p14:creationId xmlns:p14="http://schemas.microsoft.com/office/powerpoint/2010/main" val="2356106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3E2A2-BB5B-4BB0-B058-0BB8E1AD5C17}"/>
              </a:ext>
            </a:extLst>
          </p:cNvPr>
          <p:cNvSpPr>
            <a:spLocks noGrp="1"/>
          </p:cNvSpPr>
          <p:nvPr>
            <p:ph type="title"/>
          </p:nvPr>
        </p:nvSpPr>
        <p:spPr/>
        <p:txBody>
          <a:bodyPr/>
          <a:lstStyle/>
          <a:p>
            <a:r>
              <a:rPr lang="en-GB" dirty="0"/>
              <a:t>4. SQL/NoSQL injection attacks</a:t>
            </a:r>
            <a:endParaRPr lang="en-IN" dirty="0"/>
          </a:p>
        </p:txBody>
      </p:sp>
      <p:sp>
        <p:nvSpPr>
          <p:cNvPr id="3" name="Content Placeholder 2">
            <a:extLst>
              <a:ext uri="{FF2B5EF4-FFF2-40B4-BE49-F238E27FC236}">
                <a16:creationId xmlns:a16="http://schemas.microsoft.com/office/drawing/2014/main" id="{45D05A15-6F14-4BA8-8C76-5BDD8C6E5FFE}"/>
              </a:ext>
            </a:extLst>
          </p:cNvPr>
          <p:cNvSpPr>
            <a:spLocks noGrp="1"/>
          </p:cNvSpPr>
          <p:nvPr>
            <p:ph sz="quarter" idx="1"/>
          </p:nvPr>
        </p:nvSpPr>
        <p:spPr/>
        <p:txBody>
          <a:bodyPr/>
          <a:lstStyle/>
          <a:p>
            <a:pPr algn="just"/>
            <a:r>
              <a:rPr lang="en-GB" dirty="0"/>
              <a:t>A database-specific threat, these involve the insertion of arbitrary SQL or non-SQL attack strings into database queries served by web applications or HTTP headers. Organizations that don’t follow secure web application coding practices and perform regular vulnerability testing are open to these attacks.</a:t>
            </a:r>
            <a:endParaRPr lang="en-IN" dirty="0"/>
          </a:p>
        </p:txBody>
      </p:sp>
    </p:spTree>
    <p:extLst>
      <p:ext uri="{BB962C8B-B14F-4D97-AF65-F5344CB8AC3E}">
        <p14:creationId xmlns:p14="http://schemas.microsoft.com/office/powerpoint/2010/main" val="1556224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96604-8D1B-4A73-98F4-9AED4F6B839C}"/>
              </a:ext>
            </a:extLst>
          </p:cNvPr>
          <p:cNvSpPr>
            <a:spLocks noGrp="1"/>
          </p:cNvSpPr>
          <p:nvPr>
            <p:ph type="title"/>
          </p:nvPr>
        </p:nvSpPr>
        <p:spPr/>
        <p:txBody>
          <a:bodyPr/>
          <a:lstStyle/>
          <a:p>
            <a:r>
              <a:rPr lang="en-GB" dirty="0"/>
              <a:t>5. Buffer overflow exploitations</a:t>
            </a:r>
            <a:endParaRPr lang="en-IN" dirty="0"/>
          </a:p>
        </p:txBody>
      </p:sp>
      <p:sp>
        <p:nvSpPr>
          <p:cNvPr id="3" name="Content Placeholder 2">
            <a:extLst>
              <a:ext uri="{FF2B5EF4-FFF2-40B4-BE49-F238E27FC236}">
                <a16:creationId xmlns:a16="http://schemas.microsoft.com/office/drawing/2014/main" id="{74AB1E32-E326-400D-8CB3-68294B1A76DC}"/>
              </a:ext>
            </a:extLst>
          </p:cNvPr>
          <p:cNvSpPr>
            <a:spLocks noGrp="1"/>
          </p:cNvSpPr>
          <p:nvPr>
            <p:ph sz="quarter" idx="1"/>
          </p:nvPr>
        </p:nvSpPr>
        <p:spPr/>
        <p:txBody>
          <a:bodyPr/>
          <a:lstStyle/>
          <a:p>
            <a:pPr algn="just"/>
            <a:r>
              <a:rPr lang="en-GB" dirty="0"/>
              <a:t>Buffer overflow occurs when a process attempts to write more data to a fixed-length block of memory than it is allowed to hold. Attackers may use the excess data, stored in adjacent memory addresses, as a foundation from which to launch attacks.</a:t>
            </a:r>
            <a:endParaRPr lang="en-IN" dirty="0"/>
          </a:p>
        </p:txBody>
      </p:sp>
    </p:spTree>
    <p:extLst>
      <p:ext uri="{BB962C8B-B14F-4D97-AF65-F5344CB8AC3E}">
        <p14:creationId xmlns:p14="http://schemas.microsoft.com/office/powerpoint/2010/main" val="2627801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58199-7EE6-43C3-80D2-1E466201611F}"/>
              </a:ext>
            </a:extLst>
          </p:cNvPr>
          <p:cNvSpPr>
            <a:spLocks noGrp="1"/>
          </p:cNvSpPr>
          <p:nvPr>
            <p:ph type="title"/>
          </p:nvPr>
        </p:nvSpPr>
        <p:spPr/>
        <p:txBody>
          <a:bodyPr>
            <a:normAutofit/>
          </a:bodyPr>
          <a:lstStyle/>
          <a:p>
            <a:r>
              <a:rPr lang="en-GB" dirty="0"/>
              <a:t>6. Denial of service (DoS/DDoS) attacks</a:t>
            </a:r>
            <a:endParaRPr lang="en-IN" dirty="0"/>
          </a:p>
        </p:txBody>
      </p:sp>
      <p:sp>
        <p:nvSpPr>
          <p:cNvPr id="3" name="Content Placeholder 2">
            <a:extLst>
              <a:ext uri="{FF2B5EF4-FFF2-40B4-BE49-F238E27FC236}">
                <a16:creationId xmlns:a16="http://schemas.microsoft.com/office/drawing/2014/main" id="{389CF4EA-82B1-4617-AE0E-7537BADAE44D}"/>
              </a:ext>
            </a:extLst>
          </p:cNvPr>
          <p:cNvSpPr>
            <a:spLocks noGrp="1"/>
          </p:cNvSpPr>
          <p:nvPr>
            <p:ph sz="quarter" idx="1"/>
          </p:nvPr>
        </p:nvSpPr>
        <p:spPr/>
        <p:txBody>
          <a:bodyPr/>
          <a:lstStyle/>
          <a:p>
            <a:pPr algn="just"/>
            <a:r>
              <a:rPr lang="en-GB" dirty="0"/>
              <a:t>In a denial of service (DoS) attack, the attacker deluges the target server—in this case the database server—with so many requests that the server can no longer </a:t>
            </a:r>
            <a:r>
              <a:rPr lang="en-GB" dirty="0" err="1"/>
              <a:t>fulfill</a:t>
            </a:r>
            <a:r>
              <a:rPr lang="en-GB" dirty="0"/>
              <a:t> legitimate requests from actual users, and, in many cases, the server becomes unstable or crashes.</a:t>
            </a:r>
          </a:p>
          <a:p>
            <a:pPr algn="just"/>
            <a:r>
              <a:rPr lang="en-GB" dirty="0"/>
              <a:t>In a distributed denial of service attack (DDoS), the deluge comes from multiple servers, making it more difficult to stop the attack.</a:t>
            </a:r>
            <a:endParaRPr lang="en-IN" dirty="0"/>
          </a:p>
        </p:txBody>
      </p:sp>
    </p:spTree>
    <p:extLst>
      <p:ext uri="{BB962C8B-B14F-4D97-AF65-F5344CB8AC3E}">
        <p14:creationId xmlns:p14="http://schemas.microsoft.com/office/powerpoint/2010/main" val="4116488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5E3C4-644A-4FDB-A770-5A80262135A2}"/>
              </a:ext>
            </a:extLst>
          </p:cNvPr>
          <p:cNvSpPr>
            <a:spLocks noGrp="1"/>
          </p:cNvSpPr>
          <p:nvPr>
            <p:ph type="title"/>
          </p:nvPr>
        </p:nvSpPr>
        <p:spPr/>
        <p:txBody>
          <a:bodyPr>
            <a:normAutofit/>
          </a:bodyPr>
          <a:lstStyle/>
          <a:p>
            <a:r>
              <a:rPr lang="en-GB" dirty="0"/>
              <a:t>These threats are exacerbated by the following:</a:t>
            </a:r>
            <a:endParaRPr lang="en-IN" dirty="0"/>
          </a:p>
        </p:txBody>
      </p:sp>
      <p:sp>
        <p:nvSpPr>
          <p:cNvPr id="3" name="Content Placeholder 2">
            <a:extLst>
              <a:ext uri="{FF2B5EF4-FFF2-40B4-BE49-F238E27FC236}">
                <a16:creationId xmlns:a16="http://schemas.microsoft.com/office/drawing/2014/main" id="{73C383EE-C729-46E2-96A7-F2AB6632DA6A}"/>
              </a:ext>
            </a:extLst>
          </p:cNvPr>
          <p:cNvSpPr>
            <a:spLocks noGrp="1"/>
          </p:cNvSpPr>
          <p:nvPr>
            <p:ph sz="quarter" idx="1"/>
          </p:nvPr>
        </p:nvSpPr>
        <p:spPr/>
        <p:txBody>
          <a:bodyPr>
            <a:normAutofit fontScale="85000" lnSpcReduction="10000"/>
          </a:bodyPr>
          <a:lstStyle/>
          <a:p>
            <a:pPr algn="just"/>
            <a:r>
              <a:rPr lang="en-GB" b="1" dirty="0"/>
              <a:t>Growing data volumes: </a:t>
            </a:r>
            <a:r>
              <a:rPr lang="en-GB" dirty="0"/>
              <a:t>Data capture, storage, and processing continues to grow exponentially across nearly all organizations. Any data security tools or practices need to be highly scalable to meet near and distant future needs.</a:t>
            </a:r>
          </a:p>
          <a:p>
            <a:pPr algn="just"/>
            <a:r>
              <a:rPr lang="en-GB" b="1" dirty="0"/>
              <a:t>Infrastructure sprawl: </a:t>
            </a:r>
            <a:r>
              <a:rPr lang="en-GB" dirty="0"/>
              <a:t>Network environments are becoming increasingly complex, particularly as businesses move workloads to </a:t>
            </a:r>
            <a:r>
              <a:rPr lang="en-GB" dirty="0" err="1"/>
              <a:t>multicloud</a:t>
            </a:r>
            <a:r>
              <a:rPr lang="en-GB" dirty="0"/>
              <a:t> or hybrid cloud architectures, making the choice, deployment, and management of security solutions ever more challenging.</a:t>
            </a:r>
          </a:p>
          <a:p>
            <a:pPr algn="just"/>
            <a:r>
              <a:rPr lang="en-GB" b="1" dirty="0"/>
              <a:t>Increasingly stringent regulatory requirements: </a:t>
            </a:r>
            <a:r>
              <a:rPr lang="en-GB" dirty="0"/>
              <a:t>The worldwide regulatory compliance landscape continues to grow in complexity, making adhering to all mandates more difficult.</a:t>
            </a:r>
          </a:p>
          <a:p>
            <a:pPr algn="just"/>
            <a:r>
              <a:rPr lang="en-GB" b="1" dirty="0"/>
              <a:t>Cybersecurity skills shortage: </a:t>
            </a:r>
            <a:r>
              <a:rPr lang="en-GB" dirty="0"/>
              <a:t>Experts predict there may be as many as 8 million unfilled cybersecurity positions by 2022.</a:t>
            </a:r>
            <a:endParaRPr lang="en-IN" dirty="0"/>
          </a:p>
        </p:txBody>
      </p:sp>
    </p:spTree>
    <p:extLst>
      <p:ext uri="{BB962C8B-B14F-4D97-AF65-F5344CB8AC3E}">
        <p14:creationId xmlns:p14="http://schemas.microsoft.com/office/powerpoint/2010/main" val="4024243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A41D1-E8A6-4F66-9639-97A65FF095B7}"/>
              </a:ext>
            </a:extLst>
          </p:cNvPr>
          <p:cNvSpPr>
            <a:spLocks noGrp="1"/>
          </p:cNvSpPr>
          <p:nvPr>
            <p:ph type="title"/>
          </p:nvPr>
        </p:nvSpPr>
        <p:spPr/>
        <p:txBody>
          <a:bodyPr/>
          <a:lstStyle/>
          <a:p>
            <a:r>
              <a:rPr lang="en-GB" dirty="0"/>
              <a:t>Best practices</a:t>
            </a:r>
            <a:endParaRPr lang="en-IN" dirty="0"/>
          </a:p>
        </p:txBody>
      </p:sp>
      <p:sp>
        <p:nvSpPr>
          <p:cNvPr id="3" name="Content Placeholder 2">
            <a:extLst>
              <a:ext uri="{FF2B5EF4-FFF2-40B4-BE49-F238E27FC236}">
                <a16:creationId xmlns:a16="http://schemas.microsoft.com/office/drawing/2014/main" id="{75DA1A0B-2068-4105-81CF-9D5D6D0A1C2B}"/>
              </a:ext>
            </a:extLst>
          </p:cNvPr>
          <p:cNvSpPr>
            <a:spLocks noGrp="1"/>
          </p:cNvSpPr>
          <p:nvPr>
            <p:ph sz="quarter" idx="1"/>
          </p:nvPr>
        </p:nvSpPr>
        <p:spPr/>
        <p:txBody>
          <a:bodyPr>
            <a:normAutofit/>
          </a:bodyPr>
          <a:lstStyle/>
          <a:p>
            <a:pPr algn="just"/>
            <a:r>
              <a:rPr lang="en-GB" dirty="0"/>
              <a:t>Because databases are nearly always network-accessible, any security threat to any component within or portion of the network infrastructure is also a threat to the database, and any attack impacting a user’s device or workstation can threaten the database. Thus, database security must extend far beyond the confines of the database alone.</a:t>
            </a:r>
          </a:p>
          <a:p>
            <a:pPr algn="just"/>
            <a:r>
              <a:rPr lang="en-GB" dirty="0"/>
              <a:t>When evaluating database security in your environment to decide on your team’s top priorities, consider each of the following areas:</a:t>
            </a:r>
            <a:endParaRPr lang="en-IN" dirty="0"/>
          </a:p>
        </p:txBody>
      </p:sp>
    </p:spTree>
    <p:extLst>
      <p:ext uri="{BB962C8B-B14F-4D97-AF65-F5344CB8AC3E}">
        <p14:creationId xmlns:p14="http://schemas.microsoft.com/office/powerpoint/2010/main" val="1559750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EEE00-A44E-4AC1-B546-7FEE66D1C8BE}"/>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CA23C813-0A85-4ACA-92AD-F577D652ED33}"/>
              </a:ext>
            </a:extLst>
          </p:cNvPr>
          <p:cNvSpPr>
            <a:spLocks noGrp="1"/>
          </p:cNvSpPr>
          <p:nvPr>
            <p:ph sz="quarter" idx="1"/>
          </p:nvPr>
        </p:nvSpPr>
        <p:spPr/>
        <p:txBody>
          <a:bodyPr>
            <a:normAutofit/>
          </a:bodyPr>
          <a:lstStyle/>
          <a:p>
            <a:pPr algn="just"/>
            <a:r>
              <a:rPr lang="en-GB" b="1" dirty="0"/>
              <a:t>Physical security: </a:t>
            </a:r>
            <a:r>
              <a:rPr lang="en-GB" dirty="0"/>
              <a:t>Whether your database server is on-premise or in a cloud data </a:t>
            </a:r>
            <a:r>
              <a:rPr lang="en-GB" dirty="0" err="1"/>
              <a:t>center</a:t>
            </a:r>
            <a:r>
              <a:rPr lang="en-GB" dirty="0"/>
              <a:t>, it must be located within a secure, climate-controlled environment. (If your database server is in a cloud data </a:t>
            </a:r>
            <a:r>
              <a:rPr lang="en-GB" dirty="0" err="1"/>
              <a:t>center</a:t>
            </a:r>
            <a:r>
              <a:rPr lang="en-GB" dirty="0"/>
              <a:t>, your cloud provider will take care of this for you.)</a:t>
            </a:r>
          </a:p>
          <a:p>
            <a:pPr algn="just"/>
            <a:r>
              <a:rPr lang="en-GB" b="1" dirty="0"/>
              <a:t>Auditing: </a:t>
            </a:r>
            <a:r>
              <a:rPr lang="en-GB" dirty="0"/>
              <a:t>Record all logins to the database server and operating system, and log all operations performed on sensitive data as well. Database security standard audits should be performed regularly.</a:t>
            </a:r>
          </a:p>
          <a:p>
            <a:pPr algn="just"/>
            <a:endParaRPr lang="en-GB" dirty="0"/>
          </a:p>
        </p:txBody>
      </p:sp>
    </p:spTree>
    <p:extLst>
      <p:ext uri="{BB962C8B-B14F-4D97-AF65-F5344CB8AC3E}">
        <p14:creationId xmlns:p14="http://schemas.microsoft.com/office/powerpoint/2010/main" val="4227315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455C-F4B9-4A96-B4EF-C2D74E340C3D}"/>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B3955BBA-BE06-4D0B-9DAA-753F07214F71}"/>
              </a:ext>
            </a:extLst>
          </p:cNvPr>
          <p:cNvSpPr>
            <a:spLocks noGrp="1"/>
          </p:cNvSpPr>
          <p:nvPr>
            <p:ph sz="quarter" idx="1"/>
          </p:nvPr>
        </p:nvSpPr>
        <p:spPr/>
        <p:txBody>
          <a:bodyPr>
            <a:normAutofit/>
          </a:bodyPr>
          <a:lstStyle/>
          <a:p>
            <a:pPr algn="just"/>
            <a:r>
              <a:rPr lang="en-GB" b="1" dirty="0"/>
              <a:t>Encryption: </a:t>
            </a:r>
            <a:r>
              <a:rPr lang="en-GB" dirty="0"/>
              <a:t>ALL data—including data in the database, and credential data—should be protected with best-in-class encryption while at rest and in transit. All encryption keys should be handled in accordance with best-practice guidelines.</a:t>
            </a:r>
          </a:p>
          <a:p>
            <a:pPr algn="just"/>
            <a:r>
              <a:rPr lang="en-GB" b="1" dirty="0"/>
              <a:t>Database software security: </a:t>
            </a:r>
            <a:r>
              <a:rPr lang="en-GB" dirty="0"/>
              <a:t>Always use the latest version of your database management software, and apply all patches as soon as they are issued.</a:t>
            </a:r>
          </a:p>
          <a:p>
            <a:pPr algn="just"/>
            <a:endParaRPr lang="en-IN" dirty="0"/>
          </a:p>
        </p:txBody>
      </p:sp>
    </p:spTree>
    <p:extLst>
      <p:ext uri="{BB962C8B-B14F-4D97-AF65-F5344CB8AC3E}">
        <p14:creationId xmlns:p14="http://schemas.microsoft.com/office/powerpoint/2010/main" val="2150429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05B2-7C7A-42D9-A151-09785D9231B7}"/>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54358C2F-4980-4A7A-8DE0-D6B58D7FB5BB}"/>
              </a:ext>
            </a:extLst>
          </p:cNvPr>
          <p:cNvSpPr>
            <a:spLocks noGrp="1"/>
          </p:cNvSpPr>
          <p:nvPr>
            <p:ph sz="quarter" idx="1"/>
          </p:nvPr>
        </p:nvSpPr>
        <p:spPr/>
        <p:txBody>
          <a:bodyPr>
            <a:normAutofit lnSpcReduction="10000"/>
          </a:bodyPr>
          <a:lstStyle/>
          <a:p>
            <a:pPr algn="just"/>
            <a:r>
              <a:rPr lang="en-GB" b="1" dirty="0"/>
              <a:t>End user account/device security: </a:t>
            </a:r>
            <a:r>
              <a:rPr lang="en-GB" dirty="0"/>
              <a:t>Always be aware of who is accessing the database and when and how the data is being used. Data monitoring solutions can alert you if data activities are unusual or appear risky. All user devices connecting to the network housing the database should be physically secure (in the hands of the right user only) and subject to security controls at all times.</a:t>
            </a:r>
            <a:endParaRPr lang="en-GB" b="1" dirty="0"/>
          </a:p>
          <a:p>
            <a:pPr algn="just"/>
            <a:r>
              <a:rPr lang="en-GB" b="1" dirty="0"/>
              <a:t>Application/web server security: </a:t>
            </a:r>
            <a:r>
              <a:rPr lang="en-GB" dirty="0"/>
              <a:t>Any application or web server that interacts with the database can be a channel for attack and should be subject to ongoing security testing and best practice management.</a:t>
            </a:r>
            <a:endParaRPr lang="en-IN" dirty="0"/>
          </a:p>
        </p:txBody>
      </p:sp>
    </p:spTree>
    <p:extLst>
      <p:ext uri="{BB962C8B-B14F-4D97-AF65-F5344CB8AC3E}">
        <p14:creationId xmlns:p14="http://schemas.microsoft.com/office/powerpoint/2010/main" val="1897117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335F4-8399-45E0-AB84-BC4564C1FA5E}"/>
              </a:ext>
            </a:extLst>
          </p:cNvPr>
          <p:cNvSpPr>
            <a:spLocks noGrp="1"/>
          </p:cNvSpPr>
          <p:nvPr>
            <p:ph type="title"/>
          </p:nvPr>
        </p:nvSpPr>
        <p:spPr/>
        <p:txBody>
          <a:bodyPr/>
          <a:lstStyle/>
          <a:p>
            <a:pPr algn="just"/>
            <a:r>
              <a:rPr lang="en-GB" dirty="0"/>
              <a:t>What is database security</a:t>
            </a:r>
          </a:p>
        </p:txBody>
      </p:sp>
      <p:sp>
        <p:nvSpPr>
          <p:cNvPr id="3" name="Content Placeholder 2">
            <a:extLst>
              <a:ext uri="{FF2B5EF4-FFF2-40B4-BE49-F238E27FC236}">
                <a16:creationId xmlns:a16="http://schemas.microsoft.com/office/drawing/2014/main" id="{B67A1648-07A4-4072-A372-8B19B148418D}"/>
              </a:ext>
            </a:extLst>
          </p:cNvPr>
          <p:cNvSpPr>
            <a:spLocks noGrp="1"/>
          </p:cNvSpPr>
          <p:nvPr>
            <p:ph sz="quarter" idx="1"/>
          </p:nvPr>
        </p:nvSpPr>
        <p:spPr/>
        <p:txBody>
          <a:bodyPr>
            <a:normAutofit/>
          </a:bodyPr>
          <a:lstStyle/>
          <a:p>
            <a:pPr algn="just"/>
            <a:r>
              <a:rPr lang="en-GB" dirty="0"/>
              <a:t>Database security refers to the range of tools, controls, and measures designed to establish and preserve database confidentiality, integrity, and availability. </a:t>
            </a:r>
          </a:p>
          <a:p>
            <a:pPr algn="just"/>
            <a:r>
              <a:rPr lang="en-GB" dirty="0"/>
              <a:t>Database security is a complex and challenging </a:t>
            </a:r>
            <a:r>
              <a:rPr lang="en-GB" dirty="0" err="1"/>
              <a:t>endeavor</a:t>
            </a:r>
            <a:r>
              <a:rPr lang="en-GB" dirty="0"/>
              <a:t> that involves all aspects of information security technologies and practices. It’s also naturally at odds with database usability. </a:t>
            </a:r>
          </a:p>
          <a:p>
            <a:pPr algn="just"/>
            <a:r>
              <a:rPr lang="en-GB" dirty="0"/>
              <a:t>The more accessible and usable the database, the more vulnerable it is to security threats; the more invulnerable the database is to threats, the more difficult it is to access and use.</a:t>
            </a:r>
          </a:p>
        </p:txBody>
      </p:sp>
    </p:spTree>
    <p:extLst>
      <p:ext uri="{BB962C8B-B14F-4D97-AF65-F5344CB8AC3E}">
        <p14:creationId xmlns:p14="http://schemas.microsoft.com/office/powerpoint/2010/main" val="4260098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80B3A-BDA2-43B5-9A81-292B6EE67916}"/>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6DAA057C-424A-4C2C-877F-CAD272CDD93E}"/>
              </a:ext>
            </a:extLst>
          </p:cNvPr>
          <p:cNvSpPr>
            <a:spLocks noGrp="1"/>
          </p:cNvSpPr>
          <p:nvPr>
            <p:ph sz="quarter" idx="1"/>
          </p:nvPr>
        </p:nvSpPr>
        <p:spPr/>
        <p:txBody>
          <a:bodyPr>
            <a:normAutofit/>
          </a:bodyPr>
          <a:lstStyle/>
          <a:p>
            <a:pPr algn="just"/>
            <a:r>
              <a:rPr lang="en-GB" b="1" dirty="0"/>
              <a:t>Backup security: </a:t>
            </a:r>
            <a:r>
              <a:rPr lang="en-GB" dirty="0"/>
              <a:t>All backups, copies, or images of the database must be subject to the same (or equally stringent) security controls as the database itself.</a:t>
            </a:r>
          </a:p>
          <a:p>
            <a:pPr algn="just"/>
            <a:r>
              <a:rPr lang="en-GB" b="1" dirty="0"/>
              <a:t>Administrative and network access controls: </a:t>
            </a:r>
            <a:r>
              <a:rPr lang="en-GB" dirty="0"/>
              <a:t>The practical minimum number of users should have access to the database, and their permissions should be restricted to the minimum levels necessary for them to do their jobs. Likewise, network access should be limited to the minimum level of permissions necessary.</a:t>
            </a:r>
            <a:endParaRPr lang="en-IN" dirty="0"/>
          </a:p>
          <a:p>
            <a:endParaRPr lang="en-IN" dirty="0"/>
          </a:p>
        </p:txBody>
      </p:sp>
    </p:spTree>
    <p:extLst>
      <p:ext uri="{BB962C8B-B14F-4D97-AF65-F5344CB8AC3E}">
        <p14:creationId xmlns:p14="http://schemas.microsoft.com/office/powerpoint/2010/main" val="2637183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EF526-67FD-409E-938C-90F563D0206C}"/>
              </a:ext>
            </a:extLst>
          </p:cNvPr>
          <p:cNvSpPr>
            <a:spLocks noGrp="1"/>
          </p:cNvSpPr>
          <p:nvPr>
            <p:ph type="title"/>
          </p:nvPr>
        </p:nvSpPr>
        <p:spPr/>
        <p:txBody>
          <a:bodyPr/>
          <a:lstStyle/>
          <a:p>
            <a:r>
              <a:rPr lang="en-GB" dirty="0"/>
              <a:t>Controls and policies</a:t>
            </a:r>
            <a:endParaRPr lang="en-IN" dirty="0"/>
          </a:p>
        </p:txBody>
      </p:sp>
      <p:sp>
        <p:nvSpPr>
          <p:cNvPr id="3" name="Content Placeholder 2">
            <a:extLst>
              <a:ext uri="{FF2B5EF4-FFF2-40B4-BE49-F238E27FC236}">
                <a16:creationId xmlns:a16="http://schemas.microsoft.com/office/drawing/2014/main" id="{8CEF024C-83DD-4DEF-8908-97C52F7F9EE6}"/>
              </a:ext>
            </a:extLst>
          </p:cNvPr>
          <p:cNvSpPr>
            <a:spLocks noGrp="1"/>
          </p:cNvSpPr>
          <p:nvPr>
            <p:ph sz="quarter" idx="1"/>
          </p:nvPr>
        </p:nvSpPr>
        <p:spPr/>
        <p:txBody>
          <a:bodyPr>
            <a:normAutofit lnSpcReduction="10000"/>
          </a:bodyPr>
          <a:lstStyle/>
          <a:p>
            <a:pPr algn="just"/>
            <a:r>
              <a:rPr lang="en-GB" dirty="0"/>
              <a:t>In addition to implementing layered security controls across your entire network environment, database security requires you to establish the correct controls and policies for access to the database itself. These include:</a:t>
            </a:r>
          </a:p>
          <a:p>
            <a:pPr lvl="1" algn="just"/>
            <a:r>
              <a:rPr lang="en-GB" dirty="0"/>
              <a:t>Administrative controls to govern installation, change, and configuration management for the database.</a:t>
            </a:r>
          </a:p>
          <a:p>
            <a:pPr lvl="1" algn="just"/>
            <a:r>
              <a:rPr lang="en-GB" dirty="0"/>
              <a:t>Preventative controls to govern access, encryption, tokenization, and masking.</a:t>
            </a:r>
          </a:p>
          <a:p>
            <a:pPr lvl="1" algn="just"/>
            <a:r>
              <a:rPr lang="en-GB" dirty="0"/>
              <a:t>Detective controls to monitor database activity monitoring and data loss prevention tools. These solutions make it possible to identify and alert on anomalous or suspicious activities.</a:t>
            </a:r>
            <a:endParaRPr lang="en-IN" dirty="0"/>
          </a:p>
        </p:txBody>
      </p:sp>
    </p:spTree>
    <p:extLst>
      <p:ext uri="{BB962C8B-B14F-4D97-AF65-F5344CB8AC3E}">
        <p14:creationId xmlns:p14="http://schemas.microsoft.com/office/powerpoint/2010/main" val="1488372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BE3B8-FB36-4BC6-9194-97D9B6E99FAF}"/>
              </a:ext>
            </a:extLst>
          </p:cNvPr>
          <p:cNvSpPr>
            <a:spLocks noGrp="1"/>
          </p:cNvSpPr>
          <p:nvPr>
            <p:ph type="title"/>
          </p:nvPr>
        </p:nvSpPr>
        <p:spPr/>
        <p:txBody>
          <a:bodyPr/>
          <a:lstStyle/>
          <a:p>
            <a:r>
              <a:rPr lang="en-GB" dirty="0"/>
              <a:t>Data protection tools and platforms</a:t>
            </a:r>
            <a:endParaRPr lang="en-IN" dirty="0"/>
          </a:p>
        </p:txBody>
      </p:sp>
      <p:sp>
        <p:nvSpPr>
          <p:cNvPr id="3" name="Content Placeholder 2">
            <a:extLst>
              <a:ext uri="{FF2B5EF4-FFF2-40B4-BE49-F238E27FC236}">
                <a16:creationId xmlns:a16="http://schemas.microsoft.com/office/drawing/2014/main" id="{8F45B365-18D5-4B8A-90AC-27490BAD3205}"/>
              </a:ext>
            </a:extLst>
          </p:cNvPr>
          <p:cNvSpPr>
            <a:spLocks noGrp="1"/>
          </p:cNvSpPr>
          <p:nvPr>
            <p:ph sz="quarter" idx="1"/>
          </p:nvPr>
        </p:nvSpPr>
        <p:spPr/>
        <p:txBody>
          <a:bodyPr>
            <a:normAutofit/>
          </a:bodyPr>
          <a:lstStyle/>
          <a:p>
            <a:pPr algn="just"/>
            <a:r>
              <a:rPr lang="en-GB" dirty="0"/>
              <a:t>Today, a wide array of vendors offer data protection tools and platforms. A full-scale solution should include all of the following capabilities:</a:t>
            </a:r>
          </a:p>
          <a:p>
            <a:pPr algn="just"/>
            <a:r>
              <a:rPr lang="en-GB" b="1" dirty="0"/>
              <a:t>Discovery: </a:t>
            </a:r>
            <a:r>
              <a:rPr lang="en-GB" dirty="0"/>
              <a:t>Look for a tool that can scan for and classify vulnerabilities across all your databases—whether they’re hosted in the cloud or on-premise—and offer recommendations for remediating any vulnerabilities identified. Discovery capabilities are often required to conform to regulatory compliance mandates.</a:t>
            </a:r>
            <a:endParaRPr lang="en-IN" dirty="0"/>
          </a:p>
        </p:txBody>
      </p:sp>
    </p:spTree>
    <p:extLst>
      <p:ext uri="{BB962C8B-B14F-4D97-AF65-F5344CB8AC3E}">
        <p14:creationId xmlns:p14="http://schemas.microsoft.com/office/powerpoint/2010/main" val="470104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F54CF-698A-4D26-BDBC-F74C0E03D22C}"/>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CCFBCD46-BDC1-41D3-A5BC-ED2F8CEE36D9}"/>
              </a:ext>
            </a:extLst>
          </p:cNvPr>
          <p:cNvSpPr>
            <a:spLocks noGrp="1"/>
          </p:cNvSpPr>
          <p:nvPr>
            <p:ph sz="quarter" idx="1"/>
          </p:nvPr>
        </p:nvSpPr>
        <p:spPr/>
        <p:txBody>
          <a:bodyPr>
            <a:normAutofit fontScale="92500"/>
          </a:bodyPr>
          <a:lstStyle/>
          <a:p>
            <a:pPr algn="just"/>
            <a:r>
              <a:rPr lang="en-GB" b="1" dirty="0"/>
              <a:t>Data activity monitoring: </a:t>
            </a:r>
            <a:r>
              <a:rPr lang="en-GB" dirty="0"/>
              <a:t>The solution should be able to monitor and audit all data activities across all databases, regardless of whether your deployment is on-premise, in the cloud, or in a container. </a:t>
            </a:r>
          </a:p>
          <a:p>
            <a:pPr algn="just"/>
            <a:r>
              <a:rPr lang="en-GB" dirty="0"/>
              <a:t>It should alert you to suspicious activities in real-time so that you can respond to threats more quickly. You’ll also want a solution that can enforce rules, policies, and separation of duties and that offers visibility into the status of your data through a comprehensive and unified user interface. </a:t>
            </a:r>
          </a:p>
          <a:p>
            <a:pPr algn="just"/>
            <a:r>
              <a:rPr lang="en-GB" dirty="0"/>
              <a:t>Make sure that any solution you choose can generate the reports you’ll need to meet compliance requirements.</a:t>
            </a:r>
            <a:endParaRPr lang="en-IN" dirty="0"/>
          </a:p>
        </p:txBody>
      </p:sp>
    </p:spTree>
    <p:extLst>
      <p:ext uri="{BB962C8B-B14F-4D97-AF65-F5344CB8AC3E}">
        <p14:creationId xmlns:p14="http://schemas.microsoft.com/office/powerpoint/2010/main" val="2742125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AE341-4A23-48CE-B15A-7A4361E0262B}"/>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C5FD90CE-3B10-4ED9-8D43-4207F859A8C7}"/>
              </a:ext>
            </a:extLst>
          </p:cNvPr>
          <p:cNvSpPr>
            <a:spLocks noGrp="1"/>
          </p:cNvSpPr>
          <p:nvPr>
            <p:ph sz="quarter" idx="1"/>
          </p:nvPr>
        </p:nvSpPr>
        <p:spPr/>
        <p:txBody>
          <a:bodyPr/>
          <a:lstStyle/>
          <a:p>
            <a:pPr algn="just"/>
            <a:r>
              <a:rPr lang="en-GB" b="1" dirty="0"/>
              <a:t>Encryption and tokenization capabilities: </a:t>
            </a:r>
            <a:r>
              <a:rPr lang="en-GB" dirty="0"/>
              <a:t>In case of a breach, encryption offers a final line of </a:t>
            </a:r>
            <a:r>
              <a:rPr lang="en-GB" dirty="0" err="1"/>
              <a:t>defense</a:t>
            </a:r>
            <a:r>
              <a:rPr lang="en-GB" dirty="0"/>
              <a:t> against compromise. </a:t>
            </a:r>
          </a:p>
          <a:p>
            <a:pPr algn="just"/>
            <a:r>
              <a:rPr lang="en-GB" dirty="0"/>
              <a:t>Any tool you choose should include flexible encryption capabilities that can safeguard data in on-premise, cloud, hybrid, or </a:t>
            </a:r>
            <a:r>
              <a:rPr lang="en-GB" dirty="0" err="1"/>
              <a:t>multicloud</a:t>
            </a:r>
            <a:r>
              <a:rPr lang="en-GB" dirty="0"/>
              <a:t> environments. </a:t>
            </a:r>
          </a:p>
          <a:p>
            <a:pPr algn="just"/>
            <a:r>
              <a:rPr lang="en-GB" dirty="0"/>
              <a:t>Look for a tool with file, volume, and application encryption capabilities that conform to your industry’s compliance requirements, which may demand tokenization (data masking) or advanced security key management capabilities.</a:t>
            </a:r>
            <a:endParaRPr lang="en-IN" dirty="0"/>
          </a:p>
        </p:txBody>
      </p:sp>
    </p:spTree>
    <p:extLst>
      <p:ext uri="{BB962C8B-B14F-4D97-AF65-F5344CB8AC3E}">
        <p14:creationId xmlns:p14="http://schemas.microsoft.com/office/powerpoint/2010/main" val="2949906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A2526-9A73-4186-86B3-E36A2AB08C39}"/>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50B03C97-F77A-4AD2-99B9-C1A2464D26DD}"/>
              </a:ext>
            </a:extLst>
          </p:cNvPr>
          <p:cNvSpPr>
            <a:spLocks noGrp="1"/>
          </p:cNvSpPr>
          <p:nvPr>
            <p:ph sz="quarter" idx="1"/>
          </p:nvPr>
        </p:nvSpPr>
        <p:spPr/>
        <p:txBody>
          <a:bodyPr>
            <a:normAutofit lnSpcReduction="10000"/>
          </a:bodyPr>
          <a:lstStyle/>
          <a:p>
            <a:pPr algn="just"/>
            <a:r>
              <a:rPr lang="en-GB" b="1" dirty="0"/>
              <a:t>Data security optimization and risk analysis: </a:t>
            </a:r>
            <a:r>
              <a:rPr lang="en-GB" dirty="0"/>
              <a:t>A tool that can generate contextual insights by combining data security information with advanced analytics will enable you to accomplish optimization, risk analysis, and reporting with ease. </a:t>
            </a:r>
          </a:p>
          <a:p>
            <a:pPr algn="just"/>
            <a:r>
              <a:rPr lang="en-GB" dirty="0"/>
              <a:t>Choose a solution that can retain and synthesize large quantities of historical and recent data about the status and security of your databases, and look for one that offers data exploration, auditing, and reporting capabilities through a comprehensive but user-friendly self-service dashboard.</a:t>
            </a:r>
            <a:endParaRPr lang="en-IN" dirty="0"/>
          </a:p>
        </p:txBody>
      </p:sp>
    </p:spTree>
    <p:extLst>
      <p:ext uri="{BB962C8B-B14F-4D97-AF65-F5344CB8AC3E}">
        <p14:creationId xmlns:p14="http://schemas.microsoft.com/office/powerpoint/2010/main" val="1035028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342FC-1DF1-4498-A5FC-D807C91AAA13}"/>
              </a:ext>
            </a:extLst>
          </p:cNvPr>
          <p:cNvSpPr>
            <a:spLocks noGrp="1"/>
          </p:cNvSpPr>
          <p:nvPr>
            <p:ph type="title"/>
          </p:nvPr>
        </p:nvSpPr>
        <p:spPr/>
        <p:txBody>
          <a:bodyPr/>
          <a:lstStyle/>
          <a:p>
            <a:r>
              <a:rPr lang="en-GB" dirty="0"/>
              <a:t>SQL – Constraints </a:t>
            </a:r>
            <a:endParaRPr lang="en-IN" dirty="0"/>
          </a:p>
        </p:txBody>
      </p:sp>
      <p:sp>
        <p:nvSpPr>
          <p:cNvPr id="3" name="Content Placeholder 2">
            <a:extLst>
              <a:ext uri="{FF2B5EF4-FFF2-40B4-BE49-F238E27FC236}">
                <a16:creationId xmlns:a16="http://schemas.microsoft.com/office/drawing/2014/main" id="{AEB47E09-6D21-4D4C-B615-B6E7B1E687E7}"/>
              </a:ext>
            </a:extLst>
          </p:cNvPr>
          <p:cNvSpPr>
            <a:spLocks noGrp="1"/>
          </p:cNvSpPr>
          <p:nvPr>
            <p:ph sz="quarter" idx="1"/>
          </p:nvPr>
        </p:nvSpPr>
        <p:spPr/>
        <p:txBody>
          <a:bodyPr>
            <a:normAutofit lnSpcReduction="10000"/>
          </a:bodyPr>
          <a:lstStyle/>
          <a:p>
            <a:pPr algn="just"/>
            <a:r>
              <a:rPr lang="en-GB" dirty="0"/>
              <a:t>Constraints are the rules enforced on the data columns of a table. These are used to limit the type of data that can go into a table. This ensures the accuracy and reliability of the data in the database.</a:t>
            </a:r>
          </a:p>
          <a:p>
            <a:pPr algn="just"/>
            <a:r>
              <a:rPr lang="en-GB" dirty="0"/>
              <a:t>Constraints could be either on a column level or a table level. The column level constraints are applied only to one column, whereas the table level constraints are applied to the whole table.</a:t>
            </a:r>
          </a:p>
          <a:p>
            <a:pPr algn="just"/>
            <a:r>
              <a:rPr lang="en-GB" dirty="0"/>
              <a:t>Following are some of the most commonly used constraints available in SQL. These constraints have already been discussed in SQL - RDBMS Concepts chapter, but it’s worth to revise them at this point.</a:t>
            </a:r>
            <a:endParaRPr lang="en-IN" dirty="0"/>
          </a:p>
        </p:txBody>
      </p:sp>
    </p:spTree>
    <p:extLst>
      <p:ext uri="{BB962C8B-B14F-4D97-AF65-F5344CB8AC3E}">
        <p14:creationId xmlns:p14="http://schemas.microsoft.com/office/powerpoint/2010/main" val="3242291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5D64B-72C7-46BF-868D-5FDABA8F2C74}"/>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D5A02909-A35A-453C-9428-3A22348B57D9}"/>
              </a:ext>
            </a:extLst>
          </p:cNvPr>
          <p:cNvSpPr>
            <a:spLocks noGrp="1"/>
          </p:cNvSpPr>
          <p:nvPr>
            <p:ph sz="quarter" idx="1"/>
          </p:nvPr>
        </p:nvSpPr>
        <p:spPr/>
        <p:txBody>
          <a:bodyPr>
            <a:normAutofit fontScale="92500" lnSpcReduction="20000"/>
          </a:bodyPr>
          <a:lstStyle/>
          <a:p>
            <a:pPr algn="just"/>
            <a:r>
              <a:rPr lang="en-GB" b="1" dirty="0"/>
              <a:t>NOT NULL Constraint − </a:t>
            </a:r>
            <a:r>
              <a:rPr lang="en-GB" dirty="0"/>
              <a:t>Ensures that a column cannot have NULL value.</a:t>
            </a:r>
          </a:p>
          <a:p>
            <a:pPr algn="just"/>
            <a:r>
              <a:rPr lang="en-GB" b="1" dirty="0"/>
              <a:t>DEFAULT Constraint − </a:t>
            </a:r>
            <a:r>
              <a:rPr lang="en-GB" dirty="0"/>
              <a:t>Provides a default value for a column when none is specified.</a:t>
            </a:r>
          </a:p>
          <a:p>
            <a:pPr algn="just"/>
            <a:r>
              <a:rPr lang="en-GB" b="1" dirty="0"/>
              <a:t>UNIQUE Constraint − </a:t>
            </a:r>
            <a:r>
              <a:rPr lang="en-GB" dirty="0"/>
              <a:t>Ensures that all values in a column are different.</a:t>
            </a:r>
          </a:p>
          <a:p>
            <a:pPr algn="just"/>
            <a:r>
              <a:rPr lang="en-GB" b="1" dirty="0"/>
              <a:t>PRIMARY Key − </a:t>
            </a:r>
            <a:r>
              <a:rPr lang="en-GB" dirty="0"/>
              <a:t>Uniquely identifies each row/record in a database table.</a:t>
            </a:r>
          </a:p>
          <a:p>
            <a:pPr algn="just"/>
            <a:r>
              <a:rPr lang="en-GB" b="1" dirty="0"/>
              <a:t>FOREIGN Key − </a:t>
            </a:r>
            <a:r>
              <a:rPr lang="en-GB" dirty="0"/>
              <a:t>Uniquely identifies a row/record in any of the given database table.</a:t>
            </a:r>
          </a:p>
          <a:p>
            <a:pPr algn="just"/>
            <a:r>
              <a:rPr lang="en-GB" b="1" dirty="0"/>
              <a:t>CHECK Constraint − </a:t>
            </a:r>
            <a:r>
              <a:rPr lang="en-GB" dirty="0"/>
              <a:t>The CHECK constraint ensures that all the values in a column satisfies certain conditions.</a:t>
            </a:r>
          </a:p>
          <a:p>
            <a:pPr algn="just"/>
            <a:r>
              <a:rPr lang="en-GB" b="1" dirty="0"/>
              <a:t>INDEX −</a:t>
            </a:r>
            <a:r>
              <a:rPr lang="en-GB" dirty="0"/>
              <a:t> Used to create and retrieve data from the database very quickly.</a:t>
            </a:r>
            <a:endParaRPr lang="en-IN" dirty="0"/>
          </a:p>
        </p:txBody>
      </p:sp>
    </p:spTree>
    <p:extLst>
      <p:ext uri="{BB962C8B-B14F-4D97-AF65-F5344CB8AC3E}">
        <p14:creationId xmlns:p14="http://schemas.microsoft.com/office/powerpoint/2010/main" val="1875756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09EAE-7628-4B2E-B786-80287698ADE4}"/>
              </a:ext>
            </a:extLst>
          </p:cNvPr>
          <p:cNvSpPr>
            <a:spLocks noGrp="1"/>
          </p:cNvSpPr>
          <p:nvPr>
            <p:ph type="title"/>
          </p:nvPr>
        </p:nvSpPr>
        <p:spPr/>
        <p:txBody>
          <a:bodyPr/>
          <a:lstStyle/>
          <a:p>
            <a:r>
              <a:rPr lang="en-IN" dirty="0"/>
              <a:t>Dropping Constraints</a:t>
            </a:r>
          </a:p>
        </p:txBody>
      </p:sp>
      <p:sp>
        <p:nvSpPr>
          <p:cNvPr id="3" name="Content Placeholder 2">
            <a:extLst>
              <a:ext uri="{FF2B5EF4-FFF2-40B4-BE49-F238E27FC236}">
                <a16:creationId xmlns:a16="http://schemas.microsoft.com/office/drawing/2014/main" id="{1F090C54-5423-4265-B314-134F10AB89C6}"/>
              </a:ext>
            </a:extLst>
          </p:cNvPr>
          <p:cNvSpPr>
            <a:spLocks noGrp="1"/>
          </p:cNvSpPr>
          <p:nvPr>
            <p:ph sz="quarter" idx="1"/>
          </p:nvPr>
        </p:nvSpPr>
        <p:spPr/>
        <p:txBody>
          <a:bodyPr>
            <a:normAutofit fontScale="85000" lnSpcReduction="10000"/>
          </a:bodyPr>
          <a:lstStyle/>
          <a:p>
            <a:pPr algn="just"/>
            <a:r>
              <a:rPr lang="en-GB" dirty="0"/>
              <a:t>Any constraint that you have defined can be dropped using the ALTER TABLE command with the DROP CONSTRAINT option.</a:t>
            </a:r>
          </a:p>
          <a:p>
            <a:pPr algn="just"/>
            <a:r>
              <a:rPr lang="en-GB" dirty="0"/>
              <a:t>For example, to drop the primary key constraint in the EMPLOYEES table, you can use the following command.</a:t>
            </a:r>
          </a:p>
          <a:p>
            <a:pPr lvl="1" algn="just"/>
            <a:r>
              <a:rPr lang="en-GB" b="1" dirty="0"/>
              <a:t>ALTER TABLE EMPLOYEES DROP CONSTRAINT EMPLOYEES_PK;</a:t>
            </a:r>
          </a:p>
          <a:p>
            <a:pPr algn="just"/>
            <a:r>
              <a:rPr lang="en-GB" dirty="0"/>
              <a:t>Some implementations may provide shortcuts for dropping certain constraints. For example, to drop the primary key constraint for a table in Oracle, you can use the following command.</a:t>
            </a:r>
          </a:p>
          <a:p>
            <a:pPr lvl="1" algn="just"/>
            <a:r>
              <a:rPr lang="en-GB" b="1" dirty="0"/>
              <a:t>ALTER TABLE EMPLOYEES DROP PRIMARY KEY;</a:t>
            </a:r>
          </a:p>
          <a:p>
            <a:pPr algn="just"/>
            <a:r>
              <a:rPr lang="en-GB" dirty="0"/>
              <a:t>Some implementations allow you to disable constraints. Instead of permanently dropping a constraint from the database, you may want to temporarily disable the constraint and then enable it later.</a:t>
            </a:r>
            <a:endParaRPr lang="en-IN" dirty="0"/>
          </a:p>
        </p:txBody>
      </p:sp>
    </p:spTree>
    <p:extLst>
      <p:ext uri="{BB962C8B-B14F-4D97-AF65-F5344CB8AC3E}">
        <p14:creationId xmlns:p14="http://schemas.microsoft.com/office/powerpoint/2010/main" val="22089189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386A2-FB0E-4D94-A6BF-3D34D0B6AE3F}"/>
              </a:ext>
            </a:extLst>
          </p:cNvPr>
          <p:cNvSpPr>
            <a:spLocks noGrp="1"/>
          </p:cNvSpPr>
          <p:nvPr>
            <p:ph type="title"/>
          </p:nvPr>
        </p:nvSpPr>
        <p:spPr/>
        <p:txBody>
          <a:bodyPr/>
          <a:lstStyle/>
          <a:p>
            <a:r>
              <a:rPr lang="en-IN" dirty="0"/>
              <a:t>Integrity Constraints</a:t>
            </a:r>
          </a:p>
        </p:txBody>
      </p:sp>
      <p:sp>
        <p:nvSpPr>
          <p:cNvPr id="3" name="Content Placeholder 2">
            <a:extLst>
              <a:ext uri="{FF2B5EF4-FFF2-40B4-BE49-F238E27FC236}">
                <a16:creationId xmlns:a16="http://schemas.microsoft.com/office/drawing/2014/main" id="{DC340CCB-F70E-49EE-8703-1923C6AAB629}"/>
              </a:ext>
            </a:extLst>
          </p:cNvPr>
          <p:cNvSpPr>
            <a:spLocks noGrp="1"/>
          </p:cNvSpPr>
          <p:nvPr>
            <p:ph sz="quarter" idx="1"/>
          </p:nvPr>
        </p:nvSpPr>
        <p:spPr/>
        <p:txBody>
          <a:bodyPr/>
          <a:lstStyle/>
          <a:p>
            <a:pPr algn="just"/>
            <a:r>
              <a:rPr lang="en-GB" dirty="0"/>
              <a:t>Integrity constraints are used to ensure accuracy and consistency of the data in a relational database. Data integrity is handled in a relational database through the concept of referential integrity.</a:t>
            </a:r>
          </a:p>
          <a:p>
            <a:pPr algn="just"/>
            <a:r>
              <a:rPr lang="en-GB" dirty="0"/>
              <a:t>There are many types of integrity constraints that play a role in Referential Integrity (RI). These constraints include Primary Key, Foreign Key, Unique Constraints and other constraints which are mentioned above.</a:t>
            </a:r>
            <a:endParaRPr lang="en-IN" dirty="0"/>
          </a:p>
        </p:txBody>
      </p:sp>
    </p:spTree>
    <p:extLst>
      <p:ext uri="{BB962C8B-B14F-4D97-AF65-F5344CB8AC3E}">
        <p14:creationId xmlns:p14="http://schemas.microsoft.com/office/powerpoint/2010/main" val="2396957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5C01E-9D38-4FB2-A8F7-546A38AF89F7}"/>
              </a:ext>
            </a:extLst>
          </p:cNvPr>
          <p:cNvSpPr>
            <a:spLocks noGrp="1"/>
          </p:cNvSpPr>
          <p:nvPr>
            <p:ph type="title"/>
          </p:nvPr>
        </p:nvSpPr>
        <p:spPr/>
        <p:txBody>
          <a:bodyPr/>
          <a:lstStyle/>
          <a:p>
            <a:r>
              <a:rPr lang="en-GB" dirty="0"/>
              <a:t>Database security must address and protect the following:</a:t>
            </a:r>
            <a:endParaRPr lang="en-IN" dirty="0"/>
          </a:p>
        </p:txBody>
      </p:sp>
      <p:sp>
        <p:nvSpPr>
          <p:cNvPr id="3" name="Content Placeholder 2">
            <a:extLst>
              <a:ext uri="{FF2B5EF4-FFF2-40B4-BE49-F238E27FC236}">
                <a16:creationId xmlns:a16="http://schemas.microsoft.com/office/drawing/2014/main" id="{B4E98A7B-A1D2-4517-82F0-A788A30AEFCB}"/>
              </a:ext>
            </a:extLst>
          </p:cNvPr>
          <p:cNvSpPr>
            <a:spLocks noGrp="1"/>
          </p:cNvSpPr>
          <p:nvPr>
            <p:ph sz="quarter" idx="1"/>
          </p:nvPr>
        </p:nvSpPr>
        <p:spPr/>
        <p:txBody>
          <a:bodyPr>
            <a:normAutofit/>
          </a:bodyPr>
          <a:lstStyle/>
          <a:p>
            <a:pPr algn="just"/>
            <a:r>
              <a:rPr lang="en-GB" dirty="0"/>
              <a:t>The data in the database</a:t>
            </a:r>
          </a:p>
          <a:p>
            <a:pPr algn="just"/>
            <a:r>
              <a:rPr lang="en-GB" dirty="0"/>
              <a:t>The database management system (DBMS)</a:t>
            </a:r>
          </a:p>
          <a:p>
            <a:pPr algn="just"/>
            <a:r>
              <a:rPr lang="en-GB" dirty="0"/>
              <a:t>Any associated applications</a:t>
            </a:r>
          </a:p>
          <a:p>
            <a:pPr algn="just"/>
            <a:r>
              <a:rPr lang="en-GB" dirty="0"/>
              <a:t>The physical database server and/or the virtual database server and the underlying hardware</a:t>
            </a:r>
          </a:p>
          <a:p>
            <a:pPr algn="just"/>
            <a:r>
              <a:rPr lang="en-GB" dirty="0"/>
              <a:t>The computing and/or network infrastructure used to access the database</a:t>
            </a:r>
            <a:endParaRPr lang="en-IN" dirty="0"/>
          </a:p>
        </p:txBody>
      </p:sp>
    </p:spTree>
    <p:extLst>
      <p:ext uri="{BB962C8B-B14F-4D97-AF65-F5344CB8AC3E}">
        <p14:creationId xmlns:p14="http://schemas.microsoft.com/office/powerpoint/2010/main" val="13259113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4018C-123D-47DB-995C-AC54B0B746FF}"/>
              </a:ext>
            </a:extLst>
          </p:cNvPr>
          <p:cNvSpPr>
            <a:spLocks noGrp="1"/>
          </p:cNvSpPr>
          <p:nvPr>
            <p:ph type="title"/>
          </p:nvPr>
        </p:nvSpPr>
        <p:spPr/>
        <p:txBody>
          <a:bodyPr/>
          <a:lstStyle/>
          <a:p>
            <a:r>
              <a:rPr lang="en-GB" dirty="0"/>
              <a:t>Continue..</a:t>
            </a:r>
            <a:endParaRPr lang="en-IN" dirty="0"/>
          </a:p>
        </p:txBody>
      </p:sp>
      <p:pic>
        <p:nvPicPr>
          <p:cNvPr id="2050" name="Picture 2" descr="DBMS Integrity Constraints">
            <a:extLst>
              <a:ext uri="{FF2B5EF4-FFF2-40B4-BE49-F238E27FC236}">
                <a16:creationId xmlns:a16="http://schemas.microsoft.com/office/drawing/2014/main" id="{E89B2418-5D87-4C28-BAFF-E82281C57372}"/>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200150" y="2574925"/>
            <a:ext cx="5981700" cy="2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0045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14F34-BE6B-463A-8AED-8259C7E474C0}"/>
              </a:ext>
            </a:extLst>
          </p:cNvPr>
          <p:cNvSpPr>
            <a:spLocks noGrp="1"/>
          </p:cNvSpPr>
          <p:nvPr>
            <p:ph type="title"/>
          </p:nvPr>
        </p:nvSpPr>
        <p:spPr/>
        <p:txBody>
          <a:bodyPr/>
          <a:lstStyle/>
          <a:p>
            <a:r>
              <a:rPr lang="en-GB" dirty="0"/>
              <a:t>1. Domain constraints</a:t>
            </a:r>
            <a:endParaRPr lang="en-IN" dirty="0"/>
          </a:p>
        </p:txBody>
      </p:sp>
      <p:sp>
        <p:nvSpPr>
          <p:cNvPr id="3" name="Content Placeholder 2">
            <a:extLst>
              <a:ext uri="{FF2B5EF4-FFF2-40B4-BE49-F238E27FC236}">
                <a16:creationId xmlns:a16="http://schemas.microsoft.com/office/drawing/2014/main" id="{4AFCC671-DC60-4C4A-9A8B-DA5412D32800}"/>
              </a:ext>
            </a:extLst>
          </p:cNvPr>
          <p:cNvSpPr>
            <a:spLocks noGrp="1"/>
          </p:cNvSpPr>
          <p:nvPr>
            <p:ph sz="quarter" idx="1"/>
          </p:nvPr>
        </p:nvSpPr>
        <p:spPr/>
        <p:txBody>
          <a:bodyPr/>
          <a:lstStyle/>
          <a:p>
            <a:pPr algn="just"/>
            <a:r>
              <a:rPr lang="en-GB" dirty="0"/>
              <a:t>Domain constraints can be defined as the definition of a valid set of values for an attribute.</a:t>
            </a:r>
          </a:p>
          <a:p>
            <a:pPr algn="just"/>
            <a:r>
              <a:rPr lang="en-GB" dirty="0"/>
              <a:t>The data type of domain includes string, character, integer, time, date, currency, etc. The value of the attribute must be available in the corresponding domain.</a:t>
            </a:r>
            <a:endParaRPr lang="en-IN" dirty="0"/>
          </a:p>
        </p:txBody>
      </p:sp>
    </p:spTree>
    <p:extLst>
      <p:ext uri="{BB962C8B-B14F-4D97-AF65-F5344CB8AC3E}">
        <p14:creationId xmlns:p14="http://schemas.microsoft.com/office/powerpoint/2010/main" val="19438132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F7F3-5947-417A-A72F-3CC98C3CB5A1}"/>
              </a:ext>
            </a:extLst>
          </p:cNvPr>
          <p:cNvSpPr>
            <a:spLocks noGrp="1"/>
          </p:cNvSpPr>
          <p:nvPr>
            <p:ph type="title"/>
          </p:nvPr>
        </p:nvSpPr>
        <p:spPr/>
        <p:txBody>
          <a:bodyPr/>
          <a:lstStyle/>
          <a:p>
            <a:r>
              <a:rPr lang="en-GB" dirty="0"/>
              <a:t>Example</a:t>
            </a:r>
            <a:endParaRPr lang="en-IN" dirty="0"/>
          </a:p>
        </p:txBody>
      </p:sp>
      <p:pic>
        <p:nvPicPr>
          <p:cNvPr id="3074" name="Picture 2" descr="DBMS Integrity Constraints">
            <a:extLst>
              <a:ext uri="{FF2B5EF4-FFF2-40B4-BE49-F238E27FC236}">
                <a16:creationId xmlns:a16="http://schemas.microsoft.com/office/drawing/2014/main" id="{70F7BCF4-456C-49A8-8512-2A81FD365835}"/>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238250" y="3041650"/>
            <a:ext cx="5905500"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9046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77B79-4811-4FB6-B495-22D9DBDA0D15}"/>
              </a:ext>
            </a:extLst>
          </p:cNvPr>
          <p:cNvSpPr>
            <a:spLocks noGrp="1"/>
          </p:cNvSpPr>
          <p:nvPr>
            <p:ph type="title"/>
          </p:nvPr>
        </p:nvSpPr>
        <p:spPr/>
        <p:txBody>
          <a:bodyPr/>
          <a:lstStyle/>
          <a:p>
            <a:r>
              <a:rPr lang="en-GB" dirty="0"/>
              <a:t>2. Entity integrity constraints</a:t>
            </a:r>
            <a:endParaRPr lang="en-IN" dirty="0"/>
          </a:p>
        </p:txBody>
      </p:sp>
      <p:sp>
        <p:nvSpPr>
          <p:cNvPr id="3" name="Content Placeholder 2">
            <a:extLst>
              <a:ext uri="{FF2B5EF4-FFF2-40B4-BE49-F238E27FC236}">
                <a16:creationId xmlns:a16="http://schemas.microsoft.com/office/drawing/2014/main" id="{7439DD11-B4F9-4B2A-98D0-AC67E6A73370}"/>
              </a:ext>
            </a:extLst>
          </p:cNvPr>
          <p:cNvSpPr>
            <a:spLocks noGrp="1"/>
          </p:cNvSpPr>
          <p:nvPr>
            <p:ph sz="quarter" idx="1"/>
          </p:nvPr>
        </p:nvSpPr>
        <p:spPr/>
        <p:txBody>
          <a:bodyPr/>
          <a:lstStyle/>
          <a:p>
            <a:pPr algn="just"/>
            <a:r>
              <a:rPr lang="en-GB" dirty="0"/>
              <a:t>The entity integrity constraint states that primary key value can't be null.</a:t>
            </a:r>
          </a:p>
          <a:p>
            <a:pPr algn="just"/>
            <a:r>
              <a:rPr lang="en-GB" dirty="0"/>
              <a:t>This is because the primary key value is used to identify individual rows in relation and if the primary key has a null value, then we can't identify those rows.</a:t>
            </a:r>
          </a:p>
          <a:p>
            <a:pPr algn="just"/>
            <a:r>
              <a:rPr lang="en-GB" dirty="0"/>
              <a:t>A table can contain a null value other than the primary key field.</a:t>
            </a:r>
            <a:endParaRPr lang="en-IN" dirty="0"/>
          </a:p>
        </p:txBody>
      </p:sp>
    </p:spTree>
    <p:extLst>
      <p:ext uri="{BB962C8B-B14F-4D97-AF65-F5344CB8AC3E}">
        <p14:creationId xmlns:p14="http://schemas.microsoft.com/office/powerpoint/2010/main" val="25870924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740B7-D39C-424C-9CAD-1F4D268407F3}"/>
              </a:ext>
            </a:extLst>
          </p:cNvPr>
          <p:cNvSpPr>
            <a:spLocks noGrp="1"/>
          </p:cNvSpPr>
          <p:nvPr>
            <p:ph type="title"/>
          </p:nvPr>
        </p:nvSpPr>
        <p:spPr/>
        <p:txBody>
          <a:bodyPr/>
          <a:lstStyle/>
          <a:p>
            <a:r>
              <a:rPr lang="en-GB" dirty="0"/>
              <a:t>Example</a:t>
            </a:r>
            <a:endParaRPr lang="en-IN" dirty="0"/>
          </a:p>
        </p:txBody>
      </p:sp>
      <p:pic>
        <p:nvPicPr>
          <p:cNvPr id="4098" name="Picture 2" descr="DBMS Integrity Constraints">
            <a:extLst>
              <a:ext uri="{FF2B5EF4-FFF2-40B4-BE49-F238E27FC236}">
                <a16:creationId xmlns:a16="http://schemas.microsoft.com/office/drawing/2014/main" id="{F7CCF5AE-E682-47A5-85B5-BFC0FF115E4F}"/>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804987" y="3036887"/>
            <a:ext cx="4772025"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7135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821FD-89BC-4102-BA62-B296679B6DDE}"/>
              </a:ext>
            </a:extLst>
          </p:cNvPr>
          <p:cNvSpPr>
            <a:spLocks noGrp="1"/>
          </p:cNvSpPr>
          <p:nvPr>
            <p:ph type="title"/>
          </p:nvPr>
        </p:nvSpPr>
        <p:spPr/>
        <p:txBody>
          <a:bodyPr/>
          <a:lstStyle/>
          <a:p>
            <a:r>
              <a:rPr lang="en-GB" dirty="0"/>
              <a:t>3. Referential Integrity Constraints</a:t>
            </a:r>
            <a:endParaRPr lang="en-IN" dirty="0"/>
          </a:p>
        </p:txBody>
      </p:sp>
      <p:sp>
        <p:nvSpPr>
          <p:cNvPr id="3" name="Content Placeholder 2">
            <a:extLst>
              <a:ext uri="{FF2B5EF4-FFF2-40B4-BE49-F238E27FC236}">
                <a16:creationId xmlns:a16="http://schemas.microsoft.com/office/drawing/2014/main" id="{A2DD1382-205F-4A5E-9C23-E09AB40E1D55}"/>
              </a:ext>
            </a:extLst>
          </p:cNvPr>
          <p:cNvSpPr>
            <a:spLocks noGrp="1"/>
          </p:cNvSpPr>
          <p:nvPr>
            <p:ph sz="quarter" idx="1"/>
          </p:nvPr>
        </p:nvSpPr>
        <p:spPr/>
        <p:txBody>
          <a:bodyPr/>
          <a:lstStyle/>
          <a:p>
            <a:pPr algn="just"/>
            <a:r>
              <a:rPr lang="en-GB" dirty="0"/>
              <a:t>A referential integrity constraint is specified between two tables.</a:t>
            </a:r>
          </a:p>
          <a:p>
            <a:pPr algn="just"/>
            <a:r>
              <a:rPr lang="en-GB" dirty="0"/>
              <a:t>In the Referential integrity constraints, if a foreign key in Table 1 refers to the Primary Key of Table 2, then every value of the Foreign Key in Table 1 must be null or be available in Table 2.</a:t>
            </a:r>
            <a:endParaRPr lang="en-IN" dirty="0"/>
          </a:p>
        </p:txBody>
      </p:sp>
    </p:spTree>
    <p:extLst>
      <p:ext uri="{BB962C8B-B14F-4D97-AF65-F5344CB8AC3E}">
        <p14:creationId xmlns:p14="http://schemas.microsoft.com/office/powerpoint/2010/main" val="24294629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62FD9-46B2-4FC2-BF93-2DDBA54E5A58}"/>
              </a:ext>
            </a:extLst>
          </p:cNvPr>
          <p:cNvSpPr>
            <a:spLocks noGrp="1"/>
          </p:cNvSpPr>
          <p:nvPr>
            <p:ph type="title"/>
          </p:nvPr>
        </p:nvSpPr>
        <p:spPr/>
        <p:txBody>
          <a:bodyPr/>
          <a:lstStyle/>
          <a:p>
            <a:r>
              <a:rPr lang="en-GB" dirty="0"/>
              <a:t>Example</a:t>
            </a:r>
            <a:endParaRPr lang="en-IN" dirty="0"/>
          </a:p>
        </p:txBody>
      </p:sp>
      <p:pic>
        <p:nvPicPr>
          <p:cNvPr id="5122" name="Picture 2" descr="DBMS Integrity Constraints">
            <a:extLst>
              <a:ext uri="{FF2B5EF4-FFF2-40B4-BE49-F238E27FC236}">
                <a16:creationId xmlns:a16="http://schemas.microsoft.com/office/drawing/2014/main" id="{2B41605A-A74B-44F4-80EE-A8D3389C1B68}"/>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781175" y="2198687"/>
            <a:ext cx="4819650"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2856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1121E-DDBC-49EB-8843-E27D7F9A5052}"/>
              </a:ext>
            </a:extLst>
          </p:cNvPr>
          <p:cNvSpPr>
            <a:spLocks noGrp="1"/>
          </p:cNvSpPr>
          <p:nvPr>
            <p:ph type="title"/>
          </p:nvPr>
        </p:nvSpPr>
        <p:spPr/>
        <p:txBody>
          <a:bodyPr/>
          <a:lstStyle/>
          <a:p>
            <a:r>
              <a:rPr lang="en-GB" dirty="0"/>
              <a:t>4. Key constraints</a:t>
            </a:r>
            <a:endParaRPr lang="en-IN" dirty="0"/>
          </a:p>
        </p:txBody>
      </p:sp>
      <p:sp>
        <p:nvSpPr>
          <p:cNvPr id="3" name="Content Placeholder 2">
            <a:extLst>
              <a:ext uri="{FF2B5EF4-FFF2-40B4-BE49-F238E27FC236}">
                <a16:creationId xmlns:a16="http://schemas.microsoft.com/office/drawing/2014/main" id="{7FD63D2B-8286-4EC4-9590-D478C79AAE9B}"/>
              </a:ext>
            </a:extLst>
          </p:cNvPr>
          <p:cNvSpPr>
            <a:spLocks noGrp="1"/>
          </p:cNvSpPr>
          <p:nvPr>
            <p:ph sz="quarter" idx="1"/>
          </p:nvPr>
        </p:nvSpPr>
        <p:spPr/>
        <p:txBody>
          <a:bodyPr/>
          <a:lstStyle/>
          <a:p>
            <a:pPr algn="just"/>
            <a:r>
              <a:rPr lang="en-GB" dirty="0"/>
              <a:t>Keys are the entity set that is used to identify an entity within its entity set uniquely.</a:t>
            </a:r>
          </a:p>
          <a:p>
            <a:pPr algn="just"/>
            <a:r>
              <a:rPr lang="en-GB" dirty="0"/>
              <a:t>An entity set can have multiple keys, but out of which one key will be the primary key. A primary key can contain a unique and null value in the relational table.</a:t>
            </a:r>
            <a:endParaRPr lang="en-IN" dirty="0"/>
          </a:p>
        </p:txBody>
      </p:sp>
    </p:spTree>
    <p:extLst>
      <p:ext uri="{BB962C8B-B14F-4D97-AF65-F5344CB8AC3E}">
        <p14:creationId xmlns:p14="http://schemas.microsoft.com/office/powerpoint/2010/main" val="30109291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0A14D-D262-4F30-91B5-4725F0398755}"/>
              </a:ext>
            </a:extLst>
          </p:cNvPr>
          <p:cNvSpPr>
            <a:spLocks noGrp="1"/>
          </p:cNvSpPr>
          <p:nvPr>
            <p:ph type="title"/>
          </p:nvPr>
        </p:nvSpPr>
        <p:spPr/>
        <p:txBody>
          <a:bodyPr/>
          <a:lstStyle/>
          <a:p>
            <a:r>
              <a:rPr lang="en-GB" dirty="0"/>
              <a:t>Example</a:t>
            </a:r>
            <a:endParaRPr lang="en-IN" dirty="0"/>
          </a:p>
        </p:txBody>
      </p:sp>
      <p:pic>
        <p:nvPicPr>
          <p:cNvPr id="6146" name="Picture 2" descr="DBMS Integrity Constraints">
            <a:extLst>
              <a:ext uri="{FF2B5EF4-FFF2-40B4-BE49-F238E27FC236}">
                <a16:creationId xmlns:a16="http://schemas.microsoft.com/office/drawing/2014/main" id="{4A372C67-27FD-4388-A120-D72DD81A2911}"/>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971675" y="3108325"/>
            <a:ext cx="4438650" cy="185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78507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59F95-6535-411E-AA05-D730D80ABDD5}"/>
              </a:ext>
            </a:extLst>
          </p:cNvPr>
          <p:cNvSpPr>
            <a:spLocks noGrp="1"/>
          </p:cNvSpPr>
          <p:nvPr>
            <p:ph type="title"/>
          </p:nvPr>
        </p:nvSpPr>
        <p:spPr/>
        <p:txBody>
          <a:bodyPr/>
          <a:lstStyle/>
          <a:p>
            <a:r>
              <a:rPr lang="en-GB" dirty="0"/>
              <a:t>Introduction to Internet Security Protocols</a:t>
            </a:r>
            <a:endParaRPr lang="en-IN" dirty="0"/>
          </a:p>
        </p:txBody>
      </p:sp>
      <p:sp>
        <p:nvSpPr>
          <p:cNvPr id="3" name="Content Placeholder 2">
            <a:extLst>
              <a:ext uri="{FF2B5EF4-FFF2-40B4-BE49-F238E27FC236}">
                <a16:creationId xmlns:a16="http://schemas.microsoft.com/office/drawing/2014/main" id="{5F243C29-C5C5-4096-82F2-F0587B295892}"/>
              </a:ext>
            </a:extLst>
          </p:cNvPr>
          <p:cNvSpPr>
            <a:spLocks noGrp="1"/>
          </p:cNvSpPr>
          <p:nvPr>
            <p:ph sz="quarter" idx="1"/>
          </p:nvPr>
        </p:nvSpPr>
        <p:spPr/>
        <p:txBody>
          <a:bodyPr/>
          <a:lstStyle/>
          <a:p>
            <a:pPr algn="just"/>
            <a:r>
              <a:rPr lang="en-GB" dirty="0"/>
              <a:t>In today’s computer network world, internet security has achieved great importance. Since internet technology is vast and encompasses many years, there are various aspects associated with internet security. </a:t>
            </a:r>
          </a:p>
          <a:p>
            <a:pPr algn="just"/>
            <a:r>
              <a:rPr lang="en-GB" dirty="0"/>
              <a:t>Various security mechanisms exist for specialized internet services like email, electronic commerce, and payment, wireless internet, etc. </a:t>
            </a:r>
          </a:p>
          <a:p>
            <a:pPr algn="just"/>
            <a:r>
              <a:rPr lang="en-GB" dirty="0"/>
              <a:t>To provide the security to this internet various protocols have been used like SSL (Secure Socket Layer), TLS ( Transport Layer Security), etc.</a:t>
            </a:r>
            <a:endParaRPr lang="en-IN" dirty="0"/>
          </a:p>
        </p:txBody>
      </p:sp>
    </p:spTree>
    <p:extLst>
      <p:ext uri="{BB962C8B-B14F-4D97-AF65-F5344CB8AC3E}">
        <p14:creationId xmlns:p14="http://schemas.microsoft.com/office/powerpoint/2010/main" val="1571214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C550D-5041-424C-91C9-F40D959F2249}"/>
              </a:ext>
            </a:extLst>
          </p:cNvPr>
          <p:cNvSpPr>
            <a:spLocks noGrp="1"/>
          </p:cNvSpPr>
          <p:nvPr>
            <p:ph type="title"/>
          </p:nvPr>
        </p:nvSpPr>
        <p:spPr/>
        <p:txBody>
          <a:bodyPr/>
          <a:lstStyle/>
          <a:p>
            <a:pPr algn="just"/>
            <a:r>
              <a:rPr lang="en-GB" dirty="0"/>
              <a:t>Why is it important</a:t>
            </a:r>
          </a:p>
        </p:txBody>
      </p:sp>
      <p:sp>
        <p:nvSpPr>
          <p:cNvPr id="3" name="Content Placeholder 2">
            <a:extLst>
              <a:ext uri="{FF2B5EF4-FFF2-40B4-BE49-F238E27FC236}">
                <a16:creationId xmlns:a16="http://schemas.microsoft.com/office/drawing/2014/main" id="{2ADF187C-A191-46A9-B212-C3DFEAE7A945}"/>
              </a:ext>
            </a:extLst>
          </p:cNvPr>
          <p:cNvSpPr>
            <a:spLocks noGrp="1"/>
          </p:cNvSpPr>
          <p:nvPr>
            <p:ph sz="quarter" idx="1"/>
          </p:nvPr>
        </p:nvSpPr>
        <p:spPr/>
        <p:txBody>
          <a:bodyPr>
            <a:normAutofit/>
          </a:bodyPr>
          <a:lstStyle/>
          <a:p>
            <a:pPr algn="just"/>
            <a:r>
              <a:rPr lang="en-GB" dirty="0"/>
              <a:t>By definition, a data breach is a failure to maintain the confidentiality of data in a database. How much harm a data breach inflicts on your enterprise depends on a number of consequences or factors:</a:t>
            </a:r>
          </a:p>
        </p:txBody>
      </p:sp>
    </p:spTree>
    <p:extLst>
      <p:ext uri="{BB962C8B-B14F-4D97-AF65-F5344CB8AC3E}">
        <p14:creationId xmlns:p14="http://schemas.microsoft.com/office/powerpoint/2010/main" val="28531172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5AC46-EA44-452C-A018-77DACBEBC200}"/>
              </a:ext>
            </a:extLst>
          </p:cNvPr>
          <p:cNvSpPr>
            <a:spLocks noGrp="1"/>
          </p:cNvSpPr>
          <p:nvPr>
            <p:ph type="title"/>
          </p:nvPr>
        </p:nvSpPr>
        <p:spPr/>
        <p:txBody>
          <a:bodyPr/>
          <a:lstStyle/>
          <a:p>
            <a:r>
              <a:rPr lang="en-GB" dirty="0"/>
              <a:t>1. SSL Protocol</a:t>
            </a:r>
            <a:endParaRPr lang="en-IN" dirty="0"/>
          </a:p>
        </p:txBody>
      </p:sp>
      <p:sp>
        <p:nvSpPr>
          <p:cNvPr id="3" name="Content Placeholder 2">
            <a:extLst>
              <a:ext uri="{FF2B5EF4-FFF2-40B4-BE49-F238E27FC236}">
                <a16:creationId xmlns:a16="http://schemas.microsoft.com/office/drawing/2014/main" id="{66E24367-0589-4829-91C2-2A94C408BEAB}"/>
              </a:ext>
            </a:extLst>
          </p:cNvPr>
          <p:cNvSpPr>
            <a:spLocks noGrp="1"/>
          </p:cNvSpPr>
          <p:nvPr>
            <p:ph sz="quarter" idx="1"/>
          </p:nvPr>
        </p:nvSpPr>
        <p:spPr/>
        <p:txBody>
          <a:bodyPr>
            <a:normAutofit/>
          </a:bodyPr>
          <a:lstStyle/>
          <a:p>
            <a:pPr algn="just"/>
            <a:r>
              <a:rPr lang="en-GB" dirty="0"/>
              <a:t>SSL Protocol stands for Secure Socket Layer protocol, which is an internet security protocol used for exchanging the information between a web browser and a web server in a secure manner. </a:t>
            </a:r>
          </a:p>
          <a:p>
            <a:pPr algn="just"/>
            <a:r>
              <a:rPr lang="en-GB" dirty="0"/>
              <a:t>It provides two basic security services like authentication and confidentiality. SSL protocol has become the world’s most popular web security mechanism, all major web browsers support SSL. </a:t>
            </a:r>
          </a:p>
          <a:p>
            <a:pPr algn="just"/>
            <a:r>
              <a:rPr lang="en-GB" dirty="0"/>
              <a:t>Secure socket layer protocol is considered as an additional layer in TCP/IP protocol suite. </a:t>
            </a:r>
          </a:p>
        </p:txBody>
      </p:sp>
    </p:spTree>
    <p:extLst>
      <p:ext uri="{BB962C8B-B14F-4D97-AF65-F5344CB8AC3E}">
        <p14:creationId xmlns:p14="http://schemas.microsoft.com/office/powerpoint/2010/main" val="41316001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2D367-045C-4D00-8769-8400DCFA979F}"/>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7EB17D2A-1EC2-4C25-9EF9-203DACBBE189}"/>
              </a:ext>
            </a:extLst>
          </p:cNvPr>
          <p:cNvSpPr>
            <a:spLocks noGrp="1"/>
          </p:cNvSpPr>
          <p:nvPr>
            <p:ph sz="quarter" idx="1"/>
          </p:nvPr>
        </p:nvSpPr>
        <p:spPr/>
        <p:txBody>
          <a:bodyPr>
            <a:normAutofit lnSpcReduction="10000"/>
          </a:bodyPr>
          <a:lstStyle/>
          <a:p>
            <a:pPr algn="just"/>
            <a:r>
              <a:rPr lang="en-GB" dirty="0"/>
              <a:t>It is located between the application layer and the transport layer. SSL has three sub protocols namely Handshake Protocol, Record Protocol, and Alert Protocol.</a:t>
            </a:r>
          </a:p>
          <a:p>
            <a:pPr algn="just"/>
            <a:r>
              <a:rPr lang="en-GB" dirty="0"/>
              <a:t>OpenSSL is an open source implementation of the Secure Socket Layer protocol. OpenSSL is subject to four remotely exploitable buffer overflow. </a:t>
            </a:r>
          </a:p>
          <a:p>
            <a:pPr algn="just"/>
            <a:r>
              <a:rPr lang="en-GB" dirty="0"/>
              <a:t>Buffer overflow vulnerabilities allow attackers to execute arbitrary code on the target computer with a privilege level of OpenSSL process as well as providing opportunities for launching a denial of service attack.</a:t>
            </a:r>
            <a:endParaRPr lang="en-IN" dirty="0"/>
          </a:p>
          <a:p>
            <a:endParaRPr lang="en-IN" dirty="0"/>
          </a:p>
        </p:txBody>
      </p:sp>
    </p:spTree>
    <p:extLst>
      <p:ext uri="{BB962C8B-B14F-4D97-AF65-F5344CB8AC3E}">
        <p14:creationId xmlns:p14="http://schemas.microsoft.com/office/powerpoint/2010/main" val="23215521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C036C-5CBD-4B4A-B180-9D32C5CBB188}"/>
              </a:ext>
            </a:extLst>
          </p:cNvPr>
          <p:cNvSpPr>
            <a:spLocks noGrp="1"/>
          </p:cNvSpPr>
          <p:nvPr>
            <p:ph type="title"/>
          </p:nvPr>
        </p:nvSpPr>
        <p:spPr/>
        <p:txBody>
          <a:bodyPr/>
          <a:lstStyle/>
          <a:p>
            <a:r>
              <a:rPr lang="en-IN" dirty="0"/>
              <a:t>2. TLS Protocol</a:t>
            </a:r>
          </a:p>
        </p:txBody>
      </p:sp>
      <p:sp>
        <p:nvSpPr>
          <p:cNvPr id="3" name="Content Placeholder 2">
            <a:extLst>
              <a:ext uri="{FF2B5EF4-FFF2-40B4-BE49-F238E27FC236}">
                <a16:creationId xmlns:a16="http://schemas.microsoft.com/office/drawing/2014/main" id="{82C735E4-F44D-4BDB-A7F1-798C983EDE04}"/>
              </a:ext>
            </a:extLst>
          </p:cNvPr>
          <p:cNvSpPr>
            <a:spLocks noGrp="1"/>
          </p:cNvSpPr>
          <p:nvPr>
            <p:ph sz="quarter" idx="1"/>
          </p:nvPr>
        </p:nvSpPr>
        <p:spPr/>
        <p:txBody>
          <a:bodyPr>
            <a:normAutofit/>
          </a:bodyPr>
          <a:lstStyle/>
          <a:p>
            <a:pPr algn="just"/>
            <a:r>
              <a:rPr lang="en-IN" dirty="0"/>
              <a:t>TLS stands for Transport Layer Security, which is an internet security protocol. </a:t>
            </a:r>
          </a:p>
          <a:p>
            <a:pPr algn="just"/>
            <a:r>
              <a:rPr lang="en-IN" dirty="0"/>
              <a:t>TLS is an IETF standardization initiative whose goal is to come out with an internet standard version of SSL. </a:t>
            </a:r>
          </a:p>
          <a:p>
            <a:pPr algn="just"/>
            <a:r>
              <a:rPr lang="en-IN" dirty="0"/>
              <a:t>To standardized SSL, Netscape handed the protocol to IETF. The idea and implementation are quite similar. </a:t>
            </a:r>
          </a:p>
          <a:p>
            <a:pPr algn="just"/>
            <a:r>
              <a:rPr lang="en-IN" dirty="0"/>
              <a:t>Transport layer security protocol uses a pseudo random function to create a master secret. </a:t>
            </a:r>
          </a:p>
        </p:txBody>
      </p:sp>
    </p:spTree>
    <p:extLst>
      <p:ext uri="{BB962C8B-B14F-4D97-AF65-F5344CB8AC3E}">
        <p14:creationId xmlns:p14="http://schemas.microsoft.com/office/powerpoint/2010/main" val="24205689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52535-807D-4D30-8102-41AA64E08710}"/>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876E25F8-B8A0-4245-881F-A0BA84D28D78}"/>
              </a:ext>
            </a:extLst>
          </p:cNvPr>
          <p:cNvSpPr>
            <a:spLocks noGrp="1"/>
          </p:cNvSpPr>
          <p:nvPr>
            <p:ph sz="quarter" idx="1"/>
          </p:nvPr>
        </p:nvSpPr>
        <p:spPr/>
        <p:txBody>
          <a:bodyPr/>
          <a:lstStyle/>
          <a:p>
            <a:pPr algn="just"/>
            <a:r>
              <a:rPr lang="en-IN" dirty="0"/>
              <a:t>TLS also has three sub protocols same as SSL protocol – Handshake Protocol, Record Protocol, and Alert Protocol. </a:t>
            </a:r>
          </a:p>
          <a:p>
            <a:pPr algn="just"/>
            <a:r>
              <a:rPr lang="en-IN" dirty="0"/>
              <a:t>In Handshake Protocol some details are changed, Record Protocol uses HMAC, Alert protocol newly added features like record overflow, Unknown CA, Decryption failed, Decode error, Access denied, Export restrictions, Protocol version, insufficient security, internal error. </a:t>
            </a:r>
          </a:p>
          <a:p>
            <a:pPr algn="just"/>
            <a:r>
              <a:rPr lang="en-IN" dirty="0"/>
              <a:t>Transport layer security is defined in RFC 2246.</a:t>
            </a:r>
          </a:p>
        </p:txBody>
      </p:sp>
    </p:spTree>
    <p:extLst>
      <p:ext uri="{BB962C8B-B14F-4D97-AF65-F5344CB8AC3E}">
        <p14:creationId xmlns:p14="http://schemas.microsoft.com/office/powerpoint/2010/main" val="17189071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C9B54-7743-4D52-8666-9651236771B4}"/>
              </a:ext>
            </a:extLst>
          </p:cNvPr>
          <p:cNvSpPr>
            <a:spLocks noGrp="1"/>
          </p:cNvSpPr>
          <p:nvPr>
            <p:ph type="title"/>
          </p:nvPr>
        </p:nvSpPr>
        <p:spPr/>
        <p:txBody>
          <a:bodyPr/>
          <a:lstStyle/>
          <a:p>
            <a:r>
              <a:rPr lang="en-GB" dirty="0"/>
              <a:t>3. SHTTP</a:t>
            </a:r>
            <a:endParaRPr lang="en-IN" dirty="0"/>
          </a:p>
        </p:txBody>
      </p:sp>
      <p:sp>
        <p:nvSpPr>
          <p:cNvPr id="3" name="Content Placeholder 2">
            <a:extLst>
              <a:ext uri="{FF2B5EF4-FFF2-40B4-BE49-F238E27FC236}">
                <a16:creationId xmlns:a16="http://schemas.microsoft.com/office/drawing/2014/main" id="{5F552A42-CCE4-44EC-BF72-98F3DDC0D375}"/>
              </a:ext>
            </a:extLst>
          </p:cNvPr>
          <p:cNvSpPr>
            <a:spLocks noGrp="1"/>
          </p:cNvSpPr>
          <p:nvPr>
            <p:ph sz="quarter" idx="1"/>
          </p:nvPr>
        </p:nvSpPr>
        <p:spPr/>
        <p:txBody>
          <a:bodyPr>
            <a:normAutofit/>
          </a:bodyPr>
          <a:lstStyle/>
          <a:p>
            <a:pPr algn="just"/>
            <a:r>
              <a:rPr lang="en-GB" dirty="0"/>
              <a:t>SHTTP stands for Secure </a:t>
            </a:r>
            <a:r>
              <a:rPr lang="en-GB" dirty="0" err="1"/>
              <a:t>HyperText</a:t>
            </a:r>
            <a:r>
              <a:rPr lang="en-GB" dirty="0"/>
              <a:t> Transfer Protocol, is a set of security mechanism defined for protecting internet traffic. </a:t>
            </a:r>
          </a:p>
          <a:p>
            <a:pPr algn="just"/>
            <a:r>
              <a:rPr lang="en-GB" dirty="0"/>
              <a:t>It also includes data entry forms and internet based transaction. </a:t>
            </a:r>
          </a:p>
          <a:p>
            <a:pPr algn="just"/>
            <a:r>
              <a:rPr lang="en-GB" dirty="0"/>
              <a:t>Services provided by SHTTP are quite similar to SSL protocol. </a:t>
            </a:r>
          </a:p>
          <a:p>
            <a:pPr algn="just"/>
            <a:r>
              <a:rPr lang="en-GB" dirty="0"/>
              <a:t>Secure </a:t>
            </a:r>
            <a:r>
              <a:rPr lang="en-GB" dirty="0" err="1"/>
              <a:t>HyperText</a:t>
            </a:r>
            <a:r>
              <a:rPr lang="en-GB" dirty="0"/>
              <a:t> Transfer Protocol works at the application layer, and therefore tightly coupled with HTTP. </a:t>
            </a:r>
            <a:endParaRPr lang="en-IN" dirty="0"/>
          </a:p>
        </p:txBody>
      </p:sp>
    </p:spTree>
    <p:extLst>
      <p:ext uri="{BB962C8B-B14F-4D97-AF65-F5344CB8AC3E}">
        <p14:creationId xmlns:p14="http://schemas.microsoft.com/office/powerpoint/2010/main" val="29900507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1E969-B560-42E6-9861-26A21A3DADB9}"/>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8EA383BB-F825-4B4B-9B82-D2EC1FCC9396}"/>
              </a:ext>
            </a:extLst>
          </p:cNvPr>
          <p:cNvSpPr>
            <a:spLocks noGrp="1"/>
          </p:cNvSpPr>
          <p:nvPr>
            <p:ph sz="quarter" idx="1"/>
          </p:nvPr>
        </p:nvSpPr>
        <p:spPr/>
        <p:txBody>
          <a:bodyPr/>
          <a:lstStyle/>
          <a:p>
            <a:pPr algn="just"/>
            <a:r>
              <a:rPr lang="en-GB" dirty="0"/>
              <a:t>SHTTP supports both authentication and encryption of HTTP traffic between the client and the server. </a:t>
            </a:r>
          </a:p>
          <a:p>
            <a:pPr algn="just"/>
            <a:r>
              <a:rPr lang="en-GB" dirty="0"/>
              <a:t>Encryption and digital signature format used in SHTTP have the origins in the PEM (Privacy Enhanced Mail) protocol. </a:t>
            </a:r>
          </a:p>
          <a:p>
            <a:pPr algn="just"/>
            <a:r>
              <a:rPr lang="en-GB" dirty="0"/>
              <a:t>SHTTP works at the level of an individual message. It can encrypt and sign an individual message.</a:t>
            </a:r>
            <a:endParaRPr lang="en-IN" dirty="0"/>
          </a:p>
        </p:txBody>
      </p:sp>
    </p:spTree>
    <p:extLst>
      <p:ext uri="{BB962C8B-B14F-4D97-AF65-F5344CB8AC3E}">
        <p14:creationId xmlns:p14="http://schemas.microsoft.com/office/powerpoint/2010/main" val="41103558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089C8-3233-408B-B2A1-33D0A01DEDB9}"/>
              </a:ext>
            </a:extLst>
          </p:cNvPr>
          <p:cNvSpPr>
            <a:spLocks noGrp="1"/>
          </p:cNvSpPr>
          <p:nvPr>
            <p:ph type="title"/>
          </p:nvPr>
        </p:nvSpPr>
        <p:spPr/>
        <p:txBody>
          <a:bodyPr/>
          <a:lstStyle/>
          <a:p>
            <a:r>
              <a:rPr lang="en-GB" dirty="0"/>
              <a:t>4. SET Protocol</a:t>
            </a:r>
            <a:endParaRPr lang="en-IN" dirty="0"/>
          </a:p>
        </p:txBody>
      </p:sp>
      <p:sp>
        <p:nvSpPr>
          <p:cNvPr id="3" name="Content Placeholder 2">
            <a:extLst>
              <a:ext uri="{FF2B5EF4-FFF2-40B4-BE49-F238E27FC236}">
                <a16:creationId xmlns:a16="http://schemas.microsoft.com/office/drawing/2014/main" id="{E4A7007F-2AF3-4C39-8D0C-76FE3C5C2EC9}"/>
              </a:ext>
            </a:extLst>
          </p:cNvPr>
          <p:cNvSpPr>
            <a:spLocks noGrp="1"/>
          </p:cNvSpPr>
          <p:nvPr>
            <p:ph sz="quarter" idx="1"/>
          </p:nvPr>
        </p:nvSpPr>
        <p:spPr/>
        <p:txBody>
          <a:bodyPr/>
          <a:lstStyle/>
          <a:p>
            <a:pPr algn="just"/>
            <a:r>
              <a:rPr lang="en-GB" dirty="0"/>
              <a:t>SET Protocol stands for Secure Electronic Transaction protocol is an open encryption and security mechanism designed for protecting the eCommerce transaction over the internet. </a:t>
            </a:r>
          </a:p>
          <a:p>
            <a:pPr algn="just"/>
            <a:r>
              <a:rPr lang="en-GB" dirty="0"/>
              <a:t>SET is not a payment system, it is a security protocol used over the internet for secure transaction.</a:t>
            </a:r>
            <a:endParaRPr lang="en-IN" dirty="0"/>
          </a:p>
        </p:txBody>
      </p:sp>
    </p:spTree>
    <p:extLst>
      <p:ext uri="{BB962C8B-B14F-4D97-AF65-F5344CB8AC3E}">
        <p14:creationId xmlns:p14="http://schemas.microsoft.com/office/powerpoint/2010/main" val="598888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15712-CA6F-4D4D-897F-C5CAF8C7A4CB}"/>
              </a:ext>
            </a:extLst>
          </p:cNvPr>
          <p:cNvSpPr>
            <a:spLocks noGrp="1"/>
          </p:cNvSpPr>
          <p:nvPr>
            <p:ph type="title"/>
          </p:nvPr>
        </p:nvSpPr>
        <p:spPr/>
        <p:txBody>
          <a:bodyPr/>
          <a:lstStyle/>
          <a:p>
            <a:r>
              <a:rPr lang="en-GB" dirty="0"/>
              <a:t>Services</a:t>
            </a:r>
            <a:endParaRPr lang="en-IN" dirty="0"/>
          </a:p>
        </p:txBody>
      </p:sp>
      <p:sp>
        <p:nvSpPr>
          <p:cNvPr id="3" name="Content Placeholder 2">
            <a:extLst>
              <a:ext uri="{FF2B5EF4-FFF2-40B4-BE49-F238E27FC236}">
                <a16:creationId xmlns:a16="http://schemas.microsoft.com/office/drawing/2014/main" id="{A8E3AEB9-CB41-4178-B0A6-23ADAE7EE320}"/>
              </a:ext>
            </a:extLst>
          </p:cNvPr>
          <p:cNvSpPr>
            <a:spLocks noGrp="1"/>
          </p:cNvSpPr>
          <p:nvPr>
            <p:ph sz="quarter" idx="1"/>
          </p:nvPr>
        </p:nvSpPr>
        <p:spPr/>
        <p:txBody>
          <a:bodyPr/>
          <a:lstStyle/>
          <a:p>
            <a:pPr algn="just"/>
            <a:r>
              <a:rPr lang="en-GB" dirty="0"/>
              <a:t>SET provides authentication by using digital certificates.</a:t>
            </a:r>
          </a:p>
          <a:p>
            <a:pPr algn="just"/>
            <a:r>
              <a:rPr lang="en-GB" dirty="0"/>
              <a:t>It provides a secure communication channel among all parties involved in an eCommerce transaction.</a:t>
            </a:r>
          </a:p>
          <a:p>
            <a:pPr algn="just"/>
            <a:r>
              <a:rPr lang="en-GB" dirty="0"/>
              <a:t>It ensures confidentiality because the information is only available for parties involved in a transaction and that too only when and where required.</a:t>
            </a:r>
            <a:endParaRPr lang="en-IN" dirty="0"/>
          </a:p>
        </p:txBody>
      </p:sp>
    </p:spTree>
    <p:extLst>
      <p:ext uri="{BB962C8B-B14F-4D97-AF65-F5344CB8AC3E}">
        <p14:creationId xmlns:p14="http://schemas.microsoft.com/office/powerpoint/2010/main" val="16780326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2C211-FFF4-44ED-9668-E36FE69F5588}"/>
              </a:ext>
            </a:extLst>
          </p:cNvPr>
          <p:cNvSpPr>
            <a:spLocks noGrp="1"/>
          </p:cNvSpPr>
          <p:nvPr>
            <p:ph type="title"/>
          </p:nvPr>
        </p:nvSpPr>
        <p:spPr/>
        <p:txBody>
          <a:bodyPr/>
          <a:lstStyle/>
          <a:p>
            <a:r>
              <a:rPr lang="en-GB" dirty="0"/>
              <a:t>Participants</a:t>
            </a:r>
            <a:endParaRPr lang="en-IN" dirty="0"/>
          </a:p>
        </p:txBody>
      </p:sp>
      <p:sp>
        <p:nvSpPr>
          <p:cNvPr id="3" name="Content Placeholder 2">
            <a:extLst>
              <a:ext uri="{FF2B5EF4-FFF2-40B4-BE49-F238E27FC236}">
                <a16:creationId xmlns:a16="http://schemas.microsoft.com/office/drawing/2014/main" id="{82FFF48C-6933-4D7C-B824-730B812ED591}"/>
              </a:ext>
            </a:extLst>
          </p:cNvPr>
          <p:cNvSpPr>
            <a:spLocks noGrp="1"/>
          </p:cNvSpPr>
          <p:nvPr>
            <p:ph sz="quarter" idx="1"/>
          </p:nvPr>
        </p:nvSpPr>
        <p:spPr/>
        <p:txBody>
          <a:bodyPr>
            <a:normAutofit/>
          </a:bodyPr>
          <a:lstStyle/>
          <a:p>
            <a:pPr algn="just"/>
            <a:r>
              <a:rPr lang="en-GB" dirty="0"/>
              <a:t>Cardholder: It is an authorized holder of payment card such as visa card, Master card.</a:t>
            </a:r>
          </a:p>
          <a:p>
            <a:pPr algn="just"/>
            <a:r>
              <a:rPr lang="en-GB" dirty="0"/>
              <a:t>Merchant: It is a specific person or organization who wants to sell goods and services to the cardholder.</a:t>
            </a:r>
          </a:p>
          <a:p>
            <a:pPr algn="just"/>
            <a:r>
              <a:rPr lang="en-GB" dirty="0"/>
              <a:t>Issuer: It is a financial institution which provides payment card to the cardholder.</a:t>
            </a:r>
          </a:p>
          <a:p>
            <a:pPr algn="just"/>
            <a:r>
              <a:rPr lang="en-GB" dirty="0"/>
              <a:t>Acquirer: It is a financial institution which has a relationship with merchants for processing payment card Authorization and payments.</a:t>
            </a:r>
          </a:p>
          <a:p>
            <a:pPr algn="just"/>
            <a:endParaRPr lang="en-GB" dirty="0"/>
          </a:p>
        </p:txBody>
      </p:sp>
    </p:spTree>
    <p:extLst>
      <p:ext uri="{BB962C8B-B14F-4D97-AF65-F5344CB8AC3E}">
        <p14:creationId xmlns:p14="http://schemas.microsoft.com/office/powerpoint/2010/main" val="42084795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3D59-490C-4E78-9BD3-901AF01D2217}"/>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1B69519C-5DA3-4F50-8DB0-35C749B9D66D}"/>
              </a:ext>
            </a:extLst>
          </p:cNvPr>
          <p:cNvSpPr>
            <a:spLocks noGrp="1"/>
          </p:cNvSpPr>
          <p:nvPr>
            <p:ph sz="quarter" idx="1"/>
          </p:nvPr>
        </p:nvSpPr>
        <p:spPr/>
        <p:txBody>
          <a:bodyPr/>
          <a:lstStyle/>
          <a:p>
            <a:pPr algn="just"/>
            <a:r>
              <a:rPr lang="en-GB" dirty="0"/>
              <a:t>Payment Gateway: It acts as an interface between SET and existing card payment networks for payment Authorization.</a:t>
            </a:r>
          </a:p>
          <a:p>
            <a:pPr algn="just"/>
            <a:r>
              <a:rPr lang="en-GB" dirty="0"/>
              <a:t>Certification Authority: It is an authority that is trusted to provide a public key certificate to cardholder, merchant, and payment gateways.</a:t>
            </a:r>
            <a:endParaRPr lang="en-IN" dirty="0"/>
          </a:p>
          <a:p>
            <a:endParaRPr lang="en-IN" dirty="0"/>
          </a:p>
        </p:txBody>
      </p:sp>
    </p:spTree>
    <p:extLst>
      <p:ext uri="{BB962C8B-B14F-4D97-AF65-F5344CB8AC3E}">
        <p14:creationId xmlns:p14="http://schemas.microsoft.com/office/powerpoint/2010/main" val="294444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20CEC-6290-42EF-B77B-B8CDEE95BA03}"/>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928F8484-195E-4F81-9F10-954270E174E4}"/>
              </a:ext>
            </a:extLst>
          </p:cNvPr>
          <p:cNvSpPr>
            <a:spLocks noGrp="1"/>
          </p:cNvSpPr>
          <p:nvPr>
            <p:ph sz="quarter" idx="1"/>
          </p:nvPr>
        </p:nvSpPr>
        <p:spPr/>
        <p:txBody>
          <a:bodyPr>
            <a:normAutofit lnSpcReduction="10000"/>
          </a:bodyPr>
          <a:lstStyle/>
          <a:p>
            <a:pPr algn="just"/>
            <a:r>
              <a:rPr lang="en-GB" b="1" dirty="0"/>
              <a:t>Compromised intellectual property: </a:t>
            </a:r>
            <a:r>
              <a:rPr lang="en-GB" dirty="0"/>
              <a:t>Your intellectual property—trade secrets, inventions, proprietary practices—may be critical to your ability to maintain a competitive advantage in your market. If that intellectual property is stolen or exposed, your competitive advantage may be difficult or impossible to maintain or recover.</a:t>
            </a:r>
          </a:p>
          <a:p>
            <a:pPr algn="just"/>
            <a:r>
              <a:rPr lang="en-GB" b="1" dirty="0"/>
              <a:t>Damage to brand reputation: </a:t>
            </a:r>
            <a:r>
              <a:rPr lang="en-GB" dirty="0"/>
              <a:t>Customers or partners may be unwilling to buy your products or services (or do business with your company) if they don’t feel they can trust you to protect your data or theirs.</a:t>
            </a:r>
            <a:endParaRPr lang="en-IN" dirty="0"/>
          </a:p>
        </p:txBody>
      </p:sp>
    </p:spTree>
    <p:extLst>
      <p:ext uri="{BB962C8B-B14F-4D97-AF65-F5344CB8AC3E}">
        <p14:creationId xmlns:p14="http://schemas.microsoft.com/office/powerpoint/2010/main" val="3277879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396ED-255E-47C0-ADC2-479BA7255734}"/>
              </a:ext>
            </a:extLst>
          </p:cNvPr>
          <p:cNvSpPr>
            <a:spLocks noGrp="1"/>
          </p:cNvSpPr>
          <p:nvPr>
            <p:ph type="title"/>
          </p:nvPr>
        </p:nvSpPr>
        <p:spPr/>
        <p:txBody>
          <a:bodyPr/>
          <a:lstStyle/>
          <a:p>
            <a:r>
              <a:rPr lang="en-GB" dirty="0"/>
              <a:t>5. PEM Protocol</a:t>
            </a:r>
            <a:endParaRPr lang="en-IN" dirty="0"/>
          </a:p>
        </p:txBody>
      </p:sp>
      <p:sp>
        <p:nvSpPr>
          <p:cNvPr id="3" name="Content Placeholder 2">
            <a:extLst>
              <a:ext uri="{FF2B5EF4-FFF2-40B4-BE49-F238E27FC236}">
                <a16:creationId xmlns:a16="http://schemas.microsoft.com/office/drawing/2014/main" id="{29E2A431-0F34-4D25-B795-5A853971034C}"/>
              </a:ext>
            </a:extLst>
          </p:cNvPr>
          <p:cNvSpPr>
            <a:spLocks noGrp="1"/>
          </p:cNvSpPr>
          <p:nvPr>
            <p:ph sz="quarter" idx="1"/>
          </p:nvPr>
        </p:nvSpPr>
        <p:spPr/>
        <p:txBody>
          <a:bodyPr>
            <a:normAutofit/>
          </a:bodyPr>
          <a:lstStyle/>
          <a:p>
            <a:pPr algn="just"/>
            <a:r>
              <a:rPr lang="en-GB" dirty="0"/>
              <a:t>PEM Protocol stands for privacy enhanced mail, used for email security over the internet. </a:t>
            </a:r>
          </a:p>
          <a:p>
            <a:pPr algn="just"/>
            <a:r>
              <a:rPr lang="en-GB" dirty="0"/>
              <a:t>If we adopted by IAB ( Internet Architecture Board) to provide secure electronic mail communication over the internet. </a:t>
            </a:r>
          </a:p>
          <a:p>
            <a:pPr algn="just"/>
            <a:r>
              <a:rPr lang="en-GB" dirty="0"/>
              <a:t>It was initially developed by the IRTF (Internet Research Task Force) PSRG (Privacy Security Research Group). </a:t>
            </a:r>
            <a:endParaRPr lang="en-IN" dirty="0"/>
          </a:p>
        </p:txBody>
      </p:sp>
    </p:spTree>
    <p:extLst>
      <p:ext uri="{BB962C8B-B14F-4D97-AF65-F5344CB8AC3E}">
        <p14:creationId xmlns:p14="http://schemas.microsoft.com/office/powerpoint/2010/main" val="11964283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1D9EC-CD50-411F-82E7-F77968C1427D}"/>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E40E61BD-3813-4578-A3E1-385D58F1717E}"/>
              </a:ext>
            </a:extLst>
          </p:cNvPr>
          <p:cNvSpPr>
            <a:spLocks noGrp="1"/>
          </p:cNvSpPr>
          <p:nvPr>
            <p:ph sz="quarter" idx="1"/>
          </p:nvPr>
        </p:nvSpPr>
        <p:spPr/>
        <p:txBody>
          <a:bodyPr/>
          <a:lstStyle/>
          <a:p>
            <a:pPr algn="just"/>
            <a:r>
              <a:rPr lang="en-GB" dirty="0"/>
              <a:t>Then they handed over the PEM to the IETF (Internet Engineering Task Force) PEM working group Privacy Enhanced Mail protocol is described in four specific documents RFC 1421, RFC 1422, RFC 1423, and RFC 1424. </a:t>
            </a:r>
          </a:p>
          <a:p>
            <a:pPr algn="just"/>
            <a:r>
              <a:rPr lang="en-GB" dirty="0"/>
              <a:t>It supports cryptographic functions namely encryption, nonrepudiation, and message integrity.</a:t>
            </a:r>
            <a:endParaRPr lang="en-IN" dirty="0"/>
          </a:p>
        </p:txBody>
      </p:sp>
    </p:spTree>
    <p:extLst>
      <p:ext uri="{BB962C8B-B14F-4D97-AF65-F5344CB8AC3E}">
        <p14:creationId xmlns:p14="http://schemas.microsoft.com/office/powerpoint/2010/main" val="9120054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3C140-C676-4AC1-8405-55842F164533}"/>
              </a:ext>
            </a:extLst>
          </p:cNvPr>
          <p:cNvSpPr>
            <a:spLocks noGrp="1"/>
          </p:cNvSpPr>
          <p:nvPr>
            <p:ph type="title"/>
          </p:nvPr>
        </p:nvSpPr>
        <p:spPr/>
        <p:txBody>
          <a:bodyPr/>
          <a:lstStyle/>
          <a:p>
            <a:r>
              <a:rPr lang="en-GB" dirty="0"/>
              <a:t>6. PGP Protocol</a:t>
            </a:r>
            <a:endParaRPr lang="en-IN" dirty="0"/>
          </a:p>
        </p:txBody>
      </p:sp>
      <p:sp>
        <p:nvSpPr>
          <p:cNvPr id="3" name="Content Placeholder 2">
            <a:extLst>
              <a:ext uri="{FF2B5EF4-FFF2-40B4-BE49-F238E27FC236}">
                <a16:creationId xmlns:a16="http://schemas.microsoft.com/office/drawing/2014/main" id="{217CD66E-7BED-48E7-B162-8CBA4FD79A62}"/>
              </a:ext>
            </a:extLst>
          </p:cNvPr>
          <p:cNvSpPr>
            <a:spLocks noGrp="1"/>
          </p:cNvSpPr>
          <p:nvPr>
            <p:ph sz="quarter" idx="1"/>
          </p:nvPr>
        </p:nvSpPr>
        <p:spPr/>
        <p:txBody>
          <a:bodyPr>
            <a:normAutofit/>
          </a:bodyPr>
          <a:lstStyle/>
          <a:p>
            <a:pPr algn="just"/>
            <a:r>
              <a:rPr lang="en-GB" dirty="0"/>
              <a:t>PGP Protocol stands for Pretty Good Privacy, which we developed by Phil Zimmerman. </a:t>
            </a:r>
          </a:p>
          <a:p>
            <a:pPr algn="just"/>
            <a:r>
              <a:rPr lang="en-GB" dirty="0"/>
              <a:t>PGP protocol is easy to use and free including its source code documentation. </a:t>
            </a:r>
          </a:p>
          <a:p>
            <a:pPr algn="just"/>
            <a:r>
              <a:rPr lang="en-GB" dirty="0"/>
              <a:t>It also supports the basic requirements of cryptography. </a:t>
            </a:r>
          </a:p>
          <a:p>
            <a:pPr algn="just"/>
            <a:r>
              <a:rPr lang="en-GB" dirty="0"/>
              <a:t>However, for those organizations that require support, a low-cost commercial version Of PGP protocol is available from an organization called </a:t>
            </a:r>
            <a:r>
              <a:rPr lang="en-GB" dirty="0" err="1"/>
              <a:t>viacrypt</a:t>
            </a:r>
            <a:r>
              <a:rPr lang="en-GB" dirty="0"/>
              <a:t>. </a:t>
            </a:r>
            <a:endParaRPr lang="en-IN" dirty="0"/>
          </a:p>
        </p:txBody>
      </p:sp>
    </p:spTree>
    <p:extLst>
      <p:ext uri="{BB962C8B-B14F-4D97-AF65-F5344CB8AC3E}">
        <p14:creationId xmlns:p14="http://schemas.microsoft.com/office/powerpoint/2010/main" val="5274757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8FD0B-C14D-4A0F-B195-BFC238689D40}"/>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B4CBFA02-4D6E-4B92-9B1E-EF1E49FC856A}"/>
              </a:ext>
            </a:extLst>
          </p:cNvPr>
          <p:cNvSpPr>
            <a:spLocks noGrp="1"/>
          </p:cNvSpPr>
          <p:nvPr>
            <p:ph sz="quarter" idx="1"/>
          </p:nvPr>
        </p:nvSpPr>
        <p:spPr/>
        <p:txBody>
          <a:bodyPr/>
          <a:lstStyle/>
          <a:p>
            <a:pPr algn="just"/>
            <a:r>
              <a:rPr lang="en-GB" dirty="0"/>
              <a:t>PGP protocol becomes extremely popular and more widely used as compared to PEM protocol. </a:t>
            </a:r>
          </a:p>
          <a:p>
            <a:pPr algn="just"/>
            <a:r>
              <a:rPr lang="en-GB" dirty="0"/>
              <a:t>PGP protocol support cryptography like encryption, Non-repudiation, and message integrity.</a:t>
            </a:r>
            <a:endParaRPr lang="en-IN" dirty="0"/>
          </a:p>
        </p:txBody>
      </p:sp>
    </p:spTree>
    <p:extLst>
      <p:ext uri="{BB962C8B-B14F-4D97-AF65-F5344CB8AC3E}">
        <p14:creationId xmlns:p14="http://schemas.microsoft.com/office/powerpoint/2010/main" val="28106397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ABC17-4B29-47BA-9AB7-5D28BBE47554}"/>
              </a:ext>
            </a:extLst>
          </p:cNvPr>
          <p:cNvSpPr>
            <a:spLocks noGrp="1"/>
          </p:cNvSpPr>
          <p:nvPr>
            <p:ph type="title"/>
          </p:nvPr>
        </p:nvSpPr>
        <p:spPr/>
        <p:txBody>
          <a:bodyPr/>
          <a:lstStyle/>
          <a:p>
            <a:r>
              <a:rPr lang="en-IN" dirty="0"/>
              <a:t>IT Security Standards</a:t>
            </a:r>
          </a:p>
        </p:txBody>
      </p:sp>
      <p:sp>
        <p:nvSpPr>
          <p:cNvPr id="3" name="Content Placeholder 2">
            <a:extLst>
              <a:ext uri="{FF2B5EF4-FFF2-40B4-BE49-F238E27FC236}">
                <a16:creationId xmlns:a16="http://schemas.microsoft.com/office/drawing/2014/main" id="{8331F6A5-45E5-487A-9AF8-EC1CDD56876B}"/>
              </a:ext>
            </a:extLst>
          </p:cNvPr>
          <p:cNvSpPr>
            <a:spLocks noGrp="1"/>
          </p:cNvSpPr>
          <p:nvPr>
            <p:ph sz="quarter" idx="1"/>
          </p:nvPr>
        </p:nvSpPr>
        <p:spPr/>
        <p:txBody>
          <a:bodyPr>
            <a:normAutofit/>
          </a:bodyPr>
          <a:lstStyle/>
          <a:p>
            <a:pPr algn="just"/>
            <a:r>
              <a:rPr lang="en-GB" dirty="0"/>
              <a:t>IT security standards or cyber security standards are techniques generally set forth in published materials that attempt to protect the cyber environment of a user or organization.</a:t>
            </a:r>
          </a:p>
          <a:p>
            <a:pPr algn="just"/>
            <a:r>
              <a:rPr lang="en-GB" dirty="0"/>
              <a:t>This environment includes users themselves, networks, devices, all software, processes, information in storage or transit, applications, services, and systems that can be connected directly or indirectly to networks.</a:t>
            </a:r>
          </a:p>
          <a:p>
            <a:pPr algn="just"/>
            <a:r>
              <a:rPr lang="en-GB" dirty="0"/>
              <a:t>The principal objective is to reduce the risks, including prevention or mitigation of cyber-attacks. </a:t>
            </a:r>
          </a:p>
        </p:txBody>
      </p:sp>
    </p:spTree>
    <p:extLst>
      <p:ext uri="{BB962C8B-B14F-4D97-AF65-F5344CB8AC3E}">
        <p14:creationId xmlns:p14="http://schemas.microsoft.com/office/powerpoint/2010/main" val="37296347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FDA45-2F5F-47E5-A681-166E99F97FBD}"/>
              </a:ext>
            </a:extLst>
          </p:cNvPr>
          <p:cNvSpPr>
            <a:spLocks noGrp="1"/>
          </p:cNvSpPr>
          <p:nvPr>
            <p:ph type="title"/>
          </p:nvPr>
        </p:nvSpPr>
        <p:spPr/>
        <p:txBody>
          <a:bodyPr/>
          <a:lstStyle/>
          <a:p>
            <a:r>
              <a:rPr lang="en-GB" dirty="0"/>
              <a:t>International Standards</a:t>
            </a:r>
            <a:endParaRPr lang="en-IN" dirty="0"/>
          </a:p>
        </p:txBody>
      </p:sp>
      <p:sp>
        <p:nvSpPr>
          <p:cNvPr id="3" name="Content Placeholder 2">
            <a:extLst>
              <a:ext uri="{FF2B5EF4-FFF2-40B4-BE49-F238E27FC236}">
                <a16:creationId xmlns:a16="http://schemas.microsoft.com/office/drawing/2014/main" id="{491B6E1C-4689-410E-AF90-5BA841F16505}"/>
              </a:ext>
            </a:extLst>
          </p:cNvPr>
          <p:cNvSpPr>
            <a:spLocks noGrp="1"/>
          </p:cNvSpPr>
          <p:nvPr>
            <p:ph sz="quarter" idx="1"/>
          </p:nvPr>
        </p:nvSpPr>
        <p:spPr/>
        <p:txBody>
          <a:bodyPr>
            <a:normAutofit/>
          </a:bodyPr>
          <a:lstStyle/>
          <a:p>
            <a:pPr algn="just"/>
            <a:r>
              <a:rPr lang="en-GB" b="1" dirty="0"/>
              <a:t>ISO/IEC 27001 </a:t>
            </a:r>
            <a:r>
              <a:rPr lang="en-GB" dirty="0"/>
              <a:t>formally specifies a management system that is intended to bring information security under explicit management control.</a:t>
            </a:r>
          </a:p>
          <a:p>
            <a:pPr algn="just"/>
            <a:r>
              <a:rPr lang="en-GB" b="1" dirty="0"/>
              <a:t>ISO/IEC 27002 </a:t>
            </a:r>
            <a:r>
              <a:rPr lang="en-GB" dirty="0"/>
              <a:t>incorporates mainly part 1 of the BS 7799 good security management practice standard. The latest versions of BS 7799 is BS 7799-3. ISO/IEC 27002 is a high level guide to cybersecurity. It is most beneficial as explanatory guidance for the management of an organisation to obtain certification to the ISO/IEC 27001 standard.</a:t>
            </a:r>
          </a:p>
        </p:txBody>
      </p:sp>
    </p:spTree>
    <p:extLst>
      <p:ext uri="{BB962C8B-B14F-4D97-AF65-F5344CB8AC3E}">
        <p14:creationId xmlns:p14="http://schemas.microsoft.com/office/powerpoint/2010/main" val="21199028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3D2A8-BFDA-41C3-A61A-6756789FA4BC}"/>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E4DCF59F-0C04-4A28-A79C-AC451334318C}"/>
              </a:ext>
            </a:extLst>
          </p:cNvPr>
          <p:cNvSpPr>
            <a:spLocks noGrp="1"/>
          </p:cNvSpPr>
          <p:nvPr>
            <p:ph sz="quarter" idx="1"/>
          </p:nvPr>
        </p:nvSpPr>
        <p:spPr/>
        <p:txBody>
          <a:bodyPr>
            <a:normAutofit fontScale="92500" lnSpcReduction="10000"/>
          </a:bodyPr>
          <a:lstStyle/>
          <a:p>
            <a:pPr algn="just"/>
            <a:r>
              <a:rPr lang="en-GB" b="1" dirty="0"/>
              <a:t>ISO/IEC 27001 (ISMS) </a:t>
            </a:r>
            <a:r>
              <a:rPr lang="en-GB" dirty="0"/>
              <a:t>replaces BS 7799 part 2, but since it is backward compatible any organization working toward BS 7799 part 2 can easily transition to the ISO/IEC 27001 certification process. </a:t>
            </a:r>
          </a:p>
          <a:p>
            <a:pPr algn="just"/>
            <a:r>
              <a:rPr lang="en-GB" b="1" dirty="0"/>
              <a:t>ISO/IEC 27002 </a:t>
            </a:r>
            <a:r>
              <a:rPr lang="en-GB" dirty="0"/>
              <a:t>provides best practice recommendations on information security management for use by those responsible for initiating, implementing or maintaining information security management systems (ISMS).</a:t>
            </a:r>
          </a:p>
          <a:p>
            <a:pPr algn="just"/>
            <a:r>
              <a:rPr lang="en-GB" b="1" dirty="0"/>
              <a:t>ISO/IEC 21827 (SSE-CMM – ISO/IEC 21827) </a:t>
            </a:r>
            <a:r>
              <a:rPr lang="en-GB" dirty="0"/>
              <a:t>is an International Standard based on the Systems Security Engineering Capability Maturity Model (SSE-CMM) that can measure the maturity of ISO controls objectives.</a:t>
            </a:r>
            <a:endParaRPr lang="en-IN" dirty="0"/>
          </a:p>
        </p:txBody>
      </p:sp>
    </p:spTree>
    <p:extLst>
      <p:ext uri="{BB962C8B-B14F-4D97-AF65-F5344CB8AC3E}">
        <p14:creationId xmlns:p14="http://schemas.microsoft.com/office/powerpoint/2010/main" val="40003848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18732-E501-4E96-964E-2FE3986628BB}"/>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3CE3EAAE-22D5-4DC7-9398-0F33C29951F4}"/>
              </a:ext>
            </a:extLst>
          </p:cNvPr>
          <p:cNvSpPr>
            <a:spLocks noGrp="1"/>
          </p:cNvSpPr>
          <p:nvPr>
            <p:ph sz="quarter" idx="1"/>
          </p:nvPr>
        </p:nvSpPr>
        <p:spPr/>
        <p:txBody>
          <a:bodyPr>
            <a:normAutofit/>
          </a:bodyPr>
          <a:lstStyle/>
          <a:p>
            <a:pPr algn="just"/>
            <a:r>
              <a:rPr lang="en-GB" b="1" dirty="0"/>
              <a:t>ISO 15408: </a:t>
            </a:r>
            <a:r>
              <a:rPr lang="en-GB" dirty="0"/>
              <a:t>This standard develops what is called the “Common Criteria”. It allows many different software and hardware products to be integrated and tested in a secure way.</a:t>
            </a:r>
          </a:p>
          <a:p>
            <a:pPr algn="just"/>
            <a:r>
              <a:rPr lang="en-GB" b="1" dirty="0"/>
              <a:t>IEC 62443: </a:t>
            </a:r>
            <a:r>
              <a:rPr lang="en-GB" dirty="0"/>
              <a:t>The IEC 62443 cybersecurity standard defines processes, techniques and requirements for Industrial Automation and Control Systems (IACS). Its documents are the result of the IEC standards creation process where all national committees involved agree upon a common standard.</a:t>
            </a:r>
            <a:endParaRPr lang="en-IN" dirty="0"/>
          </a:p>
        </p:txBody>
      </p:sp>
    </p:spTree>
    <p:extLst>
      <p:ext uri="{BB962C8B-B14F-4D97-AF65-F5344CB8AC3E}">
        <p14:creationId xmlns:p14="http://schemas.microsoft.com/office/powerpoint/2010/main" val="7190422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E7597-1B1F-4828-A5CC-0ECF7B31BF8D}"/>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939BA3BE-25AC-4035-ABD1-BEE45D125672}"/>
              </a:ext>
            </a:extLst>
          </p:cNvPr>
          <p:cNvSpPr>
            <a:spLocks noGrp="1"/>
          </p:cNvSpPr>
          <p:nvPr>
            <p:ph sz="quarter" idx="1"/>
          </p:nvPr>
        </p:nvSpPr>
        <p:spPr/>
        <p:txBody>
          <a:bodyPr>
            <a:normAutofit lnSpcReduction="10000"/>
          </a:bodyPr>
          <a:lstStyle/>
          <a:p>
            <a:pPr algn="just"/>
            <a:r>
              <a:rPr lang="en-GB" b="1" dirty="0"/>
              <a:t>ISO/SAE 21434: </a:t>
            </a:r>
            <a:r>
              <a:rPr lang="en-GB" dirty="0"/>
              <a:t>ISO/SAE 21434 "Road vehicles - Cybersecurity engineering" is a new cybersecurity standard jointly developed by ISO and SAE working groups. It proposes cybersecurity measures for the development lifecycle of road vehicles. </a:t>
            </a:r>
          </a:p>
          <a:p>
            <a:pPr algn="just"/>
            <a:r>
              <a:rPr lang="en-GB" b="1" dirty="0"/>
              <a:t>ETSI EN 303 645: </a:t>
            </a:r>
            <a:r>
              <a:rPr lang="en-GB" dirty="0"/>
              <a:t>The ETSI EN 303 645 standard provides a set of baseline requirements for security in consumer Internet of things (IoT) devices. It contains technical controls and organizational policies for developers and manufacturers of Internet-connected consumer devices. </a:t>
            </a:r>
            <a:endParaRPr lang="en-IN" dirty="0"/>
          </a:p>
        </p:txBody>
      </p:sp>
    </p:spTree>
    <p:extLst>
      <p:ext uri="{BB962C8B-B14F-4D97-AF65-F5344CB8AC3E}">
        <p14:creationId xmlns:p14="http://schemas.microsoft.com/office/powerpoint/2010/main" val="19999416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734A-D0F7-49F8-9F0B-5D8AA3C6133B}"/>
              </a:ext>
            </a:extLst>
          </p:cNvPr>
          <p:cNvSpPr>
            <a:spLocks noGrp="1"/>
          </p:cNvSpPr>
          <p:nvPr>
            <p:ph type="title"/>
          </p:nvPr>
        </p:nvSpPr>
        <p:spPr/>
        <p:txBody>
          <a:bodyPr/>
          <a:lstStyle/>
          <a:p>
            <a:r>
              <a:rPr lang="en-GB" dirty="0"/>
              <a:t>National Standards</a:t>
            </a:r>
            <a:endParaRPr lang="en-IN" dirty="0"/>
          </a:p>
        </p:txBody>
      </p:sp>
      <p:sp>
        <p:nvSpPr>
          <p:cNvPr id="3" name="Content Placeholder 2">
            <a:extLst>
              <a:ext uri="{FF2B5EF4-FFF2-40B4-BE49-F238E27FC236}">
                <a16:creationId xmlns:a16="http://schemas.microsoft.com/office/drawing/2014/main" id="{E9DC7643-B641-4134-A3C8-0DC519422443}"/>
              </a:ext>
            </a:extLst>
          </p:cNvPr>
          <p:cNvSpPr>
            <a:spLocks noGrp="1"/>
          </p:cNvSpPr>
          <p:nvPr>
            <p:ph sz="quarter" idx="1"/>
          </p:nvPr>
        </p:nvSpPr>
        <p:spPr/>
        <p:txBody>
          <a:bodyPr>
            <a:normAutofit lnSpcReduction="10000"/>
          </a:bodyPr>
          <a:lstStyle/>
          <a:p>
            <a:pPr algn="just"/>
            <a:r>
              <a:rPr lang="en-GB" b="1" dirty="0"/>
              <a:t>NERC: </a:t>
            </a:r>
            <a:r>
              <a:rPr lang="en-GB" dirty="0"/>
              <a:t>An initial attempt to create information security standards for the electrical power industry was created by NERC in 2003 and was known as NERC CSS. Subsequent to the CSS guidelines, NERC evolved and enhanced those requirements. </a:t>
            </a:r>
          </a:p>
          <a:p>
            <a:pPr algn="just"/>
            <a:r>
              <a:rPr lang="en-GB" b="1" dirty="0"/>
              <a:t>NIST: </a:t>
            </a:r>
            <a:r>
              <a:rPr lang="en-GB" dirty="0"/>
              <a:t>The NIST Cybersecurity Framework (NIST CSF) "provides a high level taxonomy of cybersecurity outcomes and a methodology to assess and manage those outcomes." It is intended to help private sector organizations that provide critical infrastructure with guidance on how to protect it, along with relevant protections for privacy and civil liberties.</a:t>
            </a:r>
            <a:endParaRPr lang="en-IN" dirty="0"/>
          </a:p>
        </p:txBody>
      </p:sp>
    </p:spTree>
    <p:extLst>
      <p:ext uri="{BB962C8B-B14F-4D97-AF65-F5344CB8AC3E}">
        <p14:creationId xmlns:p14="http://schemas.microsoft.com/office/powerpoint/2010/main" val="2499705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B0CE2-9841-436A-8306-D936B1337AFD}"/>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9B5AE7A5-B994-4FAA-92CE-D913A56BCA45}"/>
              </a:ext>
            </a:extLst>
          </p:cNvPr>
          <p:cNvSpPr>
            <a:spLocks noGrp="1"/>
          </p:cNvSpPr>
          <p:nvPr>
            <p:ph sz="quarter" idx="1"/>
          </p:nvPr>
        </p:nvSpPr>
        <p:spPr/>
        <p:txBody>
          <a:bodyPr>
            <a:normAutofit lnSpcReduction="10000"/>
          </a:bodyPr>
          <a:lstStyle/>
          <a:p>
            <a:pPr algn="just"/>
            <a:r>
              <a:rPr lang="en-GB" b="1" dirty="0"/>
              <a:t>Business continuity (or lack thereof): </a:t>
            </a:r>
            <a:r>
              <a:rPr lang="en-GB" dirty="0"/>
              <a:t>Some business cannot continue to operate until a breach is resolved.</a:t>
            </a:r>
          </a:p>
          <a:p>
            <a:pPr algn="just"/>
            <a:r>
              <a:rPr lang="en-GB" b="1" dirty="0"/>
              <a:t>Fines or penalties for non-compliance: </a:t>
            </a:r>
            <a:r>
              <a:rPr lang="en-GB" dirty="0"/>
              <a:t>The financial impact for failing to comply with global regulations such as the </a:t>
            </a:r>
            <a:r>
              <a:rPr lang="en-GB" dirty="0" err="1"/>
              <a:t>Sarbannes</a:t>
            </a:r>
            <a:r>
              <a:rPr lang="en-GB" dirty="0"/>
              <a:t>-Oxley Act (SAO) or Payment Card Industry Data Security Standard (PCI DSS), industry-specific data privacy regulations such as HIPAA, or regional data privacy regulations, such as Europe’s General Data Protection Regulation (GDPR) can be devastating, with fines in the worst cases exceeding several million dollars per violation.</a:t>
            </a:r>
            <a:endParaRPr lang="en-IN" dirty="0"/>
          </a:p>
        </p:txBody>
      </p:sp>
    </p:spTree>
    <p:extLst>
      <p:ext uri="{BB962C8B-B14F-4D97-AF65-F5344CB8AC3E}">
        <p14:creationId xmlns:p14="http://schemas.microsoft.com/office/powerpoint/2010/main" val="7057337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27E0E-DB3E-41C0-B2E5-70DB6C985F21}"/>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FF4A9D70-D756-4D06-9A9C-1C0C0020A6D0}"/>
              </a:ext>
            </a:extLst>
          </p:cNvPr>
          <p:cNvSpPr>
            <a:spLocks noGrp="1"/>
          </p:cNvSpPr>
          <p:nvPr>
            <p:ph sz="quarter" idx="1"/>
          </p:nvPr>
        </p:nvSpPr>
        <p:spPr/>
        <p:txBody>
          <a:bodyPr>
            <a:normAutofit fontScale="92500"/>
          </a:bodyPr>
          <a:lstStyle/>
          <a:p>
            <a:pPr algn="just"/>
            <a:r>
              <a:rPr lang="en-GB" dirty="0"/>
              <a:t>FIPS 140: The 140 series of Federal Information Processing Standards (FIPS) are U.S. government computer security standards that specify requirements for cryptography modules. Both FIPS 140-2 and FIPS 140-3 are accepted as current and active.</a:t>
            </a:r>
          </a:p>
          <a:p>
            <a:pPr algn="just"/>
            <a:r>
              <a:rPr lang="en-GB" dirty="0"/>
              <a:t>Cyber Essentials: is a United Kingdom government information assurance scheme that is operated by the National Cyber Security Centre (NCSC). It encourages organizations to adopt good practice in information security. Cyber Essentials also includes an assurance framework and a simple set of security controls to protect information from threats coming from the internet.</a:t>
            </a:r>
            <a:endParaRPr lang="en-IN" dirty="0"/>
          </a:p>
        </p:txBody>
      </p:sp>
    </p:spTree>
    <p:extLst>
      <p:ext uri="{BB962C8B-B14F-4D97-AF65-F5344CB8AC3E}">
        <p14:creationId xmlns:p14="http://schemas.microsoft.com/office/powerpoint/2010/main" val="28060125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3EF8C-FA4A-4609-8D5B-B0994825EC85}"/>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D24C41CE-DB0A-4636-8B4E-C6C813B35FA9}"/>
              </a:ext>
            </a:extLst>
          </p:cNvPr>
          <p:cNvSpPr>
            <a:spLocks noGrp="1"/>
          </p:cNvSpPr>
          <p:nvPr>
            <p:ph sz="quarter" idx="1"/>
          </p:nvPr>
        </p:nvSpPr>
        <p:spPr/>
        <p:txBody>
          <a:bodyPr>
            <a:normAutofit/>
          </a:bodyPr>
          <a:lstStyle/>
          <a:p>
            <a:pPr algn="just"/>
            <a:r>
              <a:rPr lang="en-GB" dirty="0"/>
              <a:t>BSI IT-</a:t>
            </a:r>
            <a:r>
              <a:rPr lang="en-GB" dirty="0" err="1"/>
              <a:t>Grundschutz</a:t>
            </a:r>
            <a:r>
              <a:rPr lang="en-GB" dirty="0"/>
              <a:t>: The Federal Office for Information Security standards are an elementary component of the IT baseline protection methodology. </a:t>
            </a:r>
          </a:p>
          <a:p>
            <a:pPr algn="just"/>
            <a:r>
              <a:rPr lang="en-GB" dirty="0"/>
              <a:t>They contain recommendations on methods, processes and procedures as well as approaches and measures for various aspects of information security. </a:t>
            </a:r>
          </a:p>
          <a:p>
            <a:pPr algn="just"/>
            <a:r>
              <a:rPr lang="en-GB" dirty="0"/>
              <a:t>Users from public authorities and companies as well as manufacturers or service providers can use the BSI standards to make their business processes and data more secure.</a:t>
            </a:r>
            <a:endParaRPr lang="en-IN" dirty="0"/>
          </a:p>
        </p:txBody>
      </p:sp>
    </p:spTree>
    <p:extLst>
      <p:ext uri="{BB962C8B-B14F-4D97-AF65-F5344CB8AC3E}">
        <p14:creationId xmlns:p14="http://schemas.microsoft.com/office/powerpoint/2010/main" val="24247548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862B1-EE92-465F-97BD-0D19E67CA8C0}"/>
              </a:ext>
            </a:extLst>
          </p:cNvPr>
          <p:cNvSpPr>
            <a:spLocks noGrp="1"/>
          </p:cNvSpPr>
          <p:nvPr>
            <p:ph type="title"/>
          </p:nvPr>
        </p:nvSpPr>
        <p:spPr/>
        <p:txBody>
          <a:bodyPr/>
          <a:lstStyle/>
          <a:p>
            <a:r>
              <a:rPr lang="en-GB" dirty="0"/>
              <a:t>Industry-specific Standards</a:t>
            </a:r>
            <a:endParaRPr lang="en-IN" dirty="0"/>
          </a:p>
        </p:txBody>
      </p:sp>
      <p:sp>
        <p:nvSpPr>
          <p:cNvPr id="3" name="Content Placeholder 2">
            <a:extLst>
              <a:ext uri="{FF2B5EF4-FFF2-40B4-BE49-F238E27FC236}">
                <a16:creationId xmlns:a16="http://schemas.microsoft.com/office/drawing/2014/main" id="{1360C5AD-DC8A-4DE4-A120-F95FE5DDFEE5}"/>
              </a:ext>
            </a:extLst>
          </p:cNvPr>
          <p:cNvSpPr>
            <a:spLocks noGrp="1"/>
          </p:cNvSpPr>
          <p:nvPr>
            <p:ph sz="quarter" idx="1"/>
          </p:nvPr>
        </p:nvSpPr>
        <p:spPr/>
        <p:txBody>
          <a:bodyPr>
            <a:normAutofit lnSpcReduction="10000"/>
          </a:bodyPr>
          <a:lstStyle/>
          <a:p>
            <a:pPr algn="just"/>
            <a:r>
              <a:rPr lang="en-GB" dirty="0"/>
              <a:t>PCI DSS: The Payment Card Industry Data Security Standard (PCI DSS) is an information security standard for organizations that handle branded credit cards from the major card schemes. The PCI Standard is mandated by the card brands but administered by the Payment Card Industry Security Standards Council. </a:t>
            </a:r>
          </a:p>
          <a:p>
            <a:pPr algn="just"/>
            <a:r>
              <a:rPr lang="en-GB" dirty="0"/>
              <a:t>UL 2900: UL 2900 is a series of standards published by UL. The standards include general cybersecurity requirements (UL 2900-1) as well as specific requirements for medical products (UL 2900-2-1), industrial systems (UL 2900-2-2), and security and life safety signalling systems (UL 2900-2-3).</a:t>
            </a:r>
            <a:endParaRPr lang="en-IN" dirty="0"/>
          </a:p>
        </p:txBody>
      </p:sp>
    </p:spTree>
    <p:extLst>
      <p:ext uri="{BB962C8B-B14F-4D97-AF65-F5344CB8AC3E}">
        <p14:creationId xmlns:p14="http://schemas.microsoft.com/office/powerpoint/2010/main" val="34524354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523CC-F26C-4916-980D-FE64169B13B6}"/>
              </a:ext>
            </a:extLst>
          </p:cNvPr>
          <p:cNvSpPr>
            <a:spLocks noGrp="1"/>
          </p:cNvSpPr>
          <p:nvPr>
            <p:ph type="title"/>
          </p:nvPr>
        </p:nvSpPr>
        <p:spPr/>
        <p:txBody>
          <a:bodyPr/>
          <a:lstStyle/>
          <a:p>
            <a:r>
              <a:rPr lang="en-GB" dirty="0"/>
              <a:t>What Is a Network Attack?</a:t>
            </a:r>
            <a:endParaRPr lang="en-IN" dirty="0"/>
          </a:p>
        </p:txBody>
      </p:sp>
      <p:sp>
        <p:nvSpPr>
          <p:cNvPr id="3" name="Content Placeholder 2">
            <a:extLst>
              <a:ext uri="{FF2B5EF4-FFF2-40B4-BE49-F238E27FC236}">
                <a16:creationId xmlns:a16="http://schemas.microsoft.com/office/drawing/2014/main" id="{20139312-EEE9-4B89-89A1-90D43916B7B4}"/>
              </a:ext>
            </a:extLst>
          </p:cNvPr>
          <p:cNvSpPr>
            <a:spLocks noGrp="1"/>
          </p:cNvSpPr>
          <p:nvPr>
            <p:ph sz="quarter" idx="1"/>
          </p:nvPr>
        </p:nvSpPr>
        <p:spPr/>
        <p:txBody>
          <a:bodyPr>
            <a:normAutofit/>
          </a:bodyPr>
          <a:lstStyle/>
          <a:p>
            <a:pPr algn="just"/>
            <a:r>
              <a:rPr lang="en-GB" dirty="0"/>
              <a:t>A network attack is an attempt to gain unauthorized access to an organization’s network, with the objective of stealing data or perform other malicious activity. There are two main types of network attacks:</a:t>
            </a:r>
          </a:p>
          <a:p>
            <a:pPr algn="just"/>
            <a:r>
              <a:rPr lang="en-GB" dirty="0"/>
              <a:t>Passive: Attackers gain access to a network and can monitor or steal sensitive information, but without making any change to the data, leaving it intact. Activities such as wiretapping and idle scans that are designed to intercept traffic travelling through the network.</a:t>
            </a:r>
          </a:p>
        </p:txBody>
      </p:sp>
    </p:spTree>
    <p:extLst>
      <p:ext uri="{BB962C8B-B14F-4D97-AF65-F5344CB8AC3E}">
        <p14:creationId xmlns:p14="http://schemas.microsoft.com/office/powerpoint/2010/main" val="6178825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9961B-3172-4E7A-8288-F8A49597520C}"/>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F65812A5-8480-4BB3-83BF-BEFDA146BB16}"/>
              </a:ext>
            </a:extLst>
          </p:cNvPr>
          <p:cNvSpPr>
            <a:spLocks noGrp="1"/>
          </p:cNvSpPr>
          <p:nvPr>
            <p:ph sz="quarter" idx="1"/>
          </p:nvPr>
        </p:nvSpPr>
        <p:spPr/>
        <p:txBody>
          <a:bodyPr/>
          <a:lstStyle/>
          <a:p>
            <a:pPr algn="just"/>
            <a:r>
              <a:rPr lang="en-GB" dirty="0"/>
              <a:t>Active: Attackers not only gain unauthorized access but also modify data, either deleting, encrypting or otherwise harming it. Activities such as Denial of Service (DoS) attacks and SQL injection attacks where the attacker is attempting to execute commands to disrupt the network’s normal operation.</a:t>
            </a:r>
            <a:endParaRPr lang="en-IN" dirty="0"/>
          </a:p>
          <a:p>
            <a:endParaRPr lang="en-IN" dirty="0"/>
          </a:p>
        </p:txBody>
      </p:sp>
    </p:spTree>
    <p:extLst>
      <p:ext uri="{BB962C8B-B14F-4D97-AF65-F5344CB8AC3E}">
        <p14:creationId xmlns:p14="http://schemas.microsoft.com/office/powerpoint/2010/main" val="7926891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AEBD3-E9FB-4F23-9DE5-DEA58141E3FA}"/>
              </a:ext>
            </a:extLst>
          </p:cNvPr>
          <p:cNvSpPr>
            <a:spLocks noGrp="1"/>
          </p:cNvSpPr>
          <p:nvPr>
            <p:ph type="title"/>
          </p:nvPr>
        </p:nvSpPr>
        <p:spPr/>
        <p:txBody>
          <a:bodyPr/>
          <a:lstStyle/>
          <a:p>
            <a:r>
              <a:rPr lang="en-GB" dirty="0"/>
              <a:t>Network Attack</a:t>
            </a:r>
            <a:endParaRPr lang="en-IN" dirty="0"/>
          </a:p>
        </p:txBody>
      </p:sp>
      <p:sp>
        <p:nvSpPr>
          <p:cNvPr id="3" name="Content Placeholder 2">
            <a:extLst>
              <a:ext uri="{FF2B5EF4-FFF2-40B4-BE49-F238E27FC236}">
                <a16:creationId xmlns:a16="http://schemas.microsoft.com/office/drawing/2014/main" id="{5A8D22BA-02C2-47B8-B4CB-5EF4F2E12FC8}"/>
              </a:ext>
            </a:extLst>
          </p:cNvPr>
          <p:cNvSpPr>
            <a:spLocks noGrp="1"/>
          </p:cNvSpPr>
          <p:nvPr>
            <p:ph sz="quarter" idx="1"/>
          </p:nvPr>
        </p:nvSpPr>
        <p:spPr/>
        <p:txBody>
          <a:bodyPr>
            <a:normAutofit fontScale="92500" lnSpcReduction="10000"/>
          </a:bodyPr>
          <a:lstStyle/>
          <a:p>
            <a:pPr algn="just"/>
            <a:r>
              <a:rPr lang="en-GB" dirty="0"/>
              <a:t>Endpoint attacks—gaining unauthorized access to user devices, servers or other endpoints, typically compromising them by infecting them with malware.</a:t>
            </a:r>
          </a:p>
          <a:p>
            <a:pPr algn="just"/>
            <a:r>
              <a:rPr lang="en-GB" dirty="0"/>
              <a:t>Malware attacks—infecting IT resources with malware, allowing attackers to compromise systems, steal data and do damage. These also include ransomware attacks.</a:t>
            </a:r>
          </a:p>
          <a:p>
            <a:pPr algn="just"/>
            <a:r>
              <a:rPr lang="en-GB" dirty="0"/>
              <a:t>Vulnerabilities, exploits and attacks—exploiting vulnerabilities in software used in the organization, to gain unauthorized access, compromise or sabotage systems.</a:t>
            </a:r>
          </a:p>
          <a:p>
            <a:pPr algn="just"/>
            <a:r>
              <a:rPr lang="en-GB" dirty="0"/>
              <a:t>Advanced persistent threats—these are complex </a:t>
            </a:r>
            <a:r>
              <a:rPr lang="en-GB" dirty="0" err="1"/>
              <a:t>multilayered</a:t>
            </a:r>
            <a:r>
              <a:rPr lang="en-GB" dirty="0"/>
              <a:t> threats, which include network attacks but also other attack types.</a:t>
            </a:r>
            <a:endParaRPr lang="en-IN" dirty="0"/>
          </a:p>
        </p:txBody>
      </p:sp>
    </p:spTree>
    <p:extLst>
      <p:ext uri="{BB962C8B-B14F-4D97-AF65-F5344CB8AC3E}">
        <p14:creationId xmlns:p14="http://schemas.microsoft.com/office/powerpoint/2010/main" val="6250312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7875-D019-43C8-A8C0-051729BFE48F}"/>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F09DCB3F-AE8C-484A-9D37-1917069A4895}"/>
              </a:ext>
            </a:extLst>
          </p:cNvPr>
          <p:cNvSpPr>
            <a:spLocks noGrp="1"/>
          </p:cNvSpPr>
          <p:nvPr>
            <p:ph sz="quarter" idx="1"/>
          </p:nvPr>
        </p:nvSpPr>
        <p:spPr/>
        <p:txBody>
          <a:bodyPr>
            <a:normAutofit lnSpcReduction="10000"/>
          </a:bodyPr>
          <a:lstStyle/>
          <a:p>
            <a:pPr algn="just"/>
            <a:r>
              <a:rPr lang="en-GB" dirty="0"/>
              <a:t>To execute a successful network attack, attackers must typically actively hack a company’s infrastructure to exploit software vulnerabilities that allow them to remotely execute commands on internal operating systems. </a:t>
            </a:r>
          </a:p>
          <a:p>
            <a:pPr algn="just"/>
            <a:r>
              <a:rPr lang="en-GB" dirty="0"/>
              <a:t>DoS attacks and shared network hijacking (example: when corporate user is on a public </a:t>
            </a:r>
            <a:r>
              <a:rPr lang="en-GB" dirty="0" err="1"/>
              <a:t>WiFi</a:t>
            </a:r>
            <a:r>
              <a:rPr lang="en-GB" dirty="0"/>
              <a:t> network) of communications are exceptions.</a:t>
            </a:r>
          </a:p>
          <a:p>
            <a:pPr algn="just"/>
            <a:r>
              <a:rPr lang="en-GB" dirty="0"/>
              <a:t>Attackers typically gain access to internal operating systems via email-delivered network threats which first compromise a set of machines, then install attacker controlled malware, and so provide ability for the attacker to move laterally. </a:t>
            </a:r>
          </a:p>
        </p:txBody>
      </p:sp>
    </p:spTree>
    <p:extLst>
      <p:ext uri="{BB962C8B-B14F-4D97-AF65-F5344CB8AC3E}">
        <p14:creationId xmlns:p14="http://schemas.microsoft.com/office/powerpoint/2010/main" val="23033578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ACEB-0101-4919-8F2C-2800CF238D5B}"/>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A67AFA66-E167-49FA-BEEA-505B9573091F}"/>
              </a:ext>
            </a:extLst>
          </p:cNvPr>
          <p:cNvSpPr>
            <a:spLocks noGrp="1"/>
          </p:cNvSpPr>
          <p:nvPr>
            <p:ph sz="quarter" idx="1"/>
          </p:nvPr>
        </p:nvSpPr>
        <p:spPr/>
        <p:txBody>
          <a:bodyPr/>
          <a:lstStyle/>
          <a:p>
            <a:pPr algn="just"/>
            <a:r>
              <a:rPr lang="en-GB" dirty="0"/>
              <a:t>This increases the likelihood of not being detected up front while providing an almost effortless entry point for the attacker.</a:t>
            </a:r>
          </a:p>
          <a:p>
            <a:pPr algn="just"/>
            <a:r>
              <a:rPr lang="en-GB" dirty="0"/>
              <a:t>According to a recent Microsoft security intelligence report, more than 45% of malware requires some form of user interaction, suggesting that user-targeted email, designed to trick users, is a primary tactic used by attackers to establish their access.</a:t>
            </a:r>
            <a:endParaRPr lang="en-IN" dirty="0"/>
          </a:p>
          <a:p>
            <a:endParaRPr lang="en-IN" dirty="0"/>
          </a:p>
        </p:txBody>
      </p:sp>
    </p:spTree>
    <p:extLst>
      <p:ext uri="{BB962C8B-B14F-4D97-AF65-F5344CB8AC3E}">
        <p14:creationId xmlns:p14="http://schemas.microsoft.com/office/powerpoint/2010/main" val="6764141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AEB96-F822-45C9-9286-704813CCF3E4}"/>
              </a:ext>
            </a:extLst>
          </p:cNvPr>
          <p:cNvSpPr>
            <a:spLocks noGrp="1"/>
          </p:cNvSpPr>
          <p:nvPr>
            <p:ph type="title"/>
          </p:nvPr>
        </p:nvSpPr>
        <p:spPr/>
        <p:txBody>
          <a:bodyPr/>
          <a:lstStyle/>
          <a:p>
            <a:r>
              <a:rPr lang="en-GB" dirty="0"/>
              <a:t>Network Protection Best Practices</a:t>
            </a:r>
            <a:endParaRPr lang="en-IN" dirty="0"/>
          </a:p>
        </p:txBody>
      </p:sp>
      <p:sp>
        <p:nvSpPr>
          <p:cNvPr id="3" name="Content Placeholder 2">
            <a:extLst>
              <a:ext uri="{FF2B5EF4-FFF2-40B4-BE49-F238E27FC236}">
                <a16:creationId xmlns:a16="http://schemas.microsoft.com/office/drawing/2014/main" id="{8F24F4A6-5128-4B81-B3C7-B710A65F22A0}"/>
              </a:ext>
            </a:extLst>
          </p:cNvPr>
          <p:cNvSpPr>
            <a:spLocks noGrp="1"/>
          </p:cNvSpPr>
          <p:nvPr>
            <p:ph sz="quarter" idx="1"/>
          </p:nvPr>
        </p:nvSpPr>
        <p:spPr/>
        <p:txBody>
          <a:bodyPr/>
          <a:lstStyle/>
          <a:p>
            <a:pPr algn="just"/>
            <a:r>
              <a:rPr lang="en-GB" dirty="0"/>
              <a:t>Segregate Your Network: A basic part of avoiding network security threats is dividing a network into zones based on security requirements. This can be done using subnets within the same network, or by creating Virtual Local Area Networks (VLANs), each of which behaves like a complete separate network. Segmentation limits the potential impact of an attack to one zone, and requires attackers to take special measures to penetrate and gain access to other network zones.</a:t>
            </a:r>
            <a:endParaRPr lang="en-IN" dirty="0"/>
          </a:p>
        </p:txBody>
      </p:sp>
    </p:spTree>
    <p:extLst>
      <p:ext uri="{BB962C8B-B14F-4D97-AF65-F5344CB8AC3E}">
        <p14:creationId xmlns:p14="http://schemas.microsoft.com/office/powerpoint/2010/main" val="20480905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66C3E-4646-448F-B855-B82F79F786AF}"/>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15C5A0E4-096B-42D9-8AE6-0A0F42F6AD7D}"/>
              </a:ext>
            </a:extLst>
          </p:cNvPr>
          <p:cNvSpPr>
            <a:spLocks noGrp="1"/>
          </p:cNvSpPr>
          <p:nvPr>
            <p:ph sz="quarter" idx="1"/>
          </p:nvPr>
        </p:nvSpPr>
        <p:spPr/>
        <p:txBody>
          <a:bodyPr/>
          <a:lstStyle/>
          <a:p>
            <a:pPr algn="just"/>
            <a:r>
              <a:rPr lang="en-GB" dirty="0"/>
              <a:t>Regulate Access to the Internet via Proxy Server: Do not allow network users to access the Internet unchecked. Pass all requests through a transparent proxy, and use it to control and monitor user </a:t>
            </a:r>
            <a:r>
              <a:rPr lang="en-GB" dirty="0" err="1"/>
              <a:t>behavior</a:t>
            </a:r>
            <a:r>
              <a:rPr lang="en-GB" dirty="0"/>
              <a:t>. Ensure that outbound connections are actually performed by a human and not a bot or other automated mechanism. Whitelist domains to ensure corporate users can only access websites you have explicitly approved.</a:t>
            </a:r>
            <a:endParaRPr lang="en-IN" dirty="0"/>
          </a:p>
        </p:txBody>
      </p:sp>
    </p:spTree>
    <p:extLst>
      <p:ext uri="{BB962C8B-B14F-4D97-AF65-F5344CB8AC3E}">
        <p14:creationId xmlns:p14="http://schemas.microsoft.com/office/powerpoint/2010/main" val="3895411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A29F7-BE0E-4E8C-8579-F909736DEE2C}"/>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8FFC0508-B323-4847-8A36-C70691BE3A83}"/>
              </a:ext>
            </a:extLst>
          </p:cNvPr>
          <p:cNvSpPr>
            <a:spLocks noGrp="1"/>
          </p:cNvSpPr>
          <p:nvPr>
            <p:ph sz="quarter" idx="1"/>
          </p:nvPr>
        </p:nvSpPr>
        <p:spPr/>
        <p:txBody>
          <a:bodyPr/>
          <a:lstStyle/>
          <a:p>
            <a:pPr algn="just"/>
            <a:r>
              <a:rPr lang="en-GB" b="1" dirty="0"/>
              <a:t>Costs of repairing breaches and notifying customers: </a:t>
            </a:r>
            <a:r>
              <a:rPr lang="en-GB" dirty="0"/>
              <a:t>In addition to the cost of communicating a breach to customer, a breached organization must pay for forensic and investigative activities, crisis management, triage, repair of the affected systems, and more.</a:t>
            </a:r>
            <a:endParaRPr lang="en-IN" dirty="0"/>
          </a:p>
        </p:txBody>
      </p:sp>
    </p:spTree>
    <p:extLst>
      <p:ext uri="{BB962C8B-B14F-4D97-AF65-F5344CB8AC3E}">
        <p14:creationId xmlns:p14="http://schemas.microsoft.com/office/powerpoint/2010/main" val="18417616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E4073-8D38-4B26-8E08-693F49FFF157}"/>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06CB86E3-D515-4243-825C-E2E6DA4ADAFB}"/>
              </a:ext>
            </a:extLst>
          </p:cNvPr>
          <p:cNvSpPr>
            <a:spLocks noGrp="1"/>
          </p:cNvSpPr>
          <p:nvPr>
            <p:ph sz="quarter" idx="1"/>
          </p:nvPr>
        </p:nvSpPr>
        <p:spPr/>
        <p:txBody>
          <a:bodyPr/>
          <a:lstStyle/>
          <a:p>
            <a:pPr algn="just"/>
            <a:r>
              <a:rPr lang="en-GB" dirty="0"/>
              <a:t>Monitor Network Traffic: Ensure you have complete visibility of incoming, outgoing and internal network traffic, with the ability to automatically detect threats, and understand their context and impact. Combine data from different security tools to get a clear picture of what is happening on the network, recognizing that many attacks span multiple IT systems, user accounts and threat vectors.</a:t>
            </a:r>
            <a:endParaRPr lang="en-IN" dirty="0"/>
          </a:p>
        </p:txBody>
      </p:sp>
    </p:spTree>
    <p:extLst>
      <p:ext uri="{BB962C8B-B14F-4D97-AF65-F5344CB8AC3E}">
        <p14:creationId xmlns:p14="http://schemas.microsoft.com/office/powerpoint/2010/main" val="19530688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73146-2A7B-44E4-B4D0-94E4A6B5CE9A}"/>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6655A5B3-E971-40CD-AA05-ACE2FD102ED9}"/>
              </a:ext>
            </a:extLst>
          </p:cNvPr>
          <p:cNvSpPr>
            <a:spLocks noGrp="1"/>
          </p:cNvSpPr>
          <p:nvPr>
            <p:ph sz="quarter" idx="1"/>
          </p:nvPr>
        </p:nvSpPr>
        <p:spPr/>
        <p:txBody>
          <a:bodyPr/>
          <a:lstStyle/>
          <a:p>
            <a:pPr algn="just"/>
            <a:r>
              <a:rPr lang="en-GB" dirty="0"/>
              <a:t>Use Deception Technology: No network protection measures are 100% successful, and attackers will eventually succeed in penetrating your network. Recognize this and place deception technology in place, which creates decoys across your network, tempting attackers to “attack” them, and letting you observe their plans and techniques. You can use decoys to detect threats in all stages of the attack lifecycle: data files, credentials and network connections.</a:t>
            </a:r>
            <a:endParaRPr lang="en-IN" dirty="0"/>
          </a:p>
        </p:txBody>
      </p:sp>
    </p:spTree>
    <p:extLst>
      <p:ext uri="{BB962C8B-B14F-4D97-AF65-F5344CB8AC3E}">
        <p14:creationId xmlns:p14="http://schemas.microsoft.com/office/powerpoint/2010/main" val="33991155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D4AA1-4A4F-4433-9BDA-0CAEDEBFFD31}"/>
              </a:ext>
            </a:extLst>
          </p:cNvPr>
          <p:cNvSpPr>
            <a:spLocks noGrp="1"/>
          </p:cNvSpPr>
          <p:nvPr>
            <p:ph type="title"/>
          </p:nvPr>
        </p:nvSpPr>
        <p:spPr/>
        <p:txBody>
          <a:bodyPr/>
          <a:lstStyle/>
          <a:p>
            <a:r>
              <a:rPr lang="en-GB" dirty="0"/>
              <a:t>DDoS </a:t>
            </a:r>
            <a:r>
              <a:rPr lang="en-GB" dirty="0" err="1"/>
              <a:t>Attacke</a:t>
            </a:r>
            <a:endParaRPr lang="en-IN" dirty="0"/>
          </a:p>
        </p:txBody>
      </p:sp>
      <p:sp>
        <p:nvSpPr>
          <p:cNvPr id="3" name="Content Placeholder 2">
            <a:extLst>
              <a:ext uri="{FF2B5EF4-FFF2-40B4-BE49-F238E27FC236}">
                <a16:creationId xmlns:a16="http://schemas.microsoft.com/office/drawing/2014/main" id="{EFCE4197-AB26-473E-9FDC-7184C3845CD1}"/>
              </a:ext>
            </a:extLst>
          </p:cNvPr>
          <p:cNvSpPr>
            <a:spLocks noGrp="1"/>
          </p:cNvSpPr>
          <p:nvPr>
            <p:ph sz="quarter" idx="1"/>
          </p:nvPr>
        </p:nvSpPr>
        <p:spPr/>
        <p:txBody>
          <a:bodyPr>
            <a:normAutofit/>
          </a:bodyPr>
          <a:lstStyle/>
          <a:p>
            <a:pPr algn="just"/>
            <a:r>
              <a:rPr lang="en-GB" dirty="0"/>
              <a:t>Some threats are designed to disrupt an organisation’s operations rather than silently gather information for financial gain or espionage. The most popular approach is called a Denial of Service (DoS) attack. </a:t>
            </a:r>
          </a:p>
          <a:p>
            <a:pPr algn="just"/>
            <a:r>
              <a:rPr lang="en-GB" dirty="0"/>
              <a:t>These attacks overwhelm network resources such as web and email gateways, routers, switches, etc. and prevent user and application access, ultimately taking a service offline or severely degrading the quality of a service. </a:t>
            </a:r>
            <a:endParaRPr lang="en-IN" dirty="0"/>
          </a:p>
        </p:txBody>
      </p:sp>
    </p:spTree>
    <p:extLst>
      <p:ext uri="{BB962C8B-B14F-4D97-AF65-F5344CB8AC3E}">
        <p14:creationId xmlns:p14="http://schemas.microsoft.com/office/powerpoint/2010/main" val="21164287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115DF-B216-4FC9-932D-673D04AFFA50}"/>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F7A9A796-B61F-4299-BC45-83C0F6CFDB56}"/>
              </a:ext>
            </a:extLst>
          </p:cNvPr>
          <p:cNvSpPr>
            <a:spLocks noGrp="1"/>
          </p:cNvSpPr>
          <p:nvPr>
            <p:ph sz="quarter" idx="1"/>
          </p:nvPr>
        </p:nvSpPr>
        <p:spPr/>
        <p:txBody>
          <a:bodyPr>
            <a:normAutofit lnSpcReduction="10000"/>
          </a:bodyPr>
          <a:lstStyle/>
          <a:p>
            <a:pPr algn="just"/>
            <a:r>
              <a:rPr lang="en-GB" dirty="0"/>
              <a:t>These do not necessarily require active hacking, but instead rely on attackers’ ability to scale traffic towards an organisation to take advantage of misconfigured and poorly protected infrastructure. </a:t>
            </a:r>
          </a:p>
          <a:p>
            <a:pPr algn="just"/>
            <a:r>
              <a:rPr lang="en-GB" dirty="0"/>
              <a:t>This means they often make use of a network of compromised computer systems that work in tandem to overwhelm the target. </a:t>
            </a:r>
          </a:p>
          <a:p>
            <a:pPr algn="just"/>
            <a:r>
              <a:rPr lang="en-GB" dirty="0"/>
              <a:t>In many cases, attackers will launch DoS and DDoS attacks while attempting active hacking or sending in malicious email threats to camouflage their real motives from the information security teams by creating distractions.</a:t>
            </a:r>
            <a:endParaRPr lang="en-IN" dirty="0"/>
          </a:p>
        </p:txBody>
      </p:sp>
    </p:spTree>
    <p:extLst>
      <p:ext uri="{BB962C8B-B14F-4D97-AF65-F5344CB8AC3E}">
        <p14:creationId xmlns:p14="http://schemas.microsoft.com/office/powerpoint/2010/main" val="4017232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35E06-11E8-443B-B1EC-D98D1AD48A9A}"/>
              </a:ext>
            </a:extLst>
          </p:cNvPr>
          <p:cNvSpPr>
            <a:spLocks noGrp="1"/>
          </p:cNvSpPr>
          <p:nvPr>
            <p:ph type="title"/>
          </p:nvPr>
        </p:nvSpPr>
        <p:spPr/>
        <p:txBody>
          <a:bodyPr/>
          <a:lstStyle/>
          <a:p>
            <a:r>
              <a:rPr lang="en-GB" dirty="0"/>
              <a:t>Common threats and challenges</a:t>
            </a:r>
            <a:endParaRPr lang="en-IN" dirty="0"/>
          </a:p>
        </p:txBody>
      </p:sp>
      <p:sp>
        <p:nvSpPr>
          <p:cNvPr id="3" name="Content Placeholder 2">
            <a:extLst>
              <a:ext uri="{FF2B5EF4-FFF2-40B4-BE49-F238E27FC236}">
                <a16:creationId xmlns:a16="http://schemas.microsoft.com/office/drawing/2014/main" id="{D56DB4A7-EC3C-4038-AFB6-0B29769EDEE3}"/>
              </a:ext>
            </a:extLst>
          </p:cNvPr>
          <p:cNvSpPr>
            <a:spLocks noGrp="1"/>
          </p:cNvSpPr>
          <p:nvPr>
            <p:ph sz="quarter" idx="1"/>
          </p:nvPr>
        </p:nvSpPr>
        <p:spPr/>
        <p:txBody>
          <a:bodyPr/>
          <a:lstStyle/>
          <a:p>
            <a:pPr algn="just"/>
            <a:r>
              <a:rPr lang="en-GB" dirty="0"/>
              <a:t>Many software misconfigurations, vulnerabilities, or patterns of carelessness or misuse can result in breaches. </a:t>
            </a:r>
          </a:p>
          <a:p>
            <a:pPr algn="just"/>
            <a:r>
              <a:rPr lang="en-GB" dirty="0"/>
              <a:t>The following are among the most common types or causes of database security attacks and their causes.</a:t>
            </a:r>
            <a:endParaRPr lang="en-IN" dirty="0"/>
          </a:p>
        </p:txBody>
      </p:sp>
    </p:spTree>
    <p:extLst>
      <p:ext uri="{BB962C8B-B14F-4D97-AF65-F5344CB8AC3E}">
        <p14:creationId xmlns:p14="http://schemas.microsoft.com/office/powerpoint/2010/main" val="3244801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F6AE7-5355-4FBB-AE5A-0BE896448281}"/>
              </a:ext>
            </a:extLst>
          </p:cNvPr>
          <p:cNvSpPr>
            <a:spLocks noGrp="1"/>
          </p:cNvSpPr>
          <p:nvPr>
            <p:ph type="title"/>
          </p:nvPr>
        </p:nvSpPr>
        <p:spPr/>
        <p:txBody>
          <a:bodyPr>
            <a:normAutofit/>
          </a:bodyPr>
          <a:lstStyle/>
          <a:p>
            <a:r>
              <a:rPr lang="en-GB" dirty="0"/>
              <a:t>1. Insider threats</a:t>
            </a:r>
            <a:endParaRPr lang="en-IN" dirty="0"/>
          </a:p>
        </p:txBody>
      </p:sp>
      <p:sp>
        <p:nvSpPr>
          <p:cNvPr id="3" name="Content Placeholder 2">
            <a:extLst>
              <a:ext uri="{FF2B5EF4-FFF2-40B4-BE49-F238E27FC236}">
                <a16:creationId xmlns:a16="http://schemas.microsoft.com/office/drawing/2014/main" id="{638B02B8-D9A6-4BEB-A33E-483D76F894A3}"/>
              </a:ext>
            </a:extLst>
          </p:cNvPr>
          <p:cNvSpPr>
            <a:spLocks noGrp="1"/>
          </p:cNvSpPr>
          <p:nvPr>
            <p:ph sz="quarter" idx="1"/>
          </p:nvPr>
        </p:nvSpPr>
        <p:spPr/>
        <p:txBody>
          <a:bodyPr>
            <a:normAutofit/>
          </a:bodyPr>
          <a:lstStyle/>
          <a:p>
            <a:pPr algn="just"/>
            <a:r>
              <a:rPr lang="en-GB" dirty="0"/>
              <a:t>An insider threat is a security threat from any one of three sources with privileged access to the database:</a:t>
            </a:r>
          </a:p>
          <a:p>
            <a:pPr lvl="1" algn="just"/>
            <a:r>
              <a:rPr lang="en-GB" dirty="0"/>
              <a:t>A malicious insider who intends to do harm</a:t>
            </a:r>
          </a:p>
          <a:p>
            <a:pPr lvl="1" algn="just"/>
            <a:r>
              <a:rPr lang="en-GB" dirty="0"/>
              <a:t>A negligent insider who makes errors that make the database vulnerable to attack</a:t>
            </a:r>
          </a:p>
          <a:p>
            <a:pPr lvl="1" algn="just"/>
            <a:r>
              <a:rPr lang="en-GB" dirty="0"/>
              <a:t>An infiltrator—an outsider who somehow obtains credentials via a scheme such as phishing or by gaining access to the credential database itself</a:t>
            </a:r>
          </a:p>
          <a:p>
            <a:pPr algn="just"/>
            <a:r>
              <a:rPr lang="en-GB" dirty="0"/>
              <a:t>Insider threats are among the most common causes of database security breaches and are often the result of allowing too many employees to hold privileged user access credentials.</a:t>
            </a:r>
            <a:endParaRPr lang="en-IN" dirty="0"/>
          </a:p>
        </p:txBody>
      </p:sp>
    </p:spTree>
    <p:extLst>
      <p:ext uri="{BB962C8B-B14F-4D97-AF65-F5344CB8AC3E}">
        <p14:creationId xmlns:p14="http://schemas.microsoft.com/office/powerpoint/2010/main" val="33973250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2799</TotalTime>
  <Words>5190</Words>
  <Application>Microsoft Office PowerPoint</Application>
  <PresentationFormat>On-screen Show (4:3)</PresentationFormat>
  <Paragraphs>244</Paragraphs>
  <Slides>73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73</vt:i4>
      </vt:variant>
    </vt:vector>
  </HeadingPairs>
  <TitlesOfParts>
    <vt:vector size="77" baseType="lpstr">
      <vt:lpstr>Century Schoolbook</vt:lpstr>
      <vt:lpstr>Wingdings</vt:lpstr>
      <vt:lpstr>Wingdings 2</vt:lpstr>
      <vt:lpstr>Oriel</vt:lpstr>
      <vt:lpstr>CAP-790</vt:lpstr>
      <vt:lpstr>What is database security</vt:lpstr>
      <vt:lpstr>Database security must address and protect the following:</vt:lpstr>
      <vt:lpstr>Why is it important</vt:lpstr>
      <vt:lpstr>Continue..</vt:lpstr>
      <vt:lpstr>Continue..</vt:lpstr>
      <vt:lpstr>Continue..</vt:lpstr>
      <vt:lpstr>Common threats and challenges</vt:lpstr>
      <vt:lpstr>1. Insider threats</vt:lpstr>
      <vt:lpstr>2. Human error</vt:lpstr>
      <vt:lpstr>3. Exploitation of database software vulnerabilities</vt:lpstr>
      <vt:lpstr>4. SQL/NoSQL injection attacks</vt:lpstr>
      <vt:lpstr>5. Buffer overflow exploitations</vt:lpstr>
      <vt:lpstr>6. Denial of service (DoS/DDoS) attacks</vt:lpstr>
      <vt:lpstr>These threats are exacerbated by the following:</vt:lpstr>
      <vt:lpstr>Best practices</vt:lpstr>
      <vt:lpstr>Continue..</vt:lpstr>
      <vt:lpstr>Continue..</vt:lpstr>
      <vt:lpstr>Continue..</vt:lpstr>
      <vt:lpstr>Continue..</vt:lpstr>
      <vt:lpstr>Controls and policies</vt:lpstr>
      <vt:lpstr>Data protection tools and platforms</vt:lpstr>
      <vt:lpstr>Continue..</vt:lpstr>
      <vt:lpstr>Continue..</vt:lpstr>
      <vt:lpstr>Continue..</vt:lpstr>
      <vt:lpstr>SQL – Constraints </vt:lpstr>
      <vt:lpstr>Continue..</vt:lpstr>
      <vt:lpstr>Dropping Constraints</vt:lpstr>
      <vt:lpstr>Integrity Constraints</vt:lpstr>
      <vt:lpstr>Continue..</vt:lpstr>
      <vt:lpstr>1. Domain constraints</vt:lpstr>
      <vt:lpstr>Example</vt:lpstr>
      <vt:lpstr>2. Entity integrity constraints</vt:lpstr>
      <vt:lpstr>Example</vt:lpstr>
      <vt:lpstr>3. Referential Integrity Constraints</vt:lpstr>
      <vt:lpstr>Example</vt:lpstr>
      <vt:lpstr>4. Key constraints</vt:lpstr>
      <vt:lpstr>Example</vt:lpstr>
      <vt:lpstr>Introduction to Internet Security Protocols</vt:lpstr>
      <vt:lpstr>1. SSL Protocol</vt:lpstr>
      <vt:lpstr>Continue..</vt:lpstr>
      <vt:lpstr>2. TLS Protocol</vt:lpstr>
      <vt:lpstr>Continue..</vt:lpstr>
      <vt:lpstr>3. SHTTP</vt:lpstr>
      <vt:lpstr>Continue..</vt:lpstr>
      <vt:lpstr>4. SET Protocol</vt:lpstr>
      <vt:lpstr>Services</vt:lpstr>
      <vt:lpstr>Participants</vt:lpstr>
      <vt:lpstr>Continue..</vt:lpstr>
      <vt:lpstr>5. PEM Protocol</vt:lpstr>
      <vt:lpstr>Continue..</vt:lpstr>
      <vt:lpstr>6. PGP Protocol</vt:lpstr>
      <vt:lpstr>Continue..</vt:lpstr>
      <vt:lpstr>IT Security Standards</vt:lpstr>
      <vt:lpstr>International Standards</vt:lpstr>
      <vt:lpstr>Continue..</vt:lpstr>
      <vt:lpstr>Continue..</vt:lpstr>
      <vt:lpstr>Continue..</vt:lpstr>
      <vt:lpstr>National Standards</vt:lpstr>
      <vt:lpstr>Continue..</vt:lpstr>
      <vt:lpstr>Continue..</vt:lpstr>
      <vt:lpstr>Industry-specific Standards</vt:lpstr>
      <vt:lpstr>What Is a Network Attack?</vt:lpstr>
      <vt:lpstr>Continue..</vt:lpstr>
      <vt:lpstr>Network Attack</vt:lpstr>
      <vt:lpstr>Continue..</vt:lpstr>
      <vt:lpstr>Continue..</vt:lpstr>
      <vt:lpstr>Network Protection Best Practices</vt:lpstr>
      <vt:lpstr>Continue..</vt:lpstr>
      <vt:lpstr>Continue..</vt:lpstr>
      <vt:lpstr>Continue..</vt:lpstr>
      <vt:lpstr>DDoS Attacke</vt:lpstr>
      <vt:lpstr>Continue..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vikassingh</dc:creator>
  <cp:lastModifiedBy>sophiya sheikh</cp:lastModifiedBy>
  <cp:revision>189</cp:revision>
  <dcterms:created xsi:type="dcterms:W3CDTF">2014-08-19T17:16:14Z</dcterms:created>
  <dcterms:modified xsi:type="dcterms:W3CDTF">2021-11-18T11:19:17Z</dcterms:modified>
</cp:coreProperties>
</file>