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85" r:id="rId3"/>
    <p:sldId id="387" r:id="rId4"/>
    <p:sldId id="386" r:id="rId5"/>
    <p:sldId id="388" r:id="rId6"/>
    <p:sldId id="389" r:id="rId7"/>
    <p:sldId id="390" r:id="rId8"/>
    <p:sldId id="391" r:id="rId9"/>
    <p:sldId id="392" r:id="rId10"/>
    <p:sldId id="393" r:id="rId11"/>
    <p:sldId id="394" r:id="rId12"/>
    <p:sldId id="395"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418" r:id="rId36"/>
    <p:sldId id="419" r:id="rId37"/>
    <p:sldId id="420" r:id="rId38"/>
    <p:sldId id="422" r:id="rId39"/>
    <p:sldId id="423" r:id="rId40"/>
    <p:sldId id="424" r:id="rId41"/>
    <p:sldId id="427" r:id="rId42"/>
    <p:sldId id="425" r:id="rId43"/>
    <p:sldId id="428" r:id="rId44"/>
    <p:sldId id="426" r:id="rId45"/>
    <p:sldId id="429" r:id="rId46"/>
    <p:sldId id="430" r:id="rId47"/>
    <p:sldId id="431" r:id="rId48"/>
    <p:sldId id="432" r:id="rId49"/>
    <p:sldId id="433" r:id="rId50"/>
    <p:sldId id="434" r:id="rId51"/>
    <p:sldId id="444" r:id="rId52"/>
    <p:sldId id="435" r:id="rId53"/>
    <p:sldId id="436" r:id="rId54"/>
    <p:sldId id="437" r:id="rId55"/>
    <p:sldId id="438" r:id="rId56"/>
    <p:sldId id="439" r:id="rId57"/>
    <p:sldId id="440" r:id="rId58"/>
    <p:sldId id="441" r:id="rId59"/>
    <p:sldId id="442" r:id="rId60"/>
    <p:sldId id="443" r:id="rId61"/>
    <p:sldId id="445" r:id="rId62"/>
    <p:sldId id="446" r:id="rId63"/>
    <p:sldId id="447" r:id="rId64"/>
    <p:sldId id="449" r:id="rId65"/>
    <p:sldId id="448" r:id="rId66"/>
    <p:sldId id="450" r:id="rId67"/>
    <p:sldId id="451" r:id="rId68"/>
    <p:sldId id="452" r:id="rId69"/>
    <p:sldId id="453" r:id="rId70"/>
    <p:sldId id="454" r:id="rId71"/>
    <p:sldId id="455" r:id="rId72"/>
    <p:sldId id="456" r:id="rId73"/>
    <p:sldId id="457" r:id="rId74"/>
    <p:sldId id="458" r:id="rId75"/>
    <p:sldId id="459" r:id="rId76"/>
    <p:sldId id="460" r:id="rId77"/>
    <p:sldId id="461" r:id="rId78"/>
    <p:sldId id="462" r:id="rId79"/>
    <p:sldId id="463" r:id="rId80"/>
    <p:sldId id="464" r:id="rId81"/>
    <p:sldId id="465" r:id="rId82"/>
    <p:sldId id="466" r:id="rId83"/>
    <p:sldId id="467" r:id="rId84"/>
    <p:sldId id="468" r:id="rId85"/>
    <p:sldId id="469" r:id="rId86"/>
    <p:sldId id="470" r:id="rId87"/>
    <p:sldId id="471" r:id="rId88"/>
    <p:sldId id="472" r:id="rId89"/>
    <p:sldId id="473" r:id="rId90"/>
    <p:sldId id="474" r:id="rId91"/>
    <p:sldId id="478" r:id="rId92"/>
    <p:sldId id="475" r:id="rId93"/>
    <p:sldId id="476" r:id="rId94"/>
    <p:sldId id="479" r:id="rId95"/>
    <p:sldId id="480" r:id="rId96"/>
    <p:sldId id="481" r:id="rId97"/>
    <p:sldId id="482" r:id="rId98"/>
    <p:sldId id="483" r:id="rId99"/>
    <p:sldId id="484" r:id="rId100"/>
    <p:sldId id="485" r:id="rId101"/>
    <p:sldId id="486" r:id="rId102"/>
    <p:sldId id="487" r:id="rId103"/>
    <p:sldId id="488" r:id="rId104"/>
    <p:sldId id="489" r:id="rId105"/>
    <p:sldId id="490"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15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0020FF2-DC22-4BDE-BBB3-08067E5C1705}" type="datetimeFigureOut">
              <a:rPr lang="en-US" smtClean="0"/>
              <a:pPr/>
              <a:t>11/15/2022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B34E26E-B4C2-4F87-BE50-7192422347C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0020FF2-DC22-4BDE-BBB3-08067E5C1705}" type="datetimeFigureOut">
              <a:rPr lang="en-US" smtClean="0"/>
              <a:pPr/>
              <a:t>11/15/2022</a:t>
            </a:fld>
            <a:endParaRPr lang="en-US"/>
          </a:p>
        </p:txBody>
      </p:sp>
      <p:sp>
        <p:nvSpPr>
          <p:cNvPr id="9" name="Slide Number Placeholder 8"/>
          <p:cNvSpPr>
            <a:spLocks noGrp="1"/>
          </p:cNvSpPr>
          <p:nvPr>
            <p:ph type="sldNum" sz="quarter" idx="15"/>
          </p:nvPr>
        </p:nvSpPr>
        <p:spPr/>
        <p:txBody>
          <a:bodyPr rtlCol="0"/>
          <a:lstStyle/>
          <a:p>
            <a:fld id="{0B34E26E-B4C2-4F87-BE50-7192422347C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0020FF2-DC22-4BDE-BBB3-08067E5C1705}" type="datetimeFigureOut">
              <a:rPr lang="en-US" smtClean="0"/>
              <a:pPr/>
              <a:t>11/15/2022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B34E26E-B4C2-4F87-BE50-7192422347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0020FF2-DC22-4BDE-BBB3-08067E5C1705}"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4E26E-B4C2-4F87-BE50-7192422347C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20020FF2-DC22-4BDE-BBB3-08067E5C1705}" type="datetimeFigureOut">
              <a:rPr lang="en-US" smtClean="0"/>
              <a:pPr/>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34E26E-B4C2-4F87-BE50-7192422347C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0020FF2-DC22-4BDE-BBB3-08067E5C1705}" type="datetimeFigureOut">
              <a:rPr lang="en-US" smtClean="0"/>
              <a:pPr/>
              <a:t>11/15/2022</a:t>
            </a:fld>
            <a:endParaRPr lang="en-US"/>
          </a:p>
        </p:txBody>
      </p:sp>
      <p:sp>
        <p:nvSpPr>
          <p:cNvPr id="7" name="Slide Number Placeholder 6"/>
          <p:cNvSpPr>
            <a:spLocks noGrp="1"/>
          </p:cNvSpPr>
          <p:nvPr>
            <p:ph type="sldNum" sz="quarter" idx="11"/>
          </p:nvPr>
        </p:nvSpPr>
        <p:spPr/>
        <p:txBody>
          <a:bodyPr rtlCol="0"/>
          <a:lstStyle/>
          <a:p>
            <a:fld id="{0B34E26E-B4C2-4F87-BE50-7192422347C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20FF2-DC22-4BDE-BBB3-08067E5C1705}" type="datetimeFigureOut">
              <a:rPr lang="en-US" smtClean="0"/>
              <a:pPr/>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0020FF2-DC22-4BDE-BBB3-08067E5C1705}" type="datetimeFigureOut">
              <a:rPr lang="en-US" smtClean="0"/>
              <a:pPr/>
              <a:t>11/15/2022</a:t>
            </a:fld>
            <a:endParaRPr lang="en-US"/>
          </a:p>
        </p:txBody>
      </p:sp>
      <p:sp>
        <p:nvSpPr>
          <p:cNvPr id="22" name="Slide Number Placeholder 21"/>
          <p:cNvSpPr>
            <a:spLocks noGrp="1"/>
          </p:cNvSpPr>
          <p:nvPr>
            <p:ph type="sldNum" sz="quarter" idx="15"/>
          </p:nvPr>
        </p:nvSpPr>
        <p:spPr/>
        <p:txBody>
          <a:bodyPr rtlCol="0"/>
          <a:lstStyle/>
          <a:p>
            <a:fld id="{0B34E26E-B4C2-4F87-BE50-7192422347C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0020FF2-DC22-4BDE-BBB3-08067E5C1705}" type="datetimeFigureOut">
              <a:rPr lang="en-US" smtClean="0"/>
              <a:pPr/>
              <a:t>11/15/2022</a:t>
            </a:fld>
            <a:endParaRPr lang="en-US"/>
          </a:p>
        </p:txBody>
      </p:sp>
      <p:sp>
        <p:nvSpPr>
          <p:cNvPr id="18" name="Slide Number Placeholder 17"/>
          <p:cNvSpPr>
            <a:spLocks noGrp="1"/>
          </p:cNvSpPr>
          <p:nvPr>
            <p:ph type="sldNum" sz="quarter" idx="11"/>
          </p:nvPr>
        </p:nvSpPr>
        <p:spPr/>
        <p:txBody>
          <a:bodyPr rtlCol="0"/>
          <a:lstStyle/>
          <a:p>
            <a:fld id="{0B34E26E-B4C2-4F87-BE50-7192422347C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0020FF2-DC22-4BDE-BBB3-08067E5C1705}" type="datetimeFigureOut">
              <a:rPr lang="en-US" smtClean="0"/>
              <a:pPr/>
              <a:t>11/15/2022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B34E26E-B4C2-4F87-BE50-7192422347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6172200" cy="2590800"/>
          </a:xfrm>
        </p:spPr>
        <p:txBody>
          <a:bodyPr>
            <a:normAutofit/>
          </a:bodyPr>
          <a:lstStyle/>
          <a:p>
            <a:r>
              <a:rPr lang="en-US" sz="4000" dirty="0"/>
              <a:t>CAP-790</a:t>
            </a:r>
          </a:p>
        </p:txBody>
      </p:sp>
      <p:sp>
        <p:nvSpPr>
          <p:cNvPr id="5" name="Subtitle 4">
            <a:extLst>
              <a:ext uri="{FF2B5EF4-FFF2-40B4-BE49-F238E27FC236}">
                <a16:creationId xmlns:a16="http://schemas.microsoft.com/office/drawing/2014/main" id="{DA234124-25EA-4E60-A0D7-EDA87B7F0DB3}"/>
              </a:ext>
            </a:extLst>
          </p:cNvPr>
          <p:cNvSpPr>
            <a:spLocks noGrp="1"/>
          </p:cNvSpPr>
          <p:nvPr>
            <p:ph type="subTitle" idx="1"/>
          </p:nvPr>
        </p:nvSpPr>
        <p:spPr/>
        <p:txBody>
          <a:bodyPr>
            <a:normAutofit/>
          </a:bodyPr>
          <a:lstStyle/>
          <a:p>
            <a:r>
              <a:rPr lang="en-GB" sz="2800" dirty="0"/>
              <a:t>Unit - VI</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C088-F252-4AC8-B19B-1E80F4D944E2}"/>
              </a:ext>
            </a:extLst>
          </p:cNvPr>
          <p:cNvSpPr>
            <a:spLocks noGrp="1"/>
          </p:cNvSpPr>
          <p:nvPr>
            <p:ph type="title"/>
          </p:nvPr>
        </p:nvSpPr>
        <p:spPr/>
        <p:txBody>
          <a:bodyPr>
            <a:normAutofit/>
          </a:bodyPr>
          <a:lstStyle/>
          <a:p>
            <a:r>
              <a:rPr lang="en-GB" dirty="0"/>
              <a:t>Threats associated with CPS systems:</a:t>
            </a:r>
            <a:endParaRPr lang="en-IN" dirty="0"/>
          </a:p>
        </p:txBody>
      </p:sp>
      <p:sp>
        <p:nvSpPr>
          <p:cNvPr id="3" name="Content Placeholder 2">
            <a:extLst>
              <a:ext uri="{FF2B5EF4-FFF2-40B4-BE49-F238E27FC236}">
                <a16:creationId xmlns:a16="http://schemas.microsoft.com/office/drawing/2014/main" id="{8E1B6946-5D7C-4C54-8839-269498FB23AF}"/>
              </a:ext>
            </a:extLst>
          </p:cNvPr>
          <p:cNvSpPr>
            <a:spLocks noGrp="1"/>
          </p:cNvSpPr>
          <p:nvPr>
            <p:ph sz="quarter" idx="1"/>
          </p:nvPr>
        </p:nvSpPr>
        <p:spPr/>
        <p:txBody>
          <a:bodyPr>
            <a:normAutofit fontScale="92500" lnSpcReduction="10000"/>
          </a:bodyPr>
          <a:lstStyle/>
          <a:p>
            <a:pPr algn="just"/>
            <a:r>
              <a:rPr lang="en-GB" dirty="0"/>
              <a:t>Spoofing: it consists of masquerading the identity of a trusted entity by a malicious unknown source. In this case, attackers are capable of spoofing sensors, for example, by sending misleading and/or false measurements to the control </a:t>
            </a:r>
            <a:r>
              <a:rPr lang="en-GB" dirty="0" err="1"/>
              <a:t>center</a:t>
            </a:r>
            <a:r>
              <a:rPr lang="en-GB" dirty="0"/>
              <a:t>.</a:t>
            </a:r>
          </a:p>
          <a:p>
            <a:pPr algn="just"/>
            <a:r>
              <a:rPr lang="en-GB" dirty="0"/>
              <a:t>Sabotage: Sabotage consists of intercepting the legal communication traffic and redirecting it to malicious third party or disrupting the communication process. </a:t>
            </a:r>
          </a:p>
          <a:p>
            <a:pPr algn="just"/>
            <a:r>
              <a:rPr lang="en-GB" dirty="0"/>
              <a:t>Service Disruption or Denial: Attackers are capable of physically tampering with any device to disrupt a service or to change the configuration. </a:t>
            </a:r>
          </a:p>
          <a:p>
            <a:pPr algn="just"/>
            <a:r>
              <a:rPr lang="en-GB" dirty="0"/>
              <a:t>Tracking: Since devices are physically exposed, an attacker can gain access to a given device, and/or even attach a malicious device or track the legal ones.</a:t>
            </a:r>
            <a:endParaRPr lang="en-IN" dirty="0"/>
          </a:p>
        </p:txBody>
      </p:sp>
    </p:spTree>
    <p:extLst>
      <p:ext uri="{BB962C8B-B14F-4D97-AF65-F5344CB8AC3E}">
        <p14:creationId xmlns:p14="http://schemas.microsoft.com/office/powerpoint/2010/main" val="3283631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003C5-5CA6-4D87-A52A-923A92186275}"/>
              </a:ext>
            </a:extLst>
          </p:cNvPr>
          <p:cNvSpPr>
            <a:spLocks noGrp="1"/>
          </p:cNvSpPr>
          <p:nvPr>
            <p:ph type="title"/>
          </p:nvPr>
        </p:nvSpPr>
        <p:spPr/>
        <p:txBody>
          <a:bodyPr/>
          <a:lstStyle/>
          <a:p>
            <a:r>
              <a:rPr lang="en-GB" dirty="0"/>
              <a:t>Denial of Service</a:t>
            </a:r>
            <a:endParaRPr lang="en-IN" dirty="0"/>
          </a:p>
        </p:txBody>
      </p:sp>
      <p:sp>
        <p:nvSpPr>
          <p:cNvPr id="3" name="Content Placeholder 2">
            <a:extLst>
              <a:ext uri="{FF2B5EF4-FFF2-40B4-BE49-F238E27FC236}">
                <a16:creationId xmlns:a16="http://schemas.microsoft.com/office/drawing/2014/main" id="{E7E151F0-1F24-4028-874F-ADBA8E644B66}"/>
              </a:ext>
            </a:extLst>
          </p:cNvPr>
          <p:cNvSpPr>
            <a:spLocks noGrp="1"/>
          </p:cNvSpPr>
          <p:nvPr>
            <p:ph sz="quarter" idx="1"/>
          </p:nvPr>
        </p:nvSpPr>
        <p:spPr/>
        <p:txBody>
          <a:bodyPr>
            <a:normAutofit lnSpcReduction="10000"/>
          </a:bodyPr>
          <a:lstStyle/>
          <a:p>
            <a:pPr algn="just"/>
            <a:r>
              <a:rPr lang="en-GB" dirty="0"/>
              <a:t>Including gas limit reached, unexpected throw, unexpected kill, access control breached</a:t>
            </a:r>
          </a:p>
          <a:p>
            <a:pPr algn="just"/>
            <a:r>
              <a:rPr lang="en-GB" dirty="0"/>
              <a:t>Denial of service is deadly: while other types of applications can eventually recover, smart contracts can be taken offline forever by just one of these attacks. </a:t>
            </a:r>
          </a:p>
          <a:p>
            <a:pPr algn="just"/>
            <a:r>
              <a:rPr lang="en-GB" dirty="0"/>
              <a:t>Many ways lead to denials of service, including maliciously behaving when being the recipient of a transaction, artificially increasing the gas necessary to compute a function, abusing access controls to access private components of smart contracts, taking advantage of </a:t>
            </a:r>
            <a:r>
              <a:rPr lang="en-GB" dirty="0" err="1"/>
              <a:t>mixups</a:t>
            </a:r>
            <a:r>
              <a:rPr lang="en-GB" dirty="0"/>
              <a:t> and negligence, etc. </a:t>
            </a:r>
            <a:endParaRPr lang="en-IN" dirty="0"/>
          </a:p>
        </p:txBody>
      </p:sp>
    </p:spTree>
    <p:extLst>
      <p:ext uri="{BB962C8B-B14F-4D97-AF65-F5344CB8AC3E}">
        <p14:creationId xmlns:p14="http://schemas.microsoft.com/office/powerpoint/2010/main" val="39177352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112D-E3BA-4106-8957-80F305D8131A}"/>
              </a:ext>
            </a:extLst>
          </p:cNvPr>
          <p:cNvSpPr>
            <a:spLocks noGrp="1"/>
          </p:cNvSpPr>
          <p:nvPr>
            <p:ph type="title"/>
          </p:nvPr>
        </p:nvSpPr>
        <p:spPr/>
        <p:txBody>
          <a:bodyPr/>
          <a:lstStyle/>
          <a:p>
            <a:r>
              <a:rPr lang="en-GB" dirty="0"/>
              <a:t>Bad Randomness</a:t>
            </a:r>
            <a:endParaRPr lang="en-IN" dirty="0"/>
          </a:p>
        </p:txBody>
      </p:sp>
      <p:sp>
        <p:nvSpPr>
          <p:cNvPr id="3" name="Content Placeholder 2">
            <a:extLst>
              <a:ext uri="{FF2B5EF4-FFF2-40B4-BE49-F238E27FC236}">
                <a16:creationId xmlns:a16="http://schemas.microsoft.com/office/drawing/2014/main" id="{2E09C389-237F-4DCF-A002-5880CA29F60B}"/>
              </a:ext>
            </a:extLst>
          </p:cNvPr>
          <p:cNvSpPr>
            <a:spLocks noGrp="1"/>
          </p:cNvSpPr>
          <p:nvPr>
            <p:ph sz="quarter" idx="1"/>
          </p:nvPr>
        </p:nvSpPr>
        <p:spPr/>
        <p:txBody>
          <a:bodyPr>
            <a:normAutofit/>
          </a:bodyPr>
          <a:lstStyle/>
          <a:p>
            <a:pPr algn="just"/>
            <a:r>
              <a:rPr lang="en-GB" dirty="0"/>
              <a:t>Also known as nothing is secret</a:t>
            </a:r>
          </a:p>
          <a:p>
            <a:pPr algn="just"/>
            <a:r>
              <a:rPr lang="en-GB" dirty="0"/>
              <a:t>Randomness is hard to get right in Ethereum. While Solidity offers functions and variables that can access apparently hard-to-predict values, they are generally either more public than they seem or subject to miners' influence. Because these sources of randomness are to an extent predictable, malicious users can generally replicate it and attack the function relying on its </a:t>
            </a:r>
            <a:r>
              <a:rPr lang="en-GB" dirty="0" err="1"/>
              <a:t>unpredictablility</a:t>
            </a:r>
            <a:r>
              <a:rPr lang="en-GB" dirty="0"/>
              <a:t>.</a:t>
            </a:r>
          </a:p>
          <a:p>
            <a:pPr algn="just"/>
            <a:r>
              <a:rPr lang="en-GB" dirty="0"/>
              <a:t>A smart contract uses the block number as a source of randomness for a game.</a:t>
            </a:r>
            <a:endParaRPr lang="en-IN" dirty="0"/>
          </a:p>
        </p:txBody>
      </p:sp>
    </p:spTree>
    <p:extLst>
      <p:ext uri="{BB962C8B-B14F-4D97-AF65-F5344CB8AC3E}">
        <p14:creationId xmlns:p14="http://schemas.microsoft.com/office/powerpoint/2010/main" val="309029158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315AA-9397-4486-AAB7-B5B3732A1D31}"/>
              </a:ext>
            </a:extLst>
          </p:cNvPr>
          <p:cNvSpPr>
            <a:spLocks noGrp="1"/>
          </p:cNvSpPr>
          <p:nvPr>
            <p:ph type="title"/>
          </p:nvPr>
        </p:nvSpPr>
        <p:spPr/>
        <p:txBody>
          <a:bodyPr/>
          <a:lstStyle/>
          <a:p>
            <a:r>
              <a:rPr lang="en-GB" dirty="0"/>
              <a:t>Front-Running</a:t>
            </a:r>
            <a:endParaRPr lang="en-IN" dirty="0"/>
          </a:p>
        </p:txBody>
      </p:sp>
      <p:sp>
        <p:nvSpPr>
          <p:cNvPr id="3" name="Content Placeholder 2">
            <a:extLst>
              <a:ext uri="{FF2B5EF4-FFF2-40B4-BE49-F238E27FC236}">
                <a16:creationId xmlns:a16="http://schemas.microsoft.com/office/drawing/2014/main" id="{402FA283-4A48-4AFA-A9E2-FB038E8D6860}"/>
              </a:ext>
            </a:extLst>
          </p:cNvPr>
          <p:cNvSpPr>
            <a:spLocks noGrp="1"/>
          </p:cNvSpPr>
          <p:nvPr>
            <p:ph sz="quarter" idx="1"/>
          </p:nvPr>
        </p:nvSpPr>
        <p:spPr/>
        <p:txBody>
          <a:bodyPr>
            <a:normAutofit lnSpcReduction="10000"/>
          </a:bodyPr>
          <a:lstStyle/>
          <a:p>
            <a:pPr algn="just"/>
            <a:r>
              <a:rPr lang="en-GB" dirty="0"/>
              <a:t>Since miners always get rewarded via gas fees for running code on behalf of externally owned addresses (EOA), users can specify higher fees to have their transactions mined more quickly. </a:t>
            </a:r>
          </a:p>
          <a:p>
            <a:pPr algn="just"/>
            <a:r>
              <a:rPr lang="en-GB" dirty="0"/>
              <a:t>Since the Ethereum blockchain is public, everyone can see the contents of others' pending transactions. This means if a given user is revealing the solution to a puzzle or other valuable secret, a malicious user can steal the solution and copy their transaction with higher fees to </a:t>
            </a:r>
            <a:r>
              <a:rPr lang="en-GB" dirty="0" err="1"/>
              <a:t>preempt</a:t>
            </a:r>
            <a:r>
              <a:rPr lang="en-GB" dirty="0"/>
              <a:t> the original solution. </a:t>
            </a:r>
          </a:p>
          <a:p>
            <a:pPr algn="just"/>
            <a:r>
              <a:rPr lang="en-GB" dirty="0"/>
              <a:t>If developers of smart contracts are not careful, this situation can lead to practical and devastating front-running attacks.</a:t>
            </a:r>
            <a:endParaRPr lang="en-IN" dirty="0"/>
          </a:p>
        </p:txBody>
      </p:sp>
    </p:spTree>
    <p:extLst>
      <p:ext uri="{BB962C8B-B14F-4D97-AF65-F5344CB8AC3E}">
        <p14:creationId xmlns:p14="http://schemas.microsoft.com/office/powerpoint/2010/main" val="28793076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26003-E8FF-46AE-A3FF-89BD139C85C7}"/>
              </a:ext>
            </a:extLst>
          </p:cNvPr>
          <p:cNvSpPr>
            <a:spLocks noGrp="1"/>
          </p:cNvSpPr>
          <p:nvPr>
            <p:ph type="title"/>
          </p:nvPr>
        </p:nvSpPr>
        <p:spPr/>
        <p:txBody>
          <a:bodyPr/>
          <a:lstStyle/>
          <a:p>
            <a:r>
              <a:rPr lang="en-GB" dirty="0"/>
              <a:t>Time Manipulation</a:t>
            </a:r>
            <a:endParaRPr lang="en-IN" dirty="0"/>
          </a:p>
        </p:txBody>
      </p:sp>
      <p:sp>
        <p:nvSpPr>
          <p:cNvPr id="3" name="Content Placeholder 2">
            <a:extLst>
              <a:ext uri="{FF2B5EF4-FFF2-40B4-BE49-F238E27FC236}">
                <a16:creationId xmlns:a16="http://schemas.microsoft.com/office/drawing/2014/main" id="{BC578AF3-C9E6-40D1-BE2F-C1907FE44BBF}"/>
              </a:ext>
            </a:extLst>
          </p:cNvPr>
          <p:cNvSpPr>
            <a:spLocks noGrp="1"/>
          </p:cNvSpPr>
          <p:nvPr>
            <p:ph sz="quarter" idx="1"/>
          </p:nvPr>
        </p:nvSpPr>
        <p:spPr/>
        <p:txBody>
          <a:bodyPr>
            <a:normAutofit lnSpcReduction="10000"/>
          </a:bodyPr>
          <a:lstStyle/>
          <a:p>
            <a:pPr algn="just"/>
            <a:r>
              <a:rPr lang="en-GB" dirty="0"/>
              <a:t>Also known as timestamp dependence</a:t>
            </a:r>
          </a:p>
          <a:p>
            <a:pPr algn="just"/>
            <a:r>
              <a:rPr lang="en-GB" dirty="0"/>
              <a:t>If a miner holds a stake on a contract, he could gain an advantage by choosing a suitable timestamp for a block he is mining.</a:t>
            </a:r>
          </a:p>
          <a:p>
            <a:pPr algn="just"/>
            <a:r>
              <a:rPr lang="en-GB" dirty="0"/>
              <a:t>From locking a token sale to unlocking funds at a specific time for a game, contracts sometimes need to rely on the current time. This is usually done via </a:t>
            </a:r>
            <a:r>
              <a:rPr lang="en-GB" dirty="0" err="1"/>
              <a:t>block.timestamp</a:t>
            </a:r>
            <a:r>
              <a:rPr lang="en-GB" dirty="0"/>
              <a:t> or its alias now in Solidity. But where does that value come from? From the miners! Because a transaction's miner has leeway in reporting the time at which the mining occurred, good smart contracts will avoid relying strongly on the time advertised. </a:t>
            </a:r>
            <a:endParaRPr lang="en-IN" dirty="0"/>
          </a:p>
        </p:txBody>
      </p:sp>
    </p:spTree>
    <p:extLst>
      <p:ext uri="{BB962C8B-B14F-4D97-AF65-F5344CB8AC3E}">
        <p14:creationId xmlns:p14="http://schemas.microsoft.com/office/powerpoint/2010/main" val="352082300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A400-E56D-4B76-A95B-03E15E8C3C2C}"/>
              </a:ext>
            </a:extLst>
          </p:cNvPr>
          <p:cNvSpPr>
            <a:spLocks noGrp="1"/>
          </p:cNvSpPr>
          <p:nvPr>
            <p:ph type="title"/>
          </p:nvPr>
        </p:nvSpPr>
        <p:spPr/>
        <p:txBody>
          <a:bodyPr/>
          <a:lstStyle/>
          <a:p>
            <a:r>
              <a:rPr lang="en-GB" dirty="0"/>
              <a:t>Short Address Attacks</a:t>
            </a:r>
            <a:endParaRPr lang="en-IN" dirty="0"/>
          </a:p>
        </p:txBody>
      </p:sp>
      <p:sp>
        <p:nvSpPr>
          <p:cNvPr id="3" name="Content Placeholder 2">
            <a:extLst>
              <a:ext uri="{FF2B5EF4-FFF2-40B4-BE49-F238E27FC236}">
                <a16:creationId xmlns:a16="http://schemas.microsoft.com/office/drawing/2014/main" id="{3F9BAEB1-6297-4CE6-A843-2134F61CBB34}"/>
              </a:ext>
            </a:extLst>
          </p:cNvPr>
          <p:cNvSpPr>
            <a:spLocks noGrp="1"/>
          </p:cNvSpPr>
          <p:nvPr>
            <p:ph sz="quarter" idx="1"/>
          </p:nvPr>
        </p:nvSpPr>
        <p:spPr/>
        <p:txBody>
          <a:bodyPr>
            <a:normAutofit fontScale="92500" lnSpcReduction="10000"/>
          </a:bodyPr>
          <a:lstStyle/>
          <a:p>
            <a:pPr algn="just"/>
            <a:r>
              <a:rPr lang="en-GB" dirty="0"/>
              <a:t>Short address attacks are a side-effect of the EVM itself accepting incorrectly padded arguments. </a:t>
            </a:r>
          </a:p>
          <a:p>
            <a:pPr algn="just"/>
            <a:r>
              <a:rPr lang="en-GB" dirty="0"/>
              <a:t>Attackers can exploit this by using specially-crafted addresses to make poorly coded clients encode arguments incorrectly before including them in transactions. </a:t>
            </a:r>
          </a:p>
          <a:p>
            <a:pPr algn="just"/>
            <a:r>
              <a:rPr lang="en-GB" dirty="0"/>
              <a:t>Is this an EVM issue or a client issue? Should it be fixed in smart contracts instead? While everyone has a different opinion, the fact is that a great deal of ether could be directly impacted by this issue. </a:t>
            </a:r>
          </a:p>
          <a:p>
            <a:pPr algn="just"/>
            <a:r>
              <a:rPr lang="en-GB" dirty="0"/>
              <a:t>While this vulnerability has yet to be exploited in the wild, it is a good demonstration of problems arising from the interaction between clients and the Ethereum blockchain. </a:t>
            </a:r>
            <a:endParaRPr lang="en-IN" dirty="0"/>
          </a:p>
        </p:txBody>
      </p:sp>
    </p:spTree>
    <p:extLst>
      <p:ext uri="{BB962C8B-B14F-4D97-AF65-F5344CB8AC3E}">
        <p14:creationId xmlns:p14="http://schemas.microsoft.com/office/powerpoint/2010/main" val="123469686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3ADD-F3D1-483E-95CF-075E6BE9858B}"/>
              </a:ext>
            </a:extLst>
          </p:cNvPr>
          <p:cNvSpPr>
            <a:spLocks noGrp="1"/>
          </p:cNvSpPr>
          <p:nvPr>
            <p:ph type="title"/>
          </p:nvPr>
        </p:nvSpPr>
        <p:spPr/>
        <p:txBody>
          <a:bodyPr/>
          <a:lstStyle/>
          <a:p>
            <a:r>
              <a:rPr lang="en-IN" dirty="0"/>
              <a:t>Unknown Unknowns</a:t>
            </a:r>
          </a:p>
        </p:txBody>
      </p:sp>
      <p:sp>
        <p:nvSpPr>
          <p:cNvPr id="3" name="Content Placeholder 2">
            <a:extLst>
              <a:ext uri="{FF2B5EF4-FFF2-40B4-BE49-F238E27FC236}">
                <a16:creationId xmlns:a16="http://schemas.microsoft.com/office/drawing/2014/main" id="{78732CA6-DEAA-43AA-91F6-9596C180CF75}"/>
              </a:ext>
            </a:extLst>
          </p:cNvPr>
          <p:cNvSpPr>
            <a:spLocks noGrp="1"/>
          </p:cNvSpPr>
          <p:nvPr>
            <p:ph sz="quarter" idx="1"/>
          </p:nvPr>
        </p:nvSpPr>
        <p:spPr/>
        <p:txBody>
          <a:bodyPr>
            <a:normAutofit fontScale="92500" lnSpcReduction="10000"/>
          </a:bodyPr>
          <a:lstStyle/>
          <a:p>
            <a:pPr algn="just"/>
            <a:r>
              <a:rPr lang="en-GB" dirty="0"/>
              <a:t>Some of the most damaging smart contract vulnerabilities surprised everyone, and there is no reason to believe there will not be another one that will be equally unexpected or equally destructive. </a:t>
            </a:r>
          </a:p>
          <a:p>
            <a:pPr algn="just"/>
            <a:r>
              <a:rPr lang="en-GB" dirty="0"/>
              <a:t>As long as investors decide to place large amounts of money on complex but lightly-audited code, we will continue to see new discoveries leading to dire consequences. </a:t>
            </a:r>
          </a:p>
          <a:p>
            <a:pPr algn="just"/>
            <a:r>
              <a:rPr lang="en-GB" dirty="0"/>
              <a:t>Methods of formally verifying smart contracts are not yet mature, but they seem to hold great promise as ways past today's shaky status quo. </a:t>
            </a:r>
          </a:p>
          <a:p>
            <a:pPr algn="just"/>
            <a:r>
              <a:rPr lang="en-GB" dirty="0"/>
              <a:t>As new classes of vulnerabilities continue to be found, developers will need to stay on their feet, and new tools will need to be developed to find them before the bad guys do.</a:t>
            </a:r>
            <a:endParaRPr lang="en-IN" dirty="0"/>
          </a:p>
        </p:txBody>
      </p:sp>
    </p:spTree>
    <p:extLst>
      <p:ext uri="{BB962C8B-B14F-4D97-AF65-F5344CB8AC3E}">
        <p14:creationId xmlns:p14="http://schemas.microsoft.com/office/powerpoint/2010/main" val="388618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E46BD-EFBB-4CC0-89DF-1619CD3E7B7B}"/>
              </a:ext>
            </a:extLst>
          </p:cNvPr>
          <p:cNvSpPr>
            <a:spLocks noGrp="1"/>
          </p:cNvSpPr>
          <p:nvPr>
            <p:ph type="title"/>
          </p:nvPr>
        </p:nvSpPr>
        <p:spPr/>
        <p:txBody>
          <a:bodyPr>
            <a:normAutofit/>
          </a:bodyPr>
          <a:lstStyle/>
          <a:p>
            <a:r>
              <a:rPr lang="en-GB" dirty="0"/>
              <a:t>CPS vulnerabilities are divided into three main categories</a:t>
            </a:r>
            <a:endParaRPr lang="en-IN" dirty="0"/>
          </a:p>
        </p:txBody>
      </p:sp>
      <p:sp>
        <p:nvSpPr>
          <p:cNvPr id="3" name="Content Placeholder 2">
            <a:extLst>
              <a:ext uri="{FF2B5EF4-FFF2-40B4-BE49-F238E27FC236}">
                <a16:creationId xmlns:a16="http://schemas.microsoft.com/office/drawing/2014/main" id="{4FA4D9EF-241F-4E87-9520-DE4F83762EAE}"/>
              </a:ext>
            </a:extLst>
          </p:cNvPr>
          <p:cNvSpPr>
            <a:spLocks noGrp="1"/>
          </p:cNvSpPr>
          <p:nvPr>
            <p:ph sz="quarter" idx="1"/>
          </p:nvPr>
        </p:nvSpPr>
        <p:spPr/>
        <p:txBody>
          <a:bodyPr>
            <a:normAutofit/>
          </a:bodyPr>
          <a:lstStyle/>
          <a:p>
            <a:pPr algn="just"/>
            <a:r>
              <a:rPr lang="en-GB" b="1" dirty="0"/>
              <a:t>Network Vulnerabilities: </a:t>
            </a:r>
            <a:r>
              <a:rPr lang="en-GB" dirty="0"/>
              <a:t>include weaknesses of the protective security measures, in addition to compromising open wired/wireless communication and connections, including man-in-the-middle, eavesdropping, replay, sniffing, spoofing and communication-stack back-doors, DoS/DDoS and packet manipulation attacks.</a:t>
            </a:r>
          </a:p>
          <a:p>
            <a:pPr algn="just"/>
            <a:r>
              <a:rPr lang="en-GB" b="1" dirty="0"/>
              <a:t>Platform Vulnerabilities: </a:t>
            </a:r>
            <a:r>
              <a:rPr lang="en-GB" dirty="0"/>
              <a:t>include hardware, software, configuration, and database vulnerabilities.</a:t>
            </a:r>
          </a:p>
          <a:p>
            <a:pPr algn="just"/>
            <a:r>
              <a:rPr lang="en-GB" b="1" dirty="0"/>
              <a:t>Management Vulnerabilities: </a:t>
            </a:r>
            <a:r>
              <a:rPr lang="en-GB" dirty="0"/>
              <a:t>include lack of security guidelines, procedures and policies.</a:t>
            </a:r>
            <a:endParaRPr lang="en-IN" dirty="0"/>
          </a:p>
        </p:txBody>
      </p:sp>
    </p:spTree>
    <p:extLst>
      <p:ext uri="{BB962C8B-B14F-4D97-AF65-F5344CB8AC3E}">
        <p14:creationId xmlns:p14="http://schemas.microsoft.com/office/powerpoint/2010/main" val="254467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7A94-3A27-4CCC-89A4-19C7EA7EA20E}"/>
              </a:ext>
            </a:extLst>
          </p:cNvPr>
          <p:cNvSpPr>
            <a:spLocks noGrp="1"/>
          </p:cNvSpPr>
          <p:nvPr>
            <p:ph type="title"/>
          </p:nvPr>
        </p:nvSpPr>
        <p:spPr/>
        <p:txBody>
          <a:bodyPr/>
          <a:lstStyle/>
          <a:p>
            <a:r>
              <a:rPr lang="en-GB" dirty="0"/>
              <a:t>Causes of Vulnerabilities</a:t>
            </a:r>
            <a:endParaRPr lang="en-IN" dirty="0"/>
          </a:p>
        </p:txBody>
      </p:sp>
      <p:sp>
        <p:nvSpPr>
          <p:cNvPr id="3" name="Content Placeholder 2">
            <a:extLst>
              <a:ext uri="{FF2B5EF4-FFF2-40B4-BE49-F238E27FC236}">
                <a16:creationId xmlns:a16="http://schemas.microsoft.com/office/drawing/2014/main" id="{5E54806F-06F7-4BE2-8ED8-F5996E138584}"/>
              </a:ext>
            </a:extLst>
          </p:cNvPr>
          <p:cNvSpPr>
            <a:spLocks noGrp="1"/>
          </p:cNvSpPr>
          <p:nvPr>
            <p:ph sz="quarter" idx="1"/>
          </p:nvPr>
        </p:nvSpPr>
        <p:spPr/>
        <p:txBody>
          <a:bodyPr/>
          <a:lstStyle/>
          <a:p>
            <a:r>
              <a:rPr lang="en-GB" dirty="0"/>
              <a:t>Assumption and Isolation</a:t>
            </a:r>
          </a:p>
          <a:p>
            <a:r>
              <a:rPr lang="en-GB" dirty="0"/>
              <a:t>Increasing Connectivity</a:t>
            </a:r>
          </a:p>
          <a:p>
            <a:r>
              <a:rPr lang="en-GB" dirty="0"/>
              <a:t>Heterogeneity</a:t>
            </a:r>
          </a:p>
          <a:p>
            <a:r>
              <a:rPr lang="en-GB" dirty="0"/>
              <a:t>USB Usage</a:t>
            </a:r>
          </a:p>
          <a:p>
            <a:r>
              <a:rPr lang="en-GB" dirty="0"/>
              <a:t>Bad Practice</a:t>
            </a:r>
          </a:p>
          <a:p>
            <a:r>
              <a:rPr lang="en-GB" dirty="0"/>
              <a:t>Spying</a:t>
            </a:r>
          </a:p>
          <a:p>
            <a:r>
              <a:rPr lang="en-GB" dirty="0"/>
              <a:t>Homogeneity</a:t>
            </a:r>
          </a:p>
          <a:p>
            <a:r>
              <a:rPr lang="en-GB" dirty="0"/>
              <a:t>Suspicious Employees</a:t>
            </a:r>
            <a:endParaRPr lang="en-IN" dirty="0"/>
          </a:p>
        </p:txBody>
      </p:sp>
    </p:spTree>
    <p:extLst>
      <p:ext uri="{BB962C8B-B14F-4D97-AF65-F5344CB8AC3E}">
        <p14:creationId xmlns:p14="http://schemas.microsoft.com/office/powerpoint/2010/main" val="2254173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9CD35-5F84-4F4F-B622-85A6AAB2FC15}"/>
              </a:ext>
            </a:extLst>
          </p:cNvPr>
          <p:cNvSpPr>
            <a:spLocks noGrp="1"/>
          </p:cNvSpPr>
          <p:nvPr>
            <p:ph type="title"/>
          </p:nvPr>
        </p:nvSpPr>
        <p:spPr/>
        <p:txBody>
          <a:bodyPr/>
          <a:lstStyle/>
          <a:p>
            <a:r>
              <a:rPr lang="en-GB" dirty="0"/>
              <a:t>Cyber vulnerabilities</a:t>
            </a:r>
            <a:endParaRPr lang="en-IN" dirty="0"/>
          </a:p>
        </p:txBody>
      </p:sp>
      <p:sp>
        <p:nvSpPr>
          <p:cNvPr id="3" name="Content Placeholder 2">
            <a:extLst>
              <a:ext uri="{FF2B5EF4-FFF2-40B4-BE49-F238E27FC236}">
                <a16:creationId xmlns:a16="http://schemas.microsoft.com/office/drawing/2014/main" id="{8C037A7B-8BEF-4955-8EFC-AD86E572D8B7}"/>
              </a:ext>
            </a:extLst>
          </p:cNvPr>
          <p:cNvSpPr>
            <a:spLocks noGrp="1"/>
          </p:cNvSpPr>
          <p:nvPr>
            <p:ph sz="quarter" idx="1"/>
          </p:nvPr>
        </p:nvSpPr>
        <p:spPr/>
        <p:txBody>
          <a:bodyPr>
            <a:normAutofit lnSpcReduction="10000"/>
          </a:bodyPr>
          <a:lstStyle/>
          <a:p>
            <a:pPr algn="just"/>
            <a:r>
              <a:rPr lang="en-GB" dirty="0"/>
              <a:t>Open/Non-secure wired/wireless communications such as Ethernet are vulnerable to interception, sniffing, eavesdropping, wiretapping and </a:t>
            </a:r>
            <a:r>
              <a:rPr lang="en-GB" dirty="0" err="1"/>
              <a:t>wardialing</a:t>
            </a:r>
            <a:r>
              <a:rPr lang="en-GB" dirty="0"/>
              <a:t> and wardriving attacks and meet-in-the-middle attacks. </a:t>
            </a:r>
          </a:p>
          <a:p>
            <a:pPr algn="just"/>
            <a:r>
              <a:rPr lang="en-GB" dirty="0"/>
              <a:t>Short-range wireless communications are also vulnerable, since they can be captured, analysed, damaged, deleted or even manipulated by insiders. </a:t>
            </a:r>
          </a:p>
          <a:p>
            <a:pPr algn="just"/>
            <a:r>
              <a:rPr lang="en-GB" dirty="0"/>
              <a:t>Moreover, employees’ connected devices to ICS wireless network, if not secure, are prone to botnet, remote access Trojan and rootkit attacks, where their devices will be remotely controlled by an attacker. </a:t>
            </a:r>
            <a:endParaRPr lang="en-IN" dirty="0"/>
          </a:p>
        </p:txBody>
      </p:sp>
    </p:spTree>
    <p:extLst>
      <p:ext uri="{BB962C8B-B14F-4D97-AF65-F5344CB8AC3E}">
        <p14:creationId xmlns:p14="http://schemas.microsoft.com/office/powerpoint/2010/main" val="3240953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E9ED-97A8-4A64-B6BA-DF936B050471}"/>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1C20630E-802F-4C62-B309-0AE199EF9834}"/>
              </a:ext>
            </a:extLst>
          </p:cNvPr>
          <p:cNvSpPr>
            <a:spLocks noGrp="1"/>
          </p:cNvSpPr>
          <p:nvPr>
            <p:ph sz="quarter" idx="1"/>
          </p:nvPr>
        </p:nvSpPr>
        <p:spPr/>
        <p:txBody>
          <a:bodyPr>
            <a:normAutofit lnSpcReduction="10000"/>
          </a:bodyPr>
          <a:lstStyle/>
          <a:p>
            <a:pPr algn="just"/>
            <a:r>
              <a:rPr lang="en-GB" dirty="0"/>
              <a:t>Long-range wireless communications are vulnerable to eavesdropping, replay attacks, and unauthorized access attacks. </a:t>
            </a:r>
          </a:p>
          <a:p>
            <a:pPr algn="just"/>
            <a:r>
              <a:rPr lang="en-GB" dirty="0"/>
              <a:t>Yet, SQL injection remains the most Web-related vulnerability since attackers can access any server database without authorization through the injection of a malicious code that keeps on running endlessly once executed without the user’s knowledge.</a:t>
            </a:r>
          </a:p>
          <a:p>
            <a:pPr algn="just"/>
            <a:r>
              <a:rPr lang="en-GB" dirty="0"/>
              <a:t>Since many medical devices heavily rely on wireless communications, they are prone to a large number of wireless attacks including jamming, modification and replay attacks due to the lack of encryption.</a:t>
            </a:r>
          </a:p>
          <a:p>
            <a:endParaRPr lang="en-GB" dirty="0"/>
          </a:p>
          <a:p>
            <a:endParaRPr lang="en-IN" dirty="0"/>
          </a:p>
        </p:txBody>
      </p:sp>
    </p:spTree>
    <p:extLst>
      <p:ext uri="{BB962C8B-B14F-4D97-AF65-F5344CB8AC3E}">
        <p14:creationId xmlns:p14="http://schemas.microsoft.com/office/powerpoint/2010/main" val="1982365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10AA3-45D7-40E1-A947-66A1B2CC37D8}"/>
              </a:ext>
            </a:extLst>
          </p:cNvPr>
          <p:cNvSpPr>
            <a:spLocks noGrp="1"/>
          </p:cNvSpPr>
          <p:nvPr>
            <p:ph type="title"/>
          </p:nvPr>
        </p:nvSpPr>
        <p:spPr/>
        <p:txBody>
          <a:bodyPr/>
          <a:lstStyle/>
          <a:p>
            <a:r>
              <a:rPr lang="en-GB" dirty="0"/>
              <a:t>Physical Vulnerabilities</a:t>
            </a:r>
            <a:endParaRPr lang="en-IN" dirty="0"/>
          </a:p>
        </p:txBody>
      </p:sp>
      <p:sp>
        <p:nvSpPr>
          <p:cNvPr id="3" name="Content Placeholder 2">
            <a:extLst>
              <a:ext uri="{FF2B5EF4-FFF2-40B4-BE49-F238E27FC236}">
                <a16:creationId xmlns:a16="http://schemas.microsoft.com/office/drawing/2014/main" id="{AE3E37DB-22CA-45EE-9D37-E5A85C176BBC}"/>
              </a:ext>
            </a:extLst>
          </p:cNvPr>
          <p:cNvSpPr>
            <a:spLocks noGrp="1"/>
          </p:cNvSpPr>
          <p:nvPr>
            <p:ph sz="quarter" idx="1"/>
          </p:nvPr>
        </p:nvSpPr>
        <p:spPr/>
        <p:txBody>
          <a:bodyPr>
            <a:normAutofit/>
          </a:bodyPr>
          <a:lstStyle/>
          <a:p>
            <a:pPr algn="just"/>
            <a:r>
              <a:rPr lang="en-GB" dirty="0"/>
              <a:t>Physical tampering may result into misleading data in cyber-physical components. The physical exposure of ICS components is classified as a vulnerability due to the insufficient physical security provided to these components. Thus, making them prone to physical tampering, alteration, modification or even sabotage. </a:t>
            </a:r>
          </a:p>
          <a:p>
            <a:pPr algn="just"/>
            <a:r>
              <a:rPr lang="en-GB" dirty="0"/>
              <a:t>CPS field devices (</a:t>
            </a:r>
            <a:r>
              <a:rPr lang="en-GB" dirty="0" err="1"/>
              <a:t>i.e</a:t>
            </a:r>
            <a:r>
              <a:rPr lang="en-GB" dirty="0"/>
              <a:t> smart grids, power grids, supply chains etc.) are prone to the same ICS vulnerabilities since a large number of physical components is exposed without physical security, making them prone to physical destruction.</a:t>
            </a:r>
            <a:endParaRPr lang="en-IN" dirty="0"/>
          </a:p>
        </p:txBody>
      </p:sp>
    </p:spTree>
    <p:extLst>
      <p:ext uri="{BB962C8B-B14F-4D97-AF65-F5344CB8AC3E}">
        <p14:creationId xmlns:p14="http://schemas.microsoft.com/office/powerpoint/2010/main" val="364263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08FE-D892-45B9-85FC-971C851BBBBB}"/>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A2AB6814-24F1-4E8F-AD17-FF25BDA8C7D3}"/>
              </a:ext>
            </a:extLst>
          </p:cNvPr>
          <p:cNvSpPr>
            <a:spLocks noGrp="1"/>
          </p:cNvSpPr>
          <p:nvPr>
            <p:ph sz="quarter" idx="1"/>
          </p:nvPr>
        </p:nvSpPr>
        <p:spPr/>
        <p:txBody>
          <a:bodyPr/>
          <a:lstStyle/>
          <a:p>
            <a:pPr algn="just"/>
            <a:r>
              <a:rPr lang="en-GB" dirty="0"/>
              <a:t>Medical devices are vulnerable to physical access along with the possibility of installing malware into them, or even modifying the device’s configurations, risking the patient’s health. </a:t>
            </a:r>
          </a:p>
          <a:p>
            <a:pPr algn="just"/>
            <a:r>
              <a:rPr lang="en-GB" dirty="0"/>
              <a:t>Moreover, a physical access to any medical device is also a vulnerability since an attacker can retrieve the device’s serial number to launch targeted attacks.</a:t>
            </a:r>
            <a:endParaRPr lang="en-IN" dirty="0"/>
          </a:p>
        </p:txBody>
      </p:sp>
    </p:spTree>
    <p:extLst>
      <p:ext uri="{BB962C8B-B14F-4D97-AF65-F5344CB8AC3E}">
        <p14:creationId xmlns:p14="http://schemas.microsoft.com/office/powerpoint/2010/main" val="401019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AC6E0-B46B-4E45-94BF-0B1403168572}"/>
              </a:ext>
            </a:extLst>
          </p:cNvPr>
          <p:cNvSpPr>
            <a:spLocks noGrp="1"/>
          </p:cNvSpPr>
          <p:nvPr>
            <p:ph type="title"/>
          </p:nvPr>
        </p:nvSpPr>
        <p:spPr/>
        <p:txBody>
          <a:bodyPr/>
          <a:lstStyle/>
          <a:p>
            <a:r>
              <a:rPr lang="en-GB" dirty="0"/>
              <a:t>Cyber-physical system attacks</a:t>
            </a:r>
            <a:endParaRPr lang="en-IN" dirty="0"/>
          </a:p>
        </p:txBody>
      </p:sp>
      <p:sp>
        <p:nvSpPr>
          <p:cNvPr id="3" name="Content Placeholder 2">
            <a:extLst>
              <a:ext uri="{FF2B5EF4-FFF2-40B4-BE49-F238E27FC236}">
                <a16:creationId xmlns:a16="http://schemas.microsoft.com/office/drawing/2014/main" id="{5E88C866-ED47-4337-91C3-6255C692E471}"/>
              </a:ext>
            </a:extLst>
          </p:cNvPr>
          <p:cNvSpPr>
            <a:spLocks noGrp="1"/>
          </p:cNvSpPr>
          <p:nvPr>
            <p:ph sz="quarter" idx="1"/>
          </p:nvPr>
        </p:nvSpPr>
        <p:spPr/>
        <p:txBody>
          <a:bodyPr/>
          <a:lstStyle/>
          <a:p>
            <a:pPr algn="just"/>
            <a:r>
              <a:rPr lang="en-GB" dirty="0"/>
              <a:t>The different types of attacks that target the different aspects of CPS systems, including cyber and physical ones:</a:t>
            </a:r>
          </a:p>
        </p:txBody>
      </p:sp>
    </p:spTree>
    <p:extLst>
      <p:ext uri="{BB962C8B-B14F-4D97-AF65-F5344CB8AC3E}">
        <p14:creationId xmlns:p14="http://schemas.microsoft.com/office/powerpoint/2010/main" val="2073843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8215-8091-43E6-97F9-F373A57DCD47}"/>
              </a:ext>
            </a:extLst>
          </p:cNvPr>
          <p:cNvSpPr>
            <a:spLocks noGrp="1"/>
          </p:cNvSpPr>
          <p:nvPr>
            <p:ph type="title"/>
          </p:nvPr>
        </p:nvSpPr>
        <p:spPr/>
        <p:txBody>
          <a:bodyPr/>
          <a:lstStyle/>
          <a:p>
            <a:r>
              <a:rPr lang="en-GB" dirty="0"/>
              <a:t>Physical attacks</a:t>
            </a:r>
            <a:endParaRPr lang="en-IN" dirty="0"/>
          </a:p>
        </p:txBody>
      </p:sp>
      <p:sp>
        <p:nvSpPr>
          <p:cNvPr id="3" name="Content Placeholder 2">
            <a:extLst>
              <a:ext uri="{FF2B5EF4-FFF2-40B4-BE49-F238E27FC236}">
                <a16:creationId xmlns:a16="http://schemas.microsoft.com/office/drawing/2014/main" id="{195CAD2D-8D7E-408F-B643-010DC3FD9F6C}"/>
              </a:ext>
            </a:extLst>
          </p:cNvPr>
          <p:cNvSpPr>
            <a:spLocks noGrp="1"/>
          </p:cNvSpPr>
          <p:nvPr>
            <p:ph sz="quarter" idx="1"/>
          </p:nvPr>
        </p:nvSpPr>
        <p:spPr/>
        <p:txBody>
          <a:bodyPr>
            <a:normAutofit lnSpcReduction="10000"/>
          </a:bodyPr>
          <a:lstStyle/>
          <a:p>
            <a:r>
              <a:rPr lang="en-GB" dirty="0"/>
              <a:t>Infected Items</a:t>
            </a:r>
          </a:p>
          <a:p>
            <a:r>
              <a:rPr lang="en-GB" dirty="0"/>
              <a:t>Abuse of Privilege</a:t>
            </a:r>
          </a:p>
          <a:p>
            <a:r>
              <a:rPr lang="en-GB" dirty="0"/>
              <a:t>Wire Cuts/Taps/</a:t>
            </a:r>
            <a:r>
              <a:rPr lang="en-GB" dirty="0" err="1"/>
              <a:t>Dialing</a:t>
            </a:r>
            <a:endParaRPr lang="en-GB" dirty="0"/>
          </a:p>
          <a:p>
            <a:r>
              <a:rPr lang="en-GB" dirty="0"/>
              <a:t>Fake Identity</a:t>
            </a:r>
          </a:p>
          <a:p>
            <a:r>
              <a:rPr lang="en-GB" dirty="0"/>
              <a:t>Stalkers</a:t>
            </a:r>
          </a:p>
          <a:p>
            <a:r>
              <a:rPr lang="en-GB" dirty="0"/>
              <a:t>CCTV Camera Interception</a:t>
            </a:r>
          </a:p>
          <a:p>
            <a:r>
              <a:rPr lang="en-GB" dirty="0"/>
              <a:t>Key-Card Hijacking</a:t>
            </a:r>
          </a:p>
          <a:p>
            <a:r>
              <a:rPr lang="en-GB" dirty="0"/>
              <a:t>Physical Breach</a:t>
            </a:r>
          </a:p>
          <a:p>
            <a:r>
              <a:rPr lang="en-GB" dirty="0"/>
              <a:t>Malicious Third Party Software Provider</a:t>
            </a:r>
          </a:p>
          <a:p>
            <a:r>
              <a:rPr lang="en-GB" dirty="0"/>
              <a:t>Abuse of Privilege</a:t>
            </a:r>
          </a:p>
          <a:p>
            <a:r>
              <a:rPr lang="en-GB" dirty="0"/>
              <a:t>Social Engineering</a:t>
            </a:r>
            <a:endParaRPr lang="en-IN" dirty="0"/>
          </a:p>
        </p:txBody>
      </p:sp>
    </p:spTree>
    <p:extLst>
      <p:ext uri="{BB962C8B-B14F-4D97-AF65-F5344CB8AC3E}">
        <p14:creationId xmlns:p14="http://schemas.microsoft.com/office/powerpoint/2010/main" val="3946067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2BB58-1659-429C-85D8-2B798E890110}"/>
              </a:ext>
            </a:extLst>
          </p:cNvPr>
          <p:cNvSpPr>
            <a:spLocks noGrp="1"/>
          </p:cNvSpPr>
          <p:nvPr>
            <p:ph type="title"/>
          </p:nvPr>
        </p:nvSpPr>
        <p:spPr/>
        <p:txBody>
          <a:bodyPr/>
          <a:lstStyle/>
          <a:p>
            <a:r>
              <a:rPr lang="en-IN" dirty="0"/>
              <a:t>Cyber attacks</a:t>
            </a:r>
          </a:p>
        </p:txBody>
      </p:sp>
      <p:sp>
        <p:nvSpPr>
          <p:cNvPr id="3" name="Content Placeholder 2">
            <a:extLst>
              <a:ext uri="{FF2B5EF4-FFF2-40B4-BE49-F238E27FC236}">
                <a16:creationId xmlns:a16="http://schemas.microsoft.com/office/drawing/2014/main" id="{F4A77915-65D7-481A-BC2B-BE9A704B69F5}"/>
              </a:ext>
            </a:extLst>
          </p:cNvPr>
          <p:cNvSpPr>
            <a:spLocks noGrp="1"/>
          </p:cNvSpPr>
          <p:nvPr>
            <p:ph sz="quarter" idx="1"/>
          </p:nvPr>
        </p:nvSpPr>
        <p:spPr/>
        <p:txBody>
          <a:bodyPr>
            <a:normAutofit lnSpcReduction="10000"/>
          </a:bodyPr>
          <a:lstStyle/>
          <a:p>
            <a:r>
              <a:rPr lang="en-IN" dirty="0"/>
              <a:t>Eavesdropping</a:t>
            </a:r>
          </a:p>
          <a:p>
            <a:r>
              <a:rPr lang="en-IN" dirty="0"/>
              <a:t>Cross-Site Scripting</a:t>
            </a:r>
          </a:p>
          <a:p>
            <a:r>
              <a:rPr lang="en-IN" dirty="0"/>
              <a:t>SQL Injection</a:t>
            </a:r>
          </a:p>
          <a:p>
            <a:r>
              <a:rPr lang="en-IN" dirty="0"/>
              <a:t>Password Cracking</a:t>
            </a:r>
          </a:p>
          <a:p>
            <a:r>
              <a:rPr lang="en-IN" dirty="0"/>
              <a:t>Phishing</a:t>
            </a:r>
          </a:p>
          <a:p>
            <a:r>
              <a:rPr lang="en-IN" dirty="0"/>
              <a:t>Replay</a:t>
            </a:r>
          </a:p>
          <a:p>
            <a:r>
              <a:rPr lang="en-IN" dirty="0"/>
              <a:t>DoS/DDoS</a:t>
            </a:r>
          </a:p>
          <a:p>
            <a:r>
              <a:rPr lang="en-IN" dirty="0"/>
              <a:t>Malicious Third Party</a:t>
            </a:r>
          </a:p>
          <a:p>
            <a:r>
              <a:rPr lang="en-IN" dirty="0"/>
              <a:t>Watering-hole Attack</a:t>
            </a:r>
          </a:p>
          <a:p>
            <a:r>
              <a:rPr lang="en-IN" dirty="0"/>
              <a:t>Malware</a:t>
            </a:r>
          </a:p>
          <a:p>
            <a:r>
              <a:rPr lang="en-IN" dirty="0"/>
              <a:t>Side-Channel</a:t>
            </a:r>
          </a:p>
        </p:txBody>
      </p:sp>
    </p:spTree>
    <p:extLst>
      <p:ext uri="{BB962C8B-B14F-4D97-AF65-F5344CB8AC3E}">
        <p14:creationId xmlns:p14="http://schemas.microsoft.com/office/powerpoint/2010/main" val="191341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335F4-8399-45E0-AB84-BC4564C1FA5E}"/>
              </a:ext>
            </a:extLst>
          </p:cNvPr>
          <p:cNvSpPr>
            <a:spLocks noGrp="1"/>
          </p:cNvSpPr>
          <p:nvPr>
            <p:ph type="title"/>
          </p:nvPr>
        </p:nvSpPr>
        <p:spPr/>
        <p:txBody>
          <a:bodyPr/>
          <a:lstStyle/>
          <a:p>
            <a:pPr algn="just"/>
            <a:r>
              <a:rPr lang="en-GB" dirty="0"/>
              <a:t>Cyber-Physical System (CPS)</a:t>
            </a:r>
          </a:p>
        </p:txBody>
      </p:sp>
      <p:sp>
        <p:nvSpPr>
          <p:cNvPr id="3" name="Content Placeholder 2">
            <a:extLst>
              <a:ext uri="{FF2B5EF4-FFF2-40B4-BE49-F238E27FC236}">
                <a16:creationId xmlns:a16="http://schemas.microsoft.com/office/drawing/2014/main" id="{B67A1648-07A4-4072-A372-8B19B148418D}"/>
              </a:ext>
            </a:extLst>
          </p:cNvPr>
          <p:cNvSpPr>
            <a:spLocks noGrp="1"/>
          </p:cNvSpPr>
          <p:nvPr>
            <p:ph sz="quarter" idx="1"/>
          </p:nvPr>
        </p:nvSpPr>
        <p:spPr/>
        <p:txBody>
          <a:bodyPr>
            <a:normAutofit/>
          </a:bodyPr>
          <a:lstStyle/>
          <a:p>
            <a:pPr algn="just"/>
            <a:r>
              <a:rPr lang="en-GB" dirty="0"/>
              <a:t>A cyber-physical system (CPS) or intelligent system is a computer system in which a mechanism is controlled or monitored by computer-based algorithms. </a:t>
            </a:r>
          </a:p>
          <a:p>
            <a:pPr algn="just"/>
            <a:r>
              <a:rPr lang="en-GB" dirty="0"/>
              <a:t>In cyber-physical systems, physical and software components are deeply intertwined, able to operate on different spatial and temporal scales, exhibit multiple and distinct </a:t>
            </a:r>
            <a:r>
              <a:rPr lang="en-GB" dirty="0" err="1"/>
              <a:t>behavioral</a:t>
            </a:r>
            <a:r>
              <a:rPr lang="en-GB" dirty="0"/>
              <a:t> modalities, and interact with each other in ways that change with context.</a:t>
            </a:r>
          </a:p>
        </p:txBody>
      </p:sp>
    </p:spTree>
    <p:extLst>
      <p:ext uri="{BB962C8B-B14F-4D97-AF65-F5344CB8AC3E}">
        <p14:creationId xmlns:p14="http://schemas.microsoft.com/office/powerpoint/2010/main" val="4260098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76909-83C1-4F13-B263-E7BF4B926DA2}"/>
              </a:ext>
            </a:extLst>
          </p:cNvPr>
          <p:cNvSpPr>
            <a:spLocks noGrp="1"/>
          </p:cNvSpPr>
          <p:nvPr>
            <p:ph type="title"/>
          </p:nvPr>
        </p:nvSpPr>
        <p:spPr/>
        <p:txBody>
          <a:bodyPr/>
          <a:lstStyle/>
          <a:p>
            <a:r>
              <a:rPr lang="en-GB" dirty="0"/>
              <a:t>CPS Failures</a:t>
            </a:r>
            <a:endParaRPr lang="en-IN" dirty="0"/>
          </a:p>
        </p:txBody>
      </p:sp>
      <p:sp>
        <p:nvSpPr>
          <p:cNvPr id="3" name="Content Placeholder 2">
            <a:extLst>
              <a:ext uri="{FF2B5EF4-FFF2-40B4-BE49-F238E27FC236}">
                <a16:creationId xmlns:a16="http://schemas.microsoft.com/office/drawing/2014/main" id="{67E60400-D3C1-4B76-9FE0-4A3D53FB7CE8}"/>
              </a:ext>
            </a:extLst>
          </p:cNvPr>
          <p:cNvSpPr>
            <a:spLocks noGrp="1"/>
          </p:cNvSpPr>
          <p:nvPr>
            <p:ph sz="quarter" idx="1"/>
          </p:nvPr>
        </p:nvSpPr>
        <p:spPr/>
        <p:txBody>
          <a:bodyPr/>
          <a:lstStyle/>
          <a:p>
            <a:pPr algn="just"/>
            <a:r>
              <a:rPr lang="en-GB" dirty="0"/>
              <a:t>Given the different threats, attacks and vulnerabilities that the CPS domain suffers from, it is important to highlight the main failures than CPs systems suffer from. </a:t>
            </a:r>
          </a:p>
          <a:p>
            <a:pPr algn="just"/>
            <a:r>
              <a:rPr lang="en-GB" dirty="0"/>
              <a:t>These failures can either be minor (limited damage) or major (severe damage).</a:t>
            </a:r>
            <a:endParaRPr lang="en-IN" dirty="0"/>
          </a:p>
        </p:txBody>
      </p:sp>
    </p:spTree>
    <p:extLst>
      <p:ext uri="{BB962C8B-B14F-4D97-AF65-F5344CB8AC3E}">
        <p14:creationId xmlns:p14="http://schemas.microsoft.com/office/powerpoint/2010/main" val="3390593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6FD8-0BD5-4D00-AD9E-C16459DAFB9A}"/>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3A6C03C0-33B2-44FF-8773-3A73437C6E6D}"/>
              </a:ext>
            </a:extLst>
          </p:cNvPr>
          <p:cNvSpPr>
            <a:spLocks noGrp="1"/>
          </p:cNvSpPr>
          <p:nvPr>
            <p:ph sz="quarter" idx="1"/>
          </p:nvPr>
        </p:nvSpPr>
        <p:spPr/>
        <p:txBody>
          <a:bodyPr>
            <a:normAutofit fontScale="92500" lnSpcReduction="10000"/>
          </a:bodyPr>
          <a:lstStyle/>
          <a:p>
            <a:pPr algn="just"/>
            <a:r>
              <a:rPr lang="en-GB" dirty="0"/>
              <a:t>Content Failure: means that the content of the delivered information is inaccurate, which would result into some functional system failure. Content failure can be either numerical or non-numerical (</a:t>
            </a:r>
            <a:r>
              <a:rPr lang="en-GB" dirty="0" err="1"/>
              <a:t>i.e</a:t>
            </a:r>
            <a:r>
              <a:rPr lang="en-GB" dirty="0"/>
              <a:t> alphabets, graphics, sounds or colours).</a:t>
            </a:r>
          </a:p>
          <a:p>
            <a:pPr algn="just"/>
            <a:r>
              <a:rPr lang="en-GB" dirty="0"/>
              <a:t>Timing Failure: means that the timing of information delivery (transmission/receiving) is delayed or interrupted (received/transmitted too early or too late). This would affect the decision making process and may cause data management issues.</a:t>
            </a:r>
          </a:p>
          <a:p>
            <a:pPr algn="just"/>
            <a:r>
              <a:rPr lang="en-GB" dirty="0"/>
              <a:t>Sensors Failure: means that the sensors are no longer functioning properly, and would seriously hinder the decision making process due to misinformation, or bringing a CPS system to a sudden halt. </a:t>
            </a:r>
          </a:p>
        </p:txBody>
      </p:sp>
    </p:spTree>
    <p:extLst>
      <p:ext uri="{BB962C8B-B14F-4D97-AF65-F5344CB8AC3E}">
        <p14:creationId xmlns:p14="http://schemas.microsoft.com/office/powerpoint/2010/main" val="1646942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659B9-1FF9-4767-A7C3-20F35DE86998}"/>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6F665B2-A79C-48CC-95B6-EFFF2EC630E3}"/>
              </a:ext>
            </a:extLst>
          </p:cNvPr>
          <p:cNvSpPr>
            <a:spLocks noGrp="1"/>
          </p:cNvSpPr>
          <p:nvPr>
            <p:ph sz="quarter" idx="1"/>
          </p:nvPr>
        </p:nvSpPr>
        <p:spPr/>
        <p:txBody>
          <a:bodyPr>
            <a:normAutofit lnSpcReduction="10000"/>
          </a:bodyPr>
          <a:lstStyle/>
          <a:p>
            <a:pPr algn="just"/>
            <a:r>
              <a:rPr lang="en-GB" dirty="0"/>
              <a:t>Silent Failure: occurs when there is no message sent or received in a distributed system.</a:t>
            </a:r>
            <a:endParaRPr lang="en-IN" dirty="0"/>
          </a:p>
          <a:p>
            <a:pPr algn="just"/>
            <a:r>
              <a:rPr lang="en-GB" dirty="0"/>
              <a:t>Babbling Failure: occurs when the information is delivered, causing the system to malfunction and to operate in a babbling manner.</a:t>
            </a:r>
          </a:p>
          <a:p>
            <a:pPr algn="just"/>
            <a:r>
              <a:rPr lang="en-GB" dirty="0"/>
              <a:t>Budget Failure: occurs when the cost of implementing a cyber-physical system outweighs the budget set, before ever reaching the testing level. This is mainly caused by poor planning.</a:t>
            </a:r>
          </a:p>
          <a:p>
            <a:pPr algn="just"/>
            <a:r>
              <a:rPr lang="en-GB" dirty="0"/>
              <a:t>Schedule Failure: occurs when the schedule set for planning, testing and evaluating a given CPS is not achieved due to further upgrades, additional testing, or inadequacy for users needs.</a:t>
            </a:r>
          </a:p>
        </p:txBody>
      </p:sp>
    </p:spTree>
    <p:extLst>
      <p:ext uri="{BB962C8B-B14F-4D97-AF65-F5344CB8AC3E}">
        <p14:creationId xmlns:p14="http://schemas.microsoft.com/office/powerpoint/2010/main" val="2138563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B2659-E1E7-4118-86C2-F8E097BFC5B6}"/>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14A74C91-BEE2-474D-BD2E-6B844A46233B}"/>
              </a:ext>
            </a:extLst>
          </p:cNvPr>
          <p:cNvSpPr>
            <a:spLocks noGrp="1"/>
          </p:cNvSpPr>
          <p:nvPr>
            <p:ph sz="quarter" idx="1"/>
          </p:nvPr>
        </p:nvSpPr>
        <p:spPr/>
        <p:txBody>
          <a:bodyPr>
            <a:normAutofit/>
          </a:bodyPr>
          <a:lstStyle/>
          <a:p>
            <a:pPr algn="just"/>
            <a:r>
              <a:rPr lang="en-GB" dirty="0"/>
              <a:t>Service Failure: occurs when having an error propagates through the service interface and affects its decision making or/and normal performance ability. This failure can either cause a partial or full CPS system failure either temporarily or permanently.</a:t>
            </a:r>
            <a:endParaRPr lang="en-IN" dirty="0"/>
          </a:p>
          <a:p>
            <a:pPr algn="just"/>
            <a:r>
              <a:rPr lang="en-IN" dirty="0"/>
              <a:t>Consistent/Inconsistent Failures: a consistent failure occurs when a given service is identically perceived by all CPS users. An inconsistent failure takes place when all CPS users differently perceive an incorrect service (i.e., bohrbugs, mandelbugs, heisenbugs and Byzantine failures).</a:t>
            </a:r>
          </a:p>
        </p:txBody>
      </p:sp>
    </p:spTree>
    <p:extLst>
      <p:ext uri="{BB962C8B-B14F-4D97-AF65-F5344CB8AC3E}">
        <p14:creationId xmlns:p14="http://schemas.microsoft.com/office/powerpoint/2010/main" val="416758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490F-A103-42E1-AC07-C9F5B3A992FA}"/>
              </a:ext>
            </a:extLst>
          </p:cNvPr>
          <p:cNvSpPr>
            <a:spLocks noGrp="1"/>
          </p:cNvSpPr>
          <p:nvPr>
            <p:ph type="title"/>
          </p:nvPr>
        </p:nvSpPr>
        <p:spPr/>
        <p:txBody>
          <a:bodyPr/>
          <a:lstStyle/>
          <a:p>
            <a:r>
              <a:rPr lang="en-GB" dirty="0"/>
              <a:t>IoT Security</a:t>
            </a:r>
            <a:endParaRPr lang="en-IN" dirty="0"/>
          </a:p>
        </p:txBody>
      </p:sp>
      <p:sp>
        <p:nvSpPr>
          <p:cNvPr id="3" name="Content Placeholder 2">
            <a:extLst>
              <a:ext uri="{FF2B5EF4-FFF2-40B4-BE49-F238E27FC236}">
                <a16:creationId xmlns:a16="http://schemas.microsoft.com/office/drawing/2014/main" id="{C2DA8B48-7EA4-45F0-BFB7-DA8194CEB58C}"/>
              </a:ext>
            </a:extLst>
          </p:cNvPr>
          <p:cNvSpPr>
            <a:spLocks noGrp="1"/>
          </p:cNvSpPr>
          <p:nvPr>
            <p:ph sz="quarter" idx="1"/>
          </p:nvPr>
        </p:nvSpPr>
        <p:spPr/>
        <p:txBody>
          <a:bodyPr>
            <a:normAutofit lnSpcReduction="10000"/>
          </a:bodyPr>
          <a:lstStyle/>
          <a:p>
            <a:pPr algn="just"/>
            <a:r>
              <a:rPr lang="en-GB" dirty="0"/>
              <a:t>IoT security is the technology segment focused on safeguarding connected devices and networks in the internet of things (IoT). </a:t>
            </a:r>
          </a:p>
          <a:p>
            <a:pPr algn="just"/>
            <a:r>
              <a:rPr lang="en-GB" dirty="0"/>
              <a:t>IoT involves adding internet connectivity to a system of interrelated computing devices, mechanical and digital machines, objects, animals and/or people. </a:t>
            </a:r>
          </a:p>
          <a:p>
            <a:pPr algn="just"/>
            <a:r>
              <a:rPr lang="en-GB" dirty="0"/>
              <a:t>Each "thing" is provided a unique identifier and the ability to automatically transfer data over a network. </a:t>
            </a:r>
          </a:p>
          <a:p>
            <a:pPr algn="just"/>
            <a:r>
              <a:rPr lang="en-GB" dirty="0"/>
              <a:t>Allowing devices to connect to the internet opens them up to a number of serious vulnerabilities if they are not properly protected.</a:t>
            </a:r>
            <a:endParaRPr lang="en-IN" dirty="0"/>
          </a:p>
        </p:txBody>
      </p:sp>
    </p:spTree>
    <p:extLst>
      <p:ext uri="{BB962C8B-B14F-4D97-AF65-F5344CB8AC3E}">
        <p14:creationId xmlns:p14="http://schemas.microsoft.com/office/powerpoint/2010/main" val="2747538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D193-A818-4C43-A673-312EE9859007}"/>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2A5BF950-BEE0-4231-999B-478D2DE764F0}"/>
              </a:ext>
            </a:extLst>
          </p:cNvPr>
          <p:cNvSpPr>
            <a:spLocks noGrp="1"/>
          </p:cNvSpPr>
          <p:nvPr>
            <p:ph sz="quarter" idx="1"/>
          </p:nvPr>
        </p:nvSpPr>
        <p:spPr/>
        <p:txBody>
          <a:bodyPr/>
          <a:lstStyle/>
          <a:p>
            <a:pPr algn="just"/>
            <a:r>
              <a:rPr lang="en-GB" dirty="0"/>
              <a:t>A number of high-profile incidents where a common IoT device was used to infiltrate and attack the larger network has drawn attention to the need for IoT security. </a:t>
            </a:r>
          </a:p>
          <a:p>
            <a:pPr algn="just"/>
            <a:r>
              <a:rPr lang="en-GB" dirty="0"/>
              <a:t>It is critical to ensuring the safety of networks with IoT devices connected to them. </a:t>
            </a:r>
          </a:p>
          <a:p>
            <a:pPr algn="just"/>
            <a:r>
              <a:rPr lang="en-GB" dirty="0"/>
              <a:t>IoT security, includes a wide range of techniques, strategies, protocols and actions that aim to mitigate the increasing IoT vulnerabilities of modern businesses.</a:t>
            </a:r>
            <a:endParaRPr lang="en-IN" dirty="0"/>
          </a:p>
        </p:txBody>
      </p:sp>
    </p:spTree>
    <p:extLst>
      <p:ext uri="{BB962C8B-B14F-4D97-AF65-F5344CB8AC3E}">
        <p14:creationId xmlns:p14="http://schemas.microsoft.com/office/powerpoint/2010/main" val="1958138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DD94-BF92-41E2-B2AE-120B260734B4}"/>
              </a:ext>
            </a:extLst>
          </p:cNvPr>
          <p:cNvSpPr>
            <a:spLocks noGrp="1"/>
          </p:cNvSpPr>
          <p:nvPr>
            <p:ph type="title"/>
          </p:nvPr>
        </p:nvSpPr>
        <p:spPr/>
        <p:txBody>
          <a:bodyPr/>
          <a:lstStyle/>
          <a:p>
            <a:r>
              <a:rPr lang="en-GB" dirty="0"/>
              <a:t>What is IoT security?</a:t>
            </a:r>
            <a:endParaRPr lang="en-IN" dirty="0"/>
          </a:p>
        </p:txBody>
      </p:sp>
      <p:sp>
        <p:nvSpPr>
          <p:cNvPr id="3" name="Content Placeholder 2">
            <a:extLst>
              <a:ext uri="{FF2B5EF4-FFF2-40B4-BE49-F238E27FC236}">
                <a16:creationId xmlns:a16="http://schemas.microsoft.com/office/drawing/2014/main" id="{CC23811F-8C01-4E5E-A223-9CE06634A2C3}"/>
              </a:ext>
            </a:extLst>
          </p:cNvPr>
          <p:cNvSpPr>
            <a:spLocks noGrp="1"/>
          </p:cNvSpPr>
          <p:nvPr>
            <p:ph sz="quarter" idx="1"/>
          </p:nvPr>
        </p:nvSpPr>
        <p:spPr/>
        <p:txBody>
          <a:bodyPr/>
          <a:lstStyle/>
          <a:p>
            <a:pPr algn="just"/>
            <a:r>
              <a:rPr lang="en-GB" dirty="0"/>
              <a:t>IoT security refers to the methods of protection used to secure internet-connected or network-based devices. </a:t>
            </a:r>
          </a:p>
          <a:p>
            <a:pPr algn="just"/>
            <a:r>
              <a:rPr lang="en-GB" dirty="0"/>
              <a:t>The term IoT is incredibly broad, and with the technology continuing to evolve, the term has only become broader. </a:t>
            </a:r>
          </a:p>
          <a:p>
            <a:pPr algn="just"/>
            <a:r>
              <a:rPr lang="en-GB" dirty="0"/>
              <a:t>From watches to thermostats to video game consoles, nearly every technological device has the ability to interact with the internet, or other devices, in some capacity.</a:t>
            </a:r>
          </a:p>
          <a:p>
            <a:endParaRPr lang="en-IN" dirty="0"/>
          </a:p>
        </p:txBody>
      </p:sp>
    </p:spTree>
    <p:extLst>
      <p:ext uri="{BB962C8B-B14F-4D97-AF65-F5344CB8AC3E}">
        <p14:creationId xmlns:p14="http://schemas.microsoft.com/office/powerpoint/2010/main" val="1414175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E0A0-B0FF-4E63-9011-7A10EC8328C5}"/>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1C6E31F6-66E3-48DA-B856-3E47D6F63F15}"/>
              </a:ext>
            </a:extLst>
          </p:cNvPr>
          <p:cNvSpPr>
            <a:spLocks noGrp="1"/>
          </p:cNvSpPr>
          <p:nvPr>
            <p:ph sz="quarter" idx="1"/>
          </p:nvPr>
        </p:nvSpPr>
        <p:spPr/>
        <p:txBody>
          <a:bodyPr/>
          <a:lstStyle/>
          <a:p>
            <a:pPr algn="just"/>
            <a:r>
              <a:rPr lang="en-GB" dirty="0"/>
              <a:t>IoT security is the family of techniques, strategies and tools used to protect these devices from becoming compromised. </a:t>
            </a:r>
          </a:p>
          <a:p>
            <a:pPr algn="just"/>
            <a:r>
              <a:rPr lang="en-GB" dirty="0"/>
              <a:t>Ironically, it is the connectivity inherent to IoT that makes these devices increasingly vulnerable to cyberattacks.</a:t>
            </a:r>
            <a:endParaRPr lang="en-IN" dirty="0"/>
          </a:p>
        </p:txBody>
      </p:sp>
    </p:spTree>
    <p:extLst>
      <p:ext uri="{BB962C8B-B14F-4D97-AF65-F5344CB8AC3E}">
        <p14:creationId xmlns:p14="http://schemas.microsoft.com/office/powerpoint/2010/main" val="1832846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B5B3-692A-44CF-8AE4-6DB4E40B9E5F}"/>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6E0DF0AF-FAAB-44D1-AE60-8C7AC6588597}"/>
              </a:ext>
            </a:extLst>
          </p:cNvPr>
          <p:cNvSpPr>
            <a:spLocks noGrp="1"/>
          </p:cNvSpPr>
          <p:nvPr>
            <p:ph sz="quarter" idx="1"/>
          </p:nvPr>
        </p:nvSpPr>
        <p:spPr/>
        <p:txBody>
          <a:bodyPr/>
          <a:lstStyle/>
          <a:p>
            <a:pPr algn="just"/>
            <a:r>
              <a:rPr lang="en-GB" dirty="0"/>
              <a:t>Because IoT is so broad, IoT security is even broader. This has resulted in a variety of methodologies falling under the umbrella of IoT security. </a:t>
            </a:r>
          </a:p>
          <a:p>
            <a:pPr algn="just"/>
            <a:r>
              <a:rPr lang="en-GB" dirty="0"/>
              <a:t>Application program interface (API) security, public key infrastructure (PKI) authentication and network security are just a few of the methods IT leaders can use to combat the growing threat of cybercrime and cyberterrorism rooted in vulnerable IoT devices.</a:t>
            </a:r>
            <a:endParaRPr lang="en-IN" dirty="0"/>
          </a:p>
        </p:txBody>
      </p:sp>
    </p:spTree>
    <p:extLst>
      <p:ext uri="{BB962C8B-B14F-4D97-AF65-F5344CB8AC3E}">
        <p14:creationId xmlns:p14="http://schemas.microsoft.com/office/powerpoint/2010/main" val="276771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57A26-EF72-47A8-9746-89E53CA98A20}"/>
              </a:ext>
            </a:extLst>
          </p:cNvPr>
          <p:cNvSpPr>
            <a:spLocks noGrp="1"/>
          </p:cNvSpPr>
          <p:nvPr>
            <p:ph type="title"/>
          </p:nvPr>
        </p:nvSpPr>
        <p:spPr/>
        <p:txBody>
          <a:bodyPr/>
          <a:lstStyle/>
          <a:p>
            <a:r>
              <a:rPr lang="en-GB" dirty="0"/>
              <a:t>IoT security issues</a:t>
            </a:r>
            <a:endParaRPr lang="en-IN" dirty="0"/>
          </a:p>
        </p:txBody>
      </p:sp>
      <p:sp>
        <p:nvSpPr>
          <p:cNvPr id="3" name="Content Placeholder 2">
            <a:extLst>
              <a:ext uri="{FF2B5EF4-FFF2-40B4-BE49-F238E27FC236}">
                <a16:creationId xmlns:a16="http://schemas.microsoft.com/office/drawing/2014/main" id="{036A3170-3B0B-4742-ABFF-3F6B46BF7CDA}"/>
              </a:ext>
            </a:extLst>
          </p:cNvPr>
          <p:cNvSpPr>
            <a:spLocks noGrp="1"/>
          </p:cNvSpPr>
          <p:nvPr>
            <p:ph sz="quarter" idx="1"/>
          </p:nvPr>
        </p:nvSpPr>
        <p:spPr/>
        <p:txBody>
          <a:bodyPr>
            <a:normAutofit fontScale="92500" lnSpcReduction="10000"/>
          </a:bodyPr>
          <a:lstStyle/>
          <a:p>
            <a:pPr algn="just"/>
            <a:r>
              <a:rPr lang="en-GB" dirty="0"/>
              <a:t>The more ways for devices to be able to connect to each other, the more ways threat actors can intercept them. Protocols like HTTP (Hypertext Transfer Protocol) and API are just a few of the channels that IoT devices rely on that hackers can intercept.</a:t>
            </a:r>
          </a:p>
          <a:p>
            <a:pPr algn="just"/>
            <a:r>
              <a:rPr lang="en-GB" dirty="0"/>
              <a:t>The IoT umbrella doesn't strictly include internet-based devices either. Appliances that use Bluetooth technology also count as IoT devices and, therefore, require IoT security. Oversights like this have contributed to the recent spike in IoT-related data breaches.</a:t>
            </a:r>
          </a:p>
          <a:p>
            <a:pPr algn="just"/>
            <a:r>
              <a:rPr lang="en-GB" dirty="0"/>
              <a:t>Below are a few of the IoT security challenges that continue to threaten the financial safety of both individuals and organizations.</a:t>
            </a:r>
            <a:endParaRPr lang="en-IN" dirty="0"/>
          </a:p>
        </p:txBody>
      </p:sp>
    </p:spTree>
    <p:extLst>
      <p:ext uri="{BB962C8B-B14F-4D97-AF65-F5344CB8AC3E}">
        <p14:creationId xmlns:p14="http://schemas.microsoft.com/office/powerpoint/2010/main" val="368266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B8E4-49F9-41DB-A58B-E60255A4A6B1}"/>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C11211C2-1A35-456A-8B1E-623BAE54819B}"/>
              </a:ext>
            </a:extLst>
          </p:cNvPr>
          <p:cNvSpPr>
            <a:spLocks noGrp="1"/>
          </p:cNvSpPr>
          <p:nvPr>
            <p:ph sz="quarter" idx="1"/>
          </p:nvPr>
        </p:nvSpPr>
        <p:spPr/>
        <p:txBody>
          <a:bodyPr>
            <a:normAutofit/>
          </a:bodyPr>
          <a:lstStyle/>
          <a:p>
            <a:pPr algn="just"/>
            <a:r>
              <a:rPr lang="en-GB" dirty="0"/>
              <a:t>Cyber Physical Systems (CPS) are designated as essential components of the Industrial Internet of Things (</a:t>
            </a:r>
            <a:r>
              <a:rPr lang="en-GB" dirty="0" err="1"/>
              <a:t>IIoT</a:t>
            </a:r>
            <a:r>
              <a:rPr lang="en-GB" dirty="0"/>
              <a:t>), and they are supposed to play a key role in Industry v4.0. </a:t>
            </a:r>
          </a:p>
          <a:p>
            <a:pPr algn="just"/>
            <a:r>
              <a:rPr lang="en-GB" dirty="0"/>
              <a:t>CPS enables smart applications and services to operate accurately and in real-time. They are based on the integration of cyber and physical systems, which exchange various types of data and sensitive information in a real-time manner. </a:t>
            </a:r>
          </a:p>
          <a:p>
            <a:pPr algn="just"/>
            <a:r>
              <a:rPr lang="en-GB" dirty="0"/>
              <a:t>The development of CPS is being carried out by researchers and manufacturers alike. </a:t>
            </a:r>
            <a:endParaRPr lang="en-IN" dirty="0"/>
          </a:p>
        </p:txBody>
      </p:sp>
    </p:spTree>
    <p:extLst>
      <p:ext uri="{BB962C8B-B14F-4D97-AF65-F5344CB8AC3E}">
        <p14:creationId xmlns:p14="http://schemas.microsoft.com/office/powerpoint/2010/main" val="118565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C057-BF19-43B5-98DA-C63F25230FB4}"/>
              </a:ext>
            </a:extLst>
          </p:cNvPr>
          <p:cNvSpPr>
            <a:spLocks noGrp="1"/>
          </p:cNvSpPr>
          <p:nvPr>
            <p:ph type="title"/>
          </p:nvPr>
        </p:nvSpPr>
        <p:spPr/>
        <p:txBody>
          <a:bodyPr/>
          <a:lstStyle/>
          <a:p>
            <a:r>
              <a:rPr lang="en-GB" dirty="0"/>
              <a:t>Remote exposure</a:t>
            </a:r>
            <a:endParaRPr lang="en-IN" dirty="0"/>
          </a:p>
        </p:txBody>
      </p:sp>
      <p:sp>
        <p:nvSpPr>
          <p:cNvPr id="3" name="Content Placeholder 2">
            <a:extLst>
              <a:ext uri="{FF2B5EF4-FFF2-40B4-BE49-F238E27FC236}">
                <a16:creationId xmlns:a16="http://schemas.microsoft.com/office/drawing/2014/main" id="{96BF68D7-3263-421E-BCF7-46740EA74AEA}"/>
              </a:ext>
            </a:extLst>
          </p:cNvPr>
          <p:cNvSpPr>
            <a:spLocks noGrp="1"/>
          </p:cNvSpPr>
          <p:nvPr>
            <p:ph sz="quarter" idx="1"/>
          </p:nvPr>
        </p:nvSpPr>
        <p:spPr/>
        <p:txBody>
          <a:bodyPr/>
          <a:lstStyle/>
          <a:p>
            <a:pPr algn="just"/>
            <a:r>
              <a:rPr lang="en-GB" dirty="0"/>
              <a:t>Unlike other technologies, IoT devices have a particularly large attack surface due to their internet-supported connectivity. </a:t>
            </a:r>
          </a:p>
          <a:p>
            <a:pPr algn="just"/>
            <a:r>
              <a:rPr lang="en-GB" dirty="0"/>
              <a:t>While this accessibility is extremely valuable, it also grants hackers the opportunity to interact with devices remotely. </a:t>
            </a:r>
          </a:p>
          <a:p>
            <a:pPr algn="just"/>
            <a:r>
              <a:rPr lang="en-GB" dirty="0"/>
              <a:t>This is why hacking campaigns like phishing are particularly effective. </a:t>
            </a:r>
          </a:p>
          <a:p>
            <a:pPr algn="just"/>
            <a:r>
              <a:rPr lang="en-GB" dirty="0"/>
              <a:t>IoT security, like cloud security, has to account for a large number of entry points in order to protect assets.</a:t>
            </a:r>
            <a:endParaRPr lang="en-IN" dirty="0"/>
          </a:p>
        </p:txBody>
      </p:sp>
    </p:spTree>
    <p:extLst>
      <p:ext uri="{BB962C8B-B14F-4D97-AF65-F5344CB8AC3E}">
        <p14:creationId xmlns:p14="http://schemas.microsoft.com/office/powerpoint/2010/main" val="3062000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FDEA-C921-4526-A377-462D50213A25}"/>
              </a:ext>
            </a:extLst>
          </p:cNvPr>
          <p:cNvSpPr>
            <a:spLocks noGrp="1"/>
          </p:cNvSpPr>
          <p:nvPr>
            <p:ph type="title"/>
          </p:nvPr>
        </p:nvSpPr>
        <p:spPr/>
        <p:txBody>
          <a:bodyPr/>
          <a:lstStyle/>
          <a:p>
            <a:r>
              <a:rPr lang="en-GB" dirty="0"/>
              <a:t>Lack of industry foresight</a:t>
            </a:r>
            <a:endParaRPr lang="en-IN" dirty="0"/>
          </a:p>
        </p:txBody>
      </p:sp>
      <p:sp>
        <p:nvSpPr>
          <p:cNvPr id="3" name="Content Placeholder 2">
            <a:extLst>
              <a:ext uri="{FF2B5EF4-FFF2-40B4-BE49-F238E27FC236}">
                <a16:creationId xmlns:a16="http://schemas.microsoft.com/office/drawing/2014/main" id="{005DAD0A-7F84-47DC-82D2-80C46D050E91}"/>
              </a:ext>
            </a:extLst>
          </p:cNvPr>
          <p:cNvSpPr>
            <a:spLocks noGrp="1"/>
          </p:cNvSpPr>
          <p:nvPr>
            <p:ph sz="quarter" idx="1"/>
          </p:nvPr>
        </p:nvSpPr>
        <p:spPr/>
        <p:txBody>
          <a:bodyPr/>
          <a:lstStyle/>
          <a:p>
            <a:pPr algn="just"/>
            <a:r>
              <a:rPr lang="en-GB" dirty="0"/>
              <a:t>As firms continue with digital transformations of their business, so, too, have certain industries and their products. </a:t>
            </a:r>
          </a:p>
          <a:p>
            <a:pPr algn="just"/>
            <a:r>
              <a:rPr lang="en-GB" dirty="0"/>
              <a:t>Industries such as automotive and healthcare have recently expanded their selection of IoT devices to become more productive and cost-efficient. </a:t>
            </a:r>
          </a:p>
          <a:p>
            <a:pPr algn="just"/>
            <a:r>
              <a:rPr lang="en-GB" dirty="0"/>
              <a:t>This digital revolution, however, has also resulted in a greater technological dependence than ever before.</a:t>
            </a:r>
            <a:endParaRPr lang="en-IN" dirty="0"/>
          </a:p>
        </p:txBody>
      </p:sp>
    </p:spTree>
    <p:extLst>
      <p:ext uri="{BB962C8B-B14F-4D97-AF65-F5344CB8AC3E}">
        <p14:creationId xmlns:p14="http://schemas.microsoft.com/office/powerpoint/2010/main" val="1873386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63CDC-47B9-4355-BA49-AF3FA89F9FB3}"/>
              </a:ext>
            </a:extLst>
          </p:cNvPr>
          <p:cNvSpPr>
            <a:spLocks noGrp="1"/>
          </p:cNvSpPr>
          <p:nvPr>
            <p:ph type="title"/>
          </p:nvPr>
        </p:nvSpPr>
        <p:spPr/>
        <p:txBody>
          <a:bodyPr/>
          <a:lstStyle/>
          <a:p>
            <a:r>
              <a:rPr lang="en-GB" dirty="0"/>
              <a:t>Resource constraints</a:t>
            </a:r>
            <a:endParaRPr lang="en-IN" dirty="0"/>
          </a:p>
        </p:txBody>
      </p:sp>
      <p:sp>
        <p:nvSpPr>
          <p:cNvPr id="3" name="Content Placeholder 2">
            <a:extLst>
              <a:ext uri="{FF2B5EF4-FFF2-40B4-BE49-F238E27FC236}">
                <a16:creationId xmlns:a16="http://schemas.microsoft.com/office/drawing/2014/main" id="{D1DAEC44-DD42-4299-8675-271AAFA66130}"/>
              </a:ext>
            </a:extLst>
          </p:cNvPr>
          <p:cNvSpPr>
            <a:spLocks noGrp="1"/>
          </p:cNvSpPr>
          <p:nvPr>
            <p:ph sz="quarter" idx="1"/>
          </p:nvPr>
        </p:nvSpPr>
        <p:spPr/>
        <p:txBody>
          <a:bodyPr>
            <a:normAutofit/>
          </a:bodyPr>
          <a:lstStyle/>
          <a:p>
            <a:pPr algn="just"/>
            <a:r>
              <a:rPr lang="en-GB" dirty="0"/>
              <a:t>Lack of foresight isn't the only IoT security issue faced by newly digitized industries. Another major concern with the IoT security is the resource constraints of many of these devices.</a:t>
            </a:r>
          </a:p>
          <a:p>
            <a:pPr algn="just"/>
            <a:r>
              <a:rPr lang="en-GB" dirty="0"/>
              <a:t>Not all IoT devices have the computing power to integrate sophisticated firewalls or antivirus software. Some barely have the ability to connect to other devices. IoT devices that have adopted Bluetooth technology, for example, have suffered from a recent wave of data breaches. The automotive industry, once again, has been one of the markets hurt the most.</a:t>
            </a:r>
            <a:endParaRPr lang="en-IN" dirty="0"/>
          </a:p>
        </p:txBody>
      </p:sp>
    </p:spTree>
    <p:extLst>
      <p:ext uri="{BB962C8B-B14F-4D97-AF65-F5344CB8AC3E}">
        <p14:creationId xmlns:p14="http://schemas.microsoft.com/office/powerpoint/2010/main" val="3628633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556C-9131-4CEF-8195-74A7C0DACA91}"/>
              </a:ext>
            </a:extLst>
          </p:cNvPr>
          <p:cNvSpPr>
            <a:spLocks noGrp="1"/>
          </p:cNvSpPr>
          <p:nvPr>
            <p:ph type="title"/>
          </p:nvPr>
        </p:nvSpPr>
        <p:spPr/>
        <p:txBody>
          <a:bodyPr>
            <a:normAutofit/>
          </a:bodyPr>
          <a:lstStyle/>
          <a:p>
            <a:r>
              <a:rPr lang="en-GB" dirty="0"/>
              <a:t>How to protect IoT systems and devices</a:t>
            </a:r>
            <a:endParaRPr lang="en-IN" dirty="0"/>
          </a:p>
        </p:txBody>
      </p:sp>
      <p:sp>
        <p:nvSpPr>
          <p:cNvPr id="3" name="Content Placeholder 2">
            <a:extLst>
              <a:ext uri="{FF2B5EF4-FFF2-40B4-BE49-F238E27FC236}">
                <a16:creationId xmlns:a16="http://schemas.microsoft.com/office/drawing/2014/main" id="{2D534B6B-3368-4AA3-8C90-863307111F01}"/>
              </a:ext>
            </a:extLst>
          </p:cNvPr>
          <p:cNvSpPr>
            <a:spLocks noGrp="1"/>
          </p:cNvSpPr>
          <p:nvPr>
            <p:ph sz="quarter" idx="1"/>
          </p:nvPr>
        </p:nvSpPr>
        <p:spPr/>
        <p:txBody>
          <a:bodyPr/>
          <a:lstStyle/>
          <a:p>
            <a:pPr algn="just"/>
            <a:r>
              <a:rPr lang="en-GB" dirty="0"/>
              <a:t>Here are a few of the IoT security measures that enterprises can use to improve their data protection protocols.</a:t>
            </a:r>
            <a:endParaRPr lang="en-IN" dirty="0"/>
          </a:p>
        </p:txBody>
      </p:sp>
    </p:spTree>
    <p:extLst>
      <p:ext uri="{BB962C8B-B14F-4D97-AF65-F5344CB8AC3E}">
        <p14:creationId xmlns:p14="http://schemas.microsoft.com/office/powerpoint/2010/main" val="2722392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AFF23-63C2-41D6-A977-6BDB176B572B}"/>
              </a:ext>
            </a:extLst>
          </p:cNvPr>
          <p:cNvSpPr>
            <a:spLocks noGrp="1"/>
          </p:cNvSpPr>
          <p:nvPr>
            <p:ph type="title"/>
          </p:nvPr>
        </p:nvSpPr>
        <p:spPr/>
        <p:txBody>
          <a:bodyPr>
            <a:normAutofit/>
          </a:bodyPr>
          <a:lstStyle/>
          <a:p>
            <a:r>
              <a:rPr lang="en-GB" dirty="0"/>
              <a:t>Introduce IoT security during the design phase</a:t>
            </a:r>
            <a:endParaRPr lang="en-IN" dirty="0"/>
          </a:p>
        </p:txBody>
      </p:sp>
      <p:sp>
        <p:nvSpPr>
          <p:cNvPr id="3" name="Content Placeholder 2">
            <a:extLst>
              <a:ext uri="{FF2B5EF4-FFF2-40B4-BE49-F238E27FC236}">
                <a16:creationId xmlns:a16="http://schemas.microsoft.com/office/drawing/2014/main" id="{9DDF0722-1F71-4E48-88DB-D4DCE23964E8}"/>
              </a:ext>
            </a:extLst>
          </p:cNvPr>
          <p:cNvSpPr>
            <a:spLocks noGrp="1"/>
          </p:cNvSpPr>
          <p:nvPr>
            <p:ph sz="quarter" idx="1"/>
          </p:nvPr>
        </p:nvSpPr>
        <p:spPr/>
        <p:txBody>
          <a:bodyPr>
            <a:normAutofit lnSpcReduction="10000"/>
          </a:bodyPr>
          <a:lstStyle/>
          <a:p>
            <a:pPr algn="just"/>
            <a:r>
              <a:rPr lang="en-GB" dirty="0"/>
              <a:t>Of the IoT security issues discussed, most can be overcome by better preparation, particularly during the research and development process at the start of any consumer-, enterprise- or industrial-based IoT device development. Enabling security by default is critical, as well as providing the most recent operating systems and using secure hardware.</a:t>
            </a:r>
          </a:p>
          <a:p>
            <a:pPr algn="just"/>
            <a:r>
              <a:rPr lang="en-GB" dirty="0"/>
              <a:t>IoT developers should, however, be mindful of cybersecurity vulnerabilities throughout each stage of development -- not just the design phase. The car key hack, for instance, can be mitigated by placing the FOB in a metal box, or away from one's windows and hallways.</a:t>
            </a:r>
            <a:endParaRPr lang="en-IN" dirty="0"/>
          </a:p>
        </p:txBody>
      </p:sp>
    </p:spTree>
    <p:extLst>
      <p:ext uri="{BB962C8B-B14F-4D97-AF65-F5344CB8AC3E}">
        <p14:creationId xmlns:p14="http://schemas.microsoft.com/office/powerpoint/2010/main" val="2658083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C0A17-B69B-4449-A649-445B38DBC202}"/>
              </a:ext>
            </a:extLst>
          </p:cNvPr>
          <p:cNvSpPr>
            <a:spLocks noGrp="1"/>
          </p:cNvSpPr>
          <p:nvPr>
            <p:ph type="title"/>
          </p:nvPr>
        </p:nvSpPr>
        <p:spPr/>
        <p:txBody>
          <a:bodyPr/>
          <a:lstStyle/>
          <a:p>
            <a:r>
              <a:rPr lang="en-GB" dirty="0"/>
              <a:t>PKI and digital certificates</a:t>
            </a:r>
            <a:endParaRPr lang="en-IN" dirty="0"/>
          </a:p>
        </p:txBody>
      </p:sp>
      <p:sp>
        <p:nvSpPr>
          <p:cNvPr id="3" name="Content Placeholder 2">
            <a:extLst>
              <a:ext uri="{FF2B5EF4-FFF2-40B4-BE49-F238E27FC236}">
                <a16:creationId xmlns:a16="http://schemas.microsoft.com/office/drawing/2014/main" id="{DDE66AAE-637E-4F50-93E0-2480E736EE62}"/>
              </a:ext>
            </a:extLst>
          </p:cNvPr>
          <p:cNvSpPr>
            <a:spLocks noGrp="1"/>
          </p:cNvSpPr>
          <p:nvPr>
            <p:ph sz="quarter" idx="1"/>
          </p:nvPr>
        </p:nvSpPr>
        <p:spPr/>
        <p:txBody>
          <a:bodyPr/>
          <a:lstStyle/>
          <a:p>
            <a:pPr algn="just"/>
            <a:r>
              <a:rPr lang="en-GB" dirty="0"/>
              <a:t>PKI is an excellent way to secure the client-server connections between multiple networked devices. Using a two-key asymmetric cryptosystem, PKI is able to facilitate the encryption and decryption of private messages and interactions using digital certificates. These systems help to protect the clear text information input by users into websites to complete private transactions. E-commerce wouldn't be able to operate without the security of PKI.</a:t>
            </a:r>
            <a:endParaRPr lang="en-IN" dirty="0"/>
          </a:p>
        </p:txBody>
      </p:sp>
    </p:spTree>
    <p:extLst>
      <p:ext uri="{BB962C8B-B14F-4D97-AF65-F5344CB8AC3E}">
        <p14:creationId xmlns:p14="http://schemas.microsoft.com/office/powerpoint/2010/main" val="1023689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C607-E4DB-450C-BFA6-A457F466662D}"/>
              </a:ext>
            </a:extLst>
          </p:cNvPr>
          <p:cNvSpPr>
            <a:spLocks noGrp="1"/>
          </p:cNvSpPr>
          <p:nvPr>
            <p:ph type="title"/>
          </p:nvPr>
        </p:nvSpPr>
        <p:spPr/>
        <p:txBody>
          <a:bodyPr/>
          <a:lstStyle/>
          <a:p>
            <a:r>
              <a:rPr lang="en-GB" dirty="0"/>
              <a:t>Network security</a:t>
            </a:r>
            <a:endParaRPr lang="en-IN" dirty="0"/>
          </a:p>
        </p:txBody>
      </p:sp>
      <p:sp>
        <p:nvSpPr>
          <p:cNvPr id="3" name="Content Placeholder 2">
            <a:extLst>
              <a:ext uri="{FF2B5EF4-FFF2-40B4-BE49-F238E27FC236}">
                <a16:creationId xmlns:a16="http://schemas.microsoft.com/office/drawing/2014/main" id="{BDB3092D-DF66-4CC2-AE92-5B9E3D3AE837}"/>
              </a:ext>
            </a:extLst>
          </p:cNvPr>
          <p:cNvSpPr>
            <a:spLocks noGrp="1"/>
          </p:cNvSpPr>
          <p:nvPr>
            <p:ph sz="quarter" idx="1"/>
          </p:nvPr>
        </p:nvSpPr>
        <p:spPr/>
        <p:txBody>
          <a:bodyPr>
            <a:normAutofit/>
          </a:bodyPr>
          <a:lstStyle/>
          <a:p>
            <a:pPr algn="just"/>
            <a:r>
              <a:rPr lang="en-GB" dirty="0"/>
              <a:t>Networks provide a huge opportunity for threat actors to remotely control others' IoT devices. </a:t>
            </a:r>
          </a:p>
          <a:p>
            <a:pPr algn="just"/>
            <a:r>
              <a:rPr lang="en-GB" dirty="0"/>
              <a:t>Because networks involve both digital and physical components, on-premises IoT security should address both types of access points. </a:t>
            </a:r>
          </a:p>
          <a:p>
            <a:pPr algn="just"/>
            <a:r>
              <a:rPr lang="en-GB" dirty="0"/>
              <a:t>Protecting an IoT network includes ensuring port security, disabling port forwarding and never opening ports when not needed; using antimalware, firewalls and intrusion detection systems/intrusion prevention systems; blocking unauthorized IP (Internet Protocol) addresses; and ensuring systems are patched and up to date.</a:t>
            </a:r>
            <a:endParaRPr lang="en-IN" dirty="0"/>
          </a:p>
        </p:txBody>
      </p:sp>
    </p:spTree>
    <p:extLst>
      <p:ext uri="{BB962C8B-B14F-4D97-AF65-F5344CB8AC3E}">
        <p14:creationId xmlns:p14="http://schemas.microsoft.com/office/powerpoint/2010/main" val="1769373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4009-07F0-47BE-A1ED-D1541C2A00FD}"/>
              </a:ext>
            </a:extLst>
          </p:cNvPr>
          <p:cNvSpPr>
            <a:spLocks noGrp="1"/>
          </p:cNvSpPr>
          <p:nvPr>
            <p:ph type="title"/>
          </p:nvPr>
        </p:nvSpPr>
        <p:spPr/>
        <p:txBody>
          <a:bodyPr/>
          <a:lstStyle/>
          <a:p>
            <a:r>
              <a:rPr lang="en-GB" dirty="0"/>
              <a:t>API security</a:t>
            </a:r>
            <a:endParaRPr lang="en-IN" dirty="0"/>
          </a:p>
        </p:txBody>
      </p:sp>
      <p:sp>
        <p:nvSpPr>
          <p:cNvPr id="3" name="Content Placeholder 2">
            <a:extLst>
              <a:ext uri="{FF2B5EF4-FFF2-40B4-BE49-F238E27FC236}">
                <a16:creationId xmlns:a16="http://schemas.microsoft.com/office/drawing/2014/main" id="{B44415DF-AC9C-4919-83E1-75B500572DB3}"/>
              </a:ext>
            </a:extLst>
          </p:cNvPr>
          <p:cNvSpPr>
            <a:spLocks noGrp="1"/>
          </p:cNvSpPr>
          <p:nvPr>
            <p:ph sz="quarter" idx="1"/>
          </p:nvPr>
        </p:nvSpPr>
        <p:spPr/>
        <p:txBody>
          <a:bodyPr>
            <a:normAutofit fontScale="92500" lnSpcReduction="20000"/>
          </a:bodyPr>
          <a:lstStyle/>
          <a:p>
            <a:pPr algn="just"/>
            <a:r>
              <a:rPr lang="en-GB" dirty="0"/>
              <a:t>APIs are the backbone of most sophisticated websites. They allow travel agencies, for example, to aggregate flight information from multiple airlines into one location. </a:t>
            </a:r>
          </a:p>
          <a:p>
            <a:pPr algn="just"/>
            <a:r>
              <a:rPr lang="en-GB" dirty="0"/>
              <a:t>Unfortunately, hackers can compromise these channels of communication, making API security necessary for protecting the integrity of data being sent from IoT devices to back-end systems and ensuring only authorized devices, developers and apps communicate with APIs. </a:t>
            </a:r>
          </a:p>
          <a:p>
            <a:pPr algn="just"/>
            <a:r>
              <a:rPr lang="en-GB" dirty="0"/>
              <a:t>T-Mobile's 2018 data breach is a perfect example of the consequences of poor API security. Due to a "leaky API," the mobile giant exposed the personal data of more than 2 million customers, including billing ZIP codes, phone numbers and account numbers, among other data.</a:t>
            </a:r>
            <a:endParaRPr lang="en-IN" dirty="0"/>
          </a:p>
        </p:txBody>
      </p:sp>
    </p:spTree>
    <p:extLst>
      <p:ext uri="{BB962C8B-B14F-4D97-AF65-F5344CB8AC3E}">
        <p14:creationId xmlns:p14="http://schemas.microsoft.com/office/powerpoint/2010/main" val="21853598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2EEC-2436-4B0C-9562-D85DAE104538}"/>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35D0DAEB-68F5-4836-B098-BA559B31DF2B}"/>
              </a:ext>
            </a:extLst>
          </p:cNvPr>
          <p:cNvSpPr>
            <a:spLocks noGrp="1"/>
          </p:cNvSpPr>
          <p:nvPr>
            <p:ph sz="quarter" idx="1"/>
          </p:nvPr>
        </p:nvSpPr>
        <p:spPr/>
        <p:txBody>
          <a:bodyPr/>
          <a:lstStyle/>
          <a:p>
            <a:r>
              <a:rPr lang="en-IN" dirty="0"/>
              <a:t>https://www.youtube.com/watch?v=mLg95dLm-Gs</a:t>
            </a:r>
          </a:p>
        </p:txBody>
      </p:sp>
    </p:spTree>
    <p:extLst>
      <p:ext uri="{BB962C8B-B14F-4D97-AF65-F5344CB8AC3E}">
        <p14:creationId xmlns:p14="http://schemas.microsoft.com/office/powerpoint/2010/main" val="3113057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5E0F-EBC5-4BC5-9250-76AED20D4D70}"/>
              </a:ext>
            </a:extLst>
          </p:cNvPr>
          <p:cNvSpPr>
            <a:spLocks noGrp="1"/>
          </p:cNvSpPr>
          <p:nvPr>
            <p:ph type="title"/>
          </p:nvPr>
        </p:nvSpPr>
        <p:spPr/>
        <p:txBody>
          <a:bodyPr/>
          <a:lstStyle/>
          <a:p>
            <a:r>
              <a:rPr lang="en-GB" dirty="0"/>
              <a:t>Additional IoT security methods</a:t>
            </a:r>
            <a:endParaRPr lang="en-IN" dirty="0"/>
          </a:p>
        </p:txBody>
      </p:sp>
      <p:sp>
        <p:nvSpPr>
          <p:cNvPr id="3" name="Content Placeholder 2">
            <a:extLst>
              <a:ext uri="{FF2B5EF4-FFF2-40B4-BE49-F238E27FC236}">
                <a16:creationId xmlns:a16="http://schemas.microsoft.com/office/drawing/2014/main" id="{22826B68-362C-4343-9778-D78B2A6E81A4}"/>
              </a:ext>
            </a:extLst>
          </p:cNvPr>
          <p:cNvSpPr>
            <a:spLocks noGrp="1"/>
          </p:cNvSpPr>
          <p:nvPr>
            <p:ph sz="quarter" idx="1"/>
          </p:nvPr>
        </p:nvSpPr>
        <p:spPr/>
        <p:txBody>
          <a:bodyPr>
            <a:normAutofit/>
          </a:bodyPr>
          <a:lstStyle/>
          <a:p>
            <a:pPr algn="just"/>
            <a:r>
              <a:rPr lang="en-GB" dirty="0"/>
              <a:t>Network access control. NAC can help identify and inventory IoT devices connecting to a network. This will provide a baseline for tracking and monitoring devices.</a:t>
            </a:r>
          </a:p>
          <a:p>
            <a:pPr algn="just"/>
            <a:r>
              <a:rPr lang="en-GB" dirty="0"/>
              <a:t>Segmentation. IoT devices that need to connect directly to the internet should be segmented into their own networks and have restricted access to the enterprise network. Network segments should be monitoring for anomalous activity, where action can be taken, should an issue be detected.</a:t>
            </a:r>
            <a:endParaRPr lang="en-IN" dirty="0"/>
          </a:p>
        </p:txBody>
      </p:sp>
    </p:spTree>
    <p:extLst>
      <p:ext uri="{BB962C8B-B14F-4D97-AF65-F5344CB8AC3E}">
        <p14:creationId xmlns:p14="http://schemas.microsoft.com/office/powerpoint/2010/main" val="1195971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76DA-BC73-46E4-BF13-E65829492AA3}"/>
              </a:ext>
            </a:extLst>
          </p:cNvPr>
          <p:cNvSpPr>
            <a:spLocks noGrp="1"/>
          </p:cNvSpPr>
          <p:nvPr>
            <p:ph type="title"/>
          </p:nvPr>
        </p:nvSpPr>
        <p:spPr/>
        <p:txBody>
          <a:bodyPr/>
          <a:lstStyle/>
          <a:p>
            <a:r>
              <a:rPr lang="en-GB" dirty="0"/>
              <a:t>Examples</a:t>
            </a:r>
            <a:endParaRPr lang="en-IN" dirty="0"/>
          </a:p>
        </p:txBody>
      </p:sp>
      <p:sp>
        <p:nvSpPr>
          <p:cNvPr id="3" name="Content Placeholder 2">
            <a:extLst>
              <a:ext uri="{FF2B5EF4-FFF2-40B4-BE49-F238E27FC236}">
                <a16:creationId xmlns:a16="http://schemas.microsoft.com/office/drawing/2014/main" id="{8A132023-26CA-41E4-9FEE-BFD054E50119}"/>
              </a:ext>
            </a:extLst>
          </p:cNvPr>
          <p:cNvSpPr>
            <a:spLocks noGrp="1"/>
          </p:cNvSpPr>
          <p:nvPr>
            <p:ph sz="quarter" idx="1"/>
          </p:nvPr>
        </p:nvSpPr>
        <p:spPr/>
        <p:txBody>
          <a:bodyPr>
            <a:normAutofit lnSpcReduction="10000"/>
          </a:bodyPr>
          <a:lstStyle/>
          <a:p>
            <a:pPr algn="just"/>
            <a:r>
              <a:rPr lang="en-GB" dirty="0"/>
              <a:t>CPS involves transdisciplinary approaches, merging theory of cybernetics, mechatronics, design and process science. </a:t>
            </a:r>
          </a:p>
          <a:p>
            <a:pPr algn="just"/>
            <a:r>
              <a:rPr lang="en-GB" dirty="0"/>
              <a:t>The process control is often referred to as embedded systems. In embedded systems, the emphasis tends to be more on the computational elements, and less on an intense link between the computational and physical elements. </a:t>
            </a:r>
          </a:p>
          <a:p>
            <a:pPr algn="just"/>
            <a:r>
              <a:rPr lang="en-GB" dirty="0"/>
              <a:t>CPS is also similar to the Internet of Things (IoT), sharing the same basic architecture; nevertheless, CPS presents a higher combination and coordination between physical and computational elements.</a:t>
            </a:r>
            <a:endParaRPr lang="en-IN" dirty="0"/>
          </a:p>
        </p:txBody>
      </p:sp>
    </p:spTree>
    <p:extLst>
      <p:ext uri="{BB962C8B-B14F-4D97-AF65-F5344CB8AC3E}">
        <p14:creationId xmlns:p14="http://schemas.microsoft.com/office/powerpoint/2010/main" val="1492951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5BF9E-489B-4D7D-8BAA-8FBF9282B3A0}"/>
              </a:ext>
            </a:extLst>
          </p:cNvPr>
          <p:cNvSpPr>
            <a:spLocks noGrp="1"/>
          </p:cNvSpPr>
          <p:nvPr>
            <p:ph type="title"/>
          </p:nvPr>
        </p:nvSpPr>
        <p:spPr/>
        <p:txBody>
          <a:bodyPr/>
          <a:lstStyle/>
          <a:p>
            <a:r>
              <a:rPr lang="en-GB" dirty="0"/>
              <a:t>Security gateways</a:t>
            </a:r>
            <a:endParaRPr lang="en-IN" dirty="0"/>
          </a:p>
        </p:txBody>
      </p:sp>
      <p:sp>
        <p:nvSpPr>
          <p:cNvPr id="3" name="Content Placeholder 2">
            <a:extLst>
              <a:ext uri="{FF2B5EF4-FFF2-40B4-BE49-F238E27FC236}">
                <a16:creationId xmlns:a16="http://schemas.microsoft.com/office/drawing/2014/main" id="{74EE7A6E-4830-48E6-BD10-47B5A22BA1EB}"/>
              </a:ext>
            </a:extLst>
          </p:cNvPr>
          <p:cNvSpPr>
            <a:spLocks noGrp="1"/>
          </p:cNvSpPr>
          <p:nvPr>
            <p:ph sz="quarter" idx="1"/>
          </p:nvPr>
        </p:nvSpPr>
        <p:spPr/>
        <p:txBody>
          <a:bodyPr>
            <a:normAutofit/>
          </a:bodyPr>
          <a:lstStyle/>
          <a:p>
            <a:pPr algn="just"/>
            <a:r>
              <a:rPr lang="en-GB" dirty="0"/>
              <a:t>Acting as an intermediary between IoT devices and the network, security gateways have more processing power, memory and capabilities than the IoT devices themselves, which provides them the ability to implement features such as firewalls to ensure hackers cannot access the IoT devices they connect.</a:t>
            </a:r>
          </a:p>
        </p:txBody>
      </p:sp>
    </p:spTree>
    <p:extLst>
      <p:ext uri="{BB962C8B-B14F-4D97-AF65-F5344CB8AC3E}">
        <p14:creationId xmlns:p14="http://schemas.microsoft.com/office/powerpoint/2010/main" val="28975790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DD73-B192-4BC7-803C-FCE88DF5A2FE}"/>
              </a:ext>
            </a:extLst>
          </p:cNvPr>
          <p:cNvSpPr>
            <a:spLocks noGrp="1"/>
          </p:cNvSpPr>
          <p:nvPr>
            <p:ph type="title"/>
          </p:nvPr>
        </p:nvSpPr>
        <p:spPr/>
        <p:txBody>
          <a:bodyPr>
            <a:normAutofit/>
          </a:bodyPr>
          <a:lstStyle/>
          <a:p>
            <a:r>
              <a:rPr lang="en-GB" dirty="0"/>
              <a:t>Patch management/continuous software updates</a:t>
            </a:r>
            <a:endParaRPr lang="en-IN" dirty="0"/>
          </a:p>
        </p:txBody>
      </p:sp>
      <p:sp>
        <p:nvSpPr>
          <p:cNvPr id="3" name="Content Placeholder 2">
            <a:extLst>
              <a:ext uri="{FF2B5EF4-FFF2-40B4-BE49-F238E27FC236}">
                <a16:creationId xmlns:a16="http://schemas.microsoft.com/office/drawing/2014/main" id="{B1D88449-1218-4B55-A0AF-3013B6167D23}"/>
              </a:ext>
            </a:extLst>
          </p:cNvPr>
          <p:cNvSpPr>
            <a:spLocks noGrp="1"/>
          </p:cNvSpPr>
          <p:nvPr>
            <p:ph sz="quarter" idx="1"/>
          </p:nvPr>
        </p:nvSpPr>
        <p:spPr/>
        <p:txBody>
          <a:bodyPr/>
          <a:lstStyle/>
          <a:p>
            <a:pPr algn="just"/>
            <a:r>
              <a:rPr lang="en-GB" dirty="0"/>
              <a:t>It is critical to provide the means of updating devices and software either over network connections or through automation. </a:t>
            </a:r>
          </a:p>
          <a:p>
            <a:pPr algn="just"/>
            <a:r>
              <a:rPr lang="en-GB" dirty="0"/>
              <a:t>Having a coordinated disclosure of vulnerabilities is also important for updating devices as soon as possible. </a:t>
            </a:r>
          </a:p>
          <a:p>
            <a:pPr algn="just"/>
            <a:r>
              <a:rPr lang="en-GB" dirty="0"/>
              <a:t>Consider end-of-life strategies as well.</a:t>
            </a:r>
            <a:endParaRPr lang="en-IN" dirty="0"/>
          </a:p>
          <a:p>
            <a:endParaRPr lang="en-IN" dirty="0"/>
          </a:p>
        </p:txBody>
      </p:sp>
    </p:spTree>
    <p:extLst>
      <p:ext uri="{BB962C8B-B14F-4D97-AF65-F5344CB8AC3E}">
        <p14:creationId xmlns:p14="http://schemas.microsoft.com/office/powerpoint/2010/main" val="14855675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A265-7C4B-4FCF-BCA6-65CA201D7C72}"/>
              </a:ext>
            </a:extLst>
          </p:cNvPr>
          <p:cNvSpPr>
            <a:spLocks noGrp="1"/>
          </p:cNvSpPr>
          <p:nvPr>
            <p:ph type="title"/>
          </p:nvPr>
        </p:nvSpPr>
        <p:spPr/>
        <p:txBody>
          <a:bodyPr/>
          <a:lstStyle/>
          <a:p>
            <a:r>
              <a:rPr lang="en-GB" dirty="0"/>
              <a:t>Training</a:t>
            </a:r>
            <a:endParaRPr lang="en-IN" dirty="0"/>
          </a:p>
        </p:txBody>
      </p:sp>
      <p:sp>
        <p:nvSpPr>
          <p:cNvPr id="3" name="Content Placeholder 2">
            <a:extLst>
              <a:ext uri="{FF2B5EF4-FFF2-40B4-BE49-F238E27FC236}">
                <a16:creationId xmlns:a16="http://schemas.microsoft.com/office/drawing/2014/main" id="{20343B84-11F1-419A-8ACC-A93C965F4571}"/>
              </a:ext>
            </a:extLst>
          </p:cNvPr>
          <p:cNvSpPr>
            <a:spLocks noGrp="1"/>
          </p:cNvSpPr>
          <p:nvPr>
            <p:ph sz="quarter" idx="1"/>
          </p:nvPr>
        </p:nvSpPr>
        <p:spPr/>
        <p:txBody>
          <a:bodyPr>
            <a:normAutofit/>
          </a:bodyPr>
          <a:lstStyle/>
          <a:p>
            <a:pPr algn="just"/>
            <a:r>
              <a:rPr lang="en-GB" dirty="0"/>
              <a:t>IoT and operational system security are new to many existing security teams. </a:t>
            </a:r>
          </a:p>
          <a:p>
            <a:pPr algn="just"/>
            <a:r>
              <a:rPr lang="en-GB" dirty="0"/>
              <a:t>It is critical for security staff to keep up to date with new or unknown systems, learn new architectures and programming languages and be ready for new security challenges. </a:t>
            </a:r>
          </a:p>
          <a:p>
            <a:pPr algn="just"/>
            <a:r>
              <a:rPr lang="en-GB" dirty="0"/>
              <a:t>C-level and cybersecurity teams should receive regular training to keep up with modern threats and security measures.</a:t>
            </a:r>
          </a:p>
        </p:txBody>
      </p:sp>
    </p:spTree>
    <p:extLst>
      <p:ext uri="{BB962C8B-B14F-4D97-AF65-F5344CB8AC3E}">
        <p14:creationId xmlns:p14="http://schemas.microsoft.com/office/powerpoint/2010/main" val="33336906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81D71-3644-484A-9CFF-A107236C399B}"/>
              </a:ext>
            </a:extLst>
          </p:cNvPr>
          <p:cNvSpPr>
            <a:spLocks noGrp="1"/>
          </p:cNvSpPr>
          <p:nvPr>
            <p:ph type="title"/>
          </p:nvPr>
        </p:nvSpPr>
        <p:spPr/>
        <p:txBody>
          <a:bodyPr/>
          <a:lstStyle/>
          <a:p>
            <a:r>
              <a:rPr lang="en-GB" dirty="0"/>
              <a:t>Integrating teams.</a:t>
            </a:r>
            <a:endParaRPr lang="en-IN" dirty="0"/>
          </a:p>
        </p:txBody>
      </p:sp>
      <p:sp>
        <p:nvSpPr>
          <p:cNvPr id="3" name="Content Placeholder 2">
            <a:extLst>
              <a:ext uri="{FF2B5EF4-FFF2-40B4-BE49-F238E27FC236}">
                <a16:creationId xmlns:a16="http://schemas.microsoft.com/office/drawing/2014/main" id="{BE6654C0-9BDA-41EA-BF56-A82A3BD64B93}"/>
              </a:ext>
            </a:extLst>
          </p:cNvPr>
          <p:cNvSpPr>
            <a:spLocks noGrp="1"/>
          </p:cNvSpPr>
          <p:nvPr>
            <p:ph sz="quarter" idx="1"/>
          </p:nvPr>
        </p:nvSpPr>
        <p:spPr/>
        <p:txBody>
          <a:bodyPr/>
          <a:lstStyle/>
          <a:p>
            <a:pPr algn="just"/>
            <a:r>
              <a:rPr lang="en-GB" dirty="0"/>
              <a:t>Along with training, integrating disparate and regularly siloed teams can be useful. </a:t>
            </a:r>
          </a:p>
          <a:p>
            <a:pPr algn="just"/>
            <a:r>
              <a:rPr lang="en-GB" dirty="0"/>
              <a:t>For example, having </a:t>
            </a:r>
            <a:r>
              <a:rPr lang="en-GB" dirty="0" err="1"/>
              <a:t>programing</a:t>
            </a:r>
            <a:r>
              <a:rPr lang="en-GB" dirty="0"/>
              <a:t> developers work with security specialists can help ensure the proper controls are added to devices during the development phase.</a:t>
            </a:r>
            <a:endParaRPr lang="en-IN" dirty="0"/>
          </a:p>
          <a:p>
            <a:endParaRPr lang="en-IN" dirty="0"/>
          </a:p>
        </p:txBody>
      </p:sp>
    </p:spTree>
    <p:extLst>
      <p:ext uri="{BB962C8B-B14F-4D97-AF65-F5344CB8AC3E}">
        <p14:creationId xmlns:p14="http://schemas.microsoft.com/office/powerpoint/2010/main" val="37313569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D8972-9601-46DD-9994-159CCC6DB3EB}"/>
              </a:ext>
            </a:extLst>
          </p:cNvPr>
          <p:cNvSpPr>
            <a:spLocks noGrp="1"/>
          </p:cNvSpPr>
          <p:nvPr>
            <p:ph type="title"/>
          </p:nvPr>
        </p:nvSpPr>
        <p:spPr/>
        <p:txBody>
          <a:bodyPr/>
          <a:lstStyle/>
          <a:p>
            <a:r>
              <a:rPr lang="en-GB" dirty="0"/>
              <a:t>Consumer education</a:t>
            </a:r>
            <a:endParaRPr lang="en-IN" dirty="0"/>
          </a:p>
        </p:txBody>
      </p:sp>
      <p:sp>
        <p:nvSpPr>
          <p:cNvPr id="3" name="Content Placeholder 2">
            <a:extLst>
              <a:ext uri="{FF2B5EF4-FFF2-40B4-BE49-F238E27FC236}">
                <a16:creationId xmlns:a16="http://schemas.microsoft.com/office/drawing/2014/main" id="{66E6C659-E569-43A7-8BB3-130E31CC8E93}"/>
              </a:ext>
            </a:extLst>
          </p:cNvPr>
          <p:cNvSpPr>
            <a:spLocks noGrp="1"/>
          </p:cNvSpPr>
          <p:nvPr>
            <p:ph sz="quarter" idx="1"/>
          </p:nvPr>
        </p:nvSpPr>
        <p:spPr/>
        <p:txBody>
          <a:bodyPr/>
          <a:lstStyle/>
          <a:p>
            <a:pPr algn="just"/>
            <a:r>
              <a:rPr lang="en-GB" dirty="0"/>
              <a:t>Consumers must be made aware of the dangers of IoT systems and provided steps to stay secure, such as updating default credentials and applying software updates. Consumers can also play a role in requiring device manufacturers to create secure devices and refusing to use those that don't meet high-security standards.</a:t>
            </a:r>
            <a:endParaRPr lang="en-IN" dirty="0"/>
          </a:p>
        </p:txBody>
      </p:sp>
    </p:spTree>
    <p:extLst>
      <p:ext uri="{BB962C8B-B14F-4D97-AF65-F5344CB8AC3E}">
        <p14:creationId xmlns:p14="http://schemas.microsoft.com/office/powerpoint/2010/main" val="3699131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6E4F-B29E-4E89-A262-523284D9EA40}"/>
              </a:ext>
            </a:extLst>
          </p:cNvPr>
          <p:cNvSpPr>
            <a:spLocks noGrp="1"/>
          </p:cNvSpPr>
          <p:nvPr>
            <p:ph type="title"/>
          </p:nvPr>
        </p:nvSpPr>
        <p:spPr/>
        <p:txBody>
          <a:bodyPr/>
          <a:lstStyle/>
          <a:p>
            <a:r>
              <a:rPr lang="en-GB" dirty="0"/>
              <a:t>What does "smart grid" mean?</a:t>
            </a:r>
            <a:endParaRPr lang="en-IN" dirty="0"/>
          </a:p>
        </p:txBody>
      </p:sp>
      <p:sp>
        <p:nvSpPr>
          <p:cNvPr id="3" name="Content Placeholder 2">
            <a:extLst>
              <a:ext uri="{FF2B5EF4-FFF2-40B4-BE49-F238E27FC236}">
                <a16:creationId xmlns:a16="http://schemas.microsoft.com/office/drawing/2014/main" id="{A3BBF448-307A-41A1-AA68-06CDDCC0281E}"/>
              </a:ext>
            </a:extLst>
          </p:cNvPr>
          <p:cNvSpPr>
            <a:spLocks noGrp="1"/>
          </p:cNvSpPr>
          <p:nvPr>
            <p:ph sz="quarter" idx="1"/>
          </p:nvPr>
        </p:nvSpPr>
        <p:spPr/>
        <p:txBody>
          <a:bodyPr>
            <a:normAutofit lnSpcReduction="10000"/>
          </a:bodyPr>
          <a:lstStyle/>
          <a:p>
            <a:pPr algn="just"/>
            <a:r>
              <a:rPr lang="en-GB" dirty="0"/>
              <a:t>A smart grid is an IOT-enabled application that allows utilities and their customers to exchange electricity and information.</a:t>
            </a:r>
          </a:p>
          <a:p>
            <a:pPr algn="just"/>
            <a:r>
              <a:rPr lang="en-GB" dirty="0"/>
              <a:t>In other words, it's the two-way data flow that makes a grid "smart." </a:t>
            </a:r>
          </a:p>
          <a:p>
            <a:pPr algn="just"/>
            <a:r>
              <a:rPr lang="en-GB" dirty="0"/>
              <a:t>A smart grid includes, in particular, smart meters, renewable energy resources, and smart appliances on the consumer side. </a:t>
            </a:r>
          </a:p>
          <a:p>
            <a:pPr algn="just"/>
            <a:r>
              <a:rPr lang="en-GB" dirty="0"/>
              <a:t>Smart grid technology includes sensors, wireless modules, networks, monitoring systems, and robust ICT infrastructures.</a:t>
            </a:r>
          </a:p>
          <a:p>
            <a:pPr algn="just"/>
            <a:r>
              <a:rPr lang="en-GB" dirty="0"/>
              <a:t>Major utilities are modernizing the grid to make it more efficient and reliable. </a:t>
            </a:r>
            <a:endParaRPr lang="en-IN" dirty="0"/>
          </a:p>
        </p:txBody>
      </p:sp>
    </p:spTree>
    <p:extLst>
      <p:ext uri="{BB962C8B-B14F-4D97-AF65-F5344CB8AC3E}">
        <p14:creationId xmlns:p14="http://schemas.microsoft.com/office/powerpoint/2010/main" val="2781406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C2B5D-7527-475E-82CA-8D1751CDBF5E}"/>
              </a:ext>
            </a:extLst>
          </p:cNvPr>
          <p:cNvSpPr>
            <a:spLocks noGrp="1"/>
          </p:cNvSpPr>
          <p:nvPr>
            <p:ph type="title"/>
          </p:nvPr>
        </p:nvSpPr>
        <p:spPr/>
        <p:txBody>
          <a:bodyPr/>
          <a:lstStyle/>
          <a:p>
            <a:r>
              <a:rPr lang="en-GB" dirty="0"/>
              <a:t>Why do we need a smart grid?</a:t>
            </a:r>
            <a:endParaRPr lang="en-IN" dirty="0"/>
          </a:p>
        </p:txBody>
      </p:sp>
      <p:sp>
        <p:nvSpPr>
          <p:cNvPr id="3" name="Content Placeholder 2">
            <a:extLst>
              <a:ext uri="{FF2B5EF4-FFF2-40B4-BE49-F238E27FC236}">
                <a16:creationId xmlns:a16="http://schemas.microsoft.com/office/drawing/2014/main" id="{3786B110-D8C3-42C8-A0DD-3C9B7537E161}"/>
              </a:ext>
            </a:extLst>
          </p:cNvPr>
          <p:cNvSpPr>
            <a:spLocks noGrp="1"/>
          </p:cNvSpPr>
          <p:nvPr>
            <p:ph sz="quarter" idx="1"/>
          </p:nvPr>
        </p:nvSpPr>
        <p:spPr/>
        <p:txBody>
          <a:bodyPr>
            <a:normAutofit fontScale="92500" lnSpcReduction="20000"/>
          </a:bodyPr>
          <a:lstStyle/>
          <a:p>
            <a:pPr algn="just"/>
            <a:r>
              <a:rPr lang="en-GB" dirty="0"/>
              <a:t>According to the United Nations, most people around the world already live in urban areas – some 55% of us in 2018 – and by 2050, that figure will be closer to 68%. </a:t>
            </a:r>
          </a:p>
          <a:p>
            <a:pPr algn="just"/>
            <a:r>
              <a:rPr lang="en-GB" dirty="0"/>
              <a:t>These populations critically depend on the reliable distribution of electricity. Brownouts or blackouts can severely impact safety and security in such urban environments.</a:t>
            </a:r>
          </a:p>
          <a:p>
            <a:pPr algn="just"/>
            <a:r>
              <a:rPr lang="en-GB" dirty="0"/>
              <a:t>The simple truth is that most urban electric infrastructures are aging and being pushed to their limits and beyond.</a:t>
            </a:r>
          </a:p>
          <a:p>
            <a:pPr algn="just"/>
            <a:r>
              <a:rPr lang="en-GB" dirty="0"/>
              <a:t>The day-to-day challenge is very often just to maintain reliability.</a:t>
            </a:r>
          </a:p>
          <a:p>
            <a:pPr algn="just"/>
            <a:r>
              <a:rPr lang="en-GB" dirty="0"/>
              <a:t>If we’re going to keep those cities habitable and embrace sustainable ways of generating energy and getting around, we’ll have to move to smart grids. </a:t>
            </a:r>
            <a:endParaRPr lang="en-IN" dirty="0"/>
          </a:p>
        </p:txBody>
      </p:sp>
    </p:spTree>
    <p:extLst>
      <p:ext uri="{BB962C8B-B14F-4D97-AF65-F5344CB8AC3E}">
        <p14:creationId xmlns:p14="http://schemas.microsoft.com/office/powerpoint/2010/main" val="28121495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32C0-223B-437E-835A-D63C015BE435}"/>
              </a:ext>
            </a:extLst>
          </p:cNvPr>
          <p:cNvSpPr>
            <a:spLocks noGrp="1"/>
          </p:cNvSpPr>
          <p:nvPr>
            <p:ph type="title"/>
          </p:nvPr>
        </p:nvSpPr>
        <p:spPr/>
        <p:txBody>
          <a:bodyPr/>
          <a:lstStyle/>
          <a:p>
            <a:r>
              <a:rPr lang="en-GB" dirty="0"/>
              <a:t>Continue..</a:t>
            </a:r>
            <a:endParaRPr lang="en-IN" dirty="0"/>
          </a:p>
        </p:txBody>
      </p:sp>
      <p:pic>
        <p:nvPicPr>
          <p:cNvPr id="1026" name="Picture 2" descr="what is smart grid ">
            <a:extLst>
              <a:ext uri="{FF2B5EF4-FFF2-40B4-BE49-F238E27FC236}">
                <a16:creationId xmlns:a16="http://schemas.microsoft.com/office/drawing/2014/main" id="{3D047729-0DD4-4B7D-A5D4-B3FB295C8CFC}"/>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2082024"/>
            <a:ext cx="7467600" cy="390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9168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6E9A-8B90-4557-8E0B-EC54C553E5FC}"/>
              </a:ext>
            </a:extLst>
          </p:cNvPr>
          <p:cNvSpPr>
            <a:spLocks noGrp="1"/>
          </p:cNvSpPr>
          <p:nvPr>
            <p:ph type="title"/>
          </p:nvPr>
        </p:nvSpPr>
        <p:spPr/>
        <p:txBody>
          <a:bodyPr>
            <a:normAutofit/>
          </a:bodyPr>
          <a:lstStyle/>
          <a:p>
            <a:r>
              <a:rPr lang="en-GB" dirty="0"/>
              <a:t>Security risks, breaches and solutions</a:t>
            </a:r>
            <a:endParaRPr lang="en-IN" dirty="0"/>
          </a:p>
        </p:txBody>
      </p:sp>
      <p:sp>
        <p:nvSpPr>
          <p:cNvPr id="3" name="Content Placeholder 2">
            <a:extLst>
              <a:ext uri="{FF2B5EF4-FFF2-40B4-BE49-F238E27FC236}">
                <a16:creationId xmlns:a16="http://schemas.microsoft.com/office/drawing/2014/main" id="{8A451222-5577-4D12-AD91-F178E62CCED7}"/>
              </a:ext>
            </a:extLst>
          </p:cNvPr>
          <p:cNvSpPr>
            <a:spLocks noGrp="1"/>
          </p:cNvSpPr>
          <p:nvPr>
            <p:ph sz="quarter" idx="1"/>
          </p:nvPr>
        </p:nvSpPr>
        <p:spPr/>
        <p:txBody>
          <a:bodyPr>
            <a:normAutofit fontScale="92500" lnSpcReduction="10000"/>
          </a:bodyPr>
          <a:lstStyle/>
          <a:p>
            <a:pPr algn="just"/>
            <a:r>
              <a:rPr lang="en-GB" dirty="0"/>
              <a:t>Due to the heterogeneous communication architecture of smart grids, it is quite a challenge to design sophisticated and robust security mechanisms that can be easily deployed to protect communications among different layers of the smart grid-infrastructure. </a:t>
            </a:r>
          </a:p>
          <a:p>
            <a:pPr algn="just"/>
            <a:r>
              <a:rPr lang="en-GB" dirty="0"/>
              <a:t>The traditional electrical power grid is currently evolving into the smart grid. A smart grid integrates the traditional electrical power grid with information and communication technologies (ICT). </a:t>
            </a:r>
          </a:p>
          <a:p>
            <a:pPr algn="just"/>
            <a:r>
              <a:rPr lang="en-GB" dirty="0"/>
              <a:t>Such integration empowers the electrical utility providers and consumers to improve the efficiency and the availability of the power system while constantly monitoring, controlling, and managing the demands of customers.</a:t>
            </a:r>
            <a:endParaRPr lang="en-IN" dirty="0"/>
          </a:p>
        </p:txBody>
      </p:sp>
    </p:spTree>
    <p:extLst>
      <p:ext uri="{BB962C8B-B14F-4D97-AF65-F5344CB8AC3E}">
        <p14:creationId xmlns:p14="http://schemas.microsoft.com/office/powerpoint/2010/main" val="20691619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D737F-36AB-4673-BEFB-8F07A3D00FE5}"/>
              </a:ext>
            </a:extLst>
          </p:cNvPr>
          <p:cNvSpPr>
            <a:spLocks noGrp="1"/>
          </p:cNvSpPr>
          <p:nvPr>
            <p:ph type="title"/>
          </p:nvPr>
        </p:nvSpPr>
        <p:spPr/>
        <p:txBody>
          <a:bodyPr>
            <a:normAutofit/>
          </a:bodyPr>
          <a:lstStyle/>
          <a:p>
            <a:r>
              <a:rPr lang="en-GB" dirty="0"/>
              <a:t>Security Objectives</a:t>
            </a:r>
            <a:endParaRPr lang="en-IN" dirty="0"/>
          </a:p>
        </p:txBody>
      </p:sp>
      <p:sp>
        <p:nvSpPr>
          <p:cNvPr id="3" name="Content Placeholder 2">
            <a:extLst>
              <a:ext uri="{FF2B5EF4-FFF2-40B4-BE49-F238E27FC236}">
                <a16:creationId xmlns:a16="http://schemas.microsoft.com/office/drawing/2014/main" id="{4674D874-33F3-44B3-B29D-B0A8B5C8901B}"/>
              </a:ext>
            </a:extLst>
          </p:cNvPr>
          <p:cNvSpPr>
            <a:spLocks noGrp="1"/>
          </p:cNvSpPr>
          <p:nvPr>
            <p:ph sz="quarter" idx="1"/>
          </p:nvPr>
        </p:nvSpPr>
        <p:spPr/>
        <p:txBody>
          <a:bodyPr>
            <a:normAutofit/>
          </a:bodyPr>
          <a:lstStyle/>
          <a:p>
            <a:pPr algn="just"/>
            <a:r>
              <a:rPr lang="en-GB" dirty="0"/>
              <a:t>Availability of uninterrupted power supply according to user requirements and integrity of communicated information</a:t>
            </a:r>
          </a:p>
          <a:p>
            <a:pPr algn="just"/>
            <a:r>
              <a:rPr lang="en-GB" dirty="0"/>
              <a:t>Confidentiality of user's data. We must emphasize the grid's main vulnerabilities, the various attackers and the types of attacks they can conduct and needed security solutions.</a:t>
            </a:r>
          </a:p>
          <a:p>
            <a:pPr algn="just"/>
            <a:r>
              <a:rPr lang="en-GB" dirty="0"/>
              <a:t>Preventive analysis, reactive security using intrusions response and mitigation is insufficient for critical CPS and like smart grids. </a:t>
            </a:r>
          </a:p>
        </p:txBody>
      </p:sp>
    </p:spTree>
    <p:extLst>
      <p:ext uri="{BB962C8B-B14F-4D97-AF65-F5344CB8AC3E}">
        <p14:creationId xmlns:p14="http://schemas.microsoft.com/office/powerpoint/2010/main" val="491434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057-E850-4C15-8B07-BD4BD6A6F63E}"/>
              </a:ext>
            </a:extLst>
          </p:cNvPr>
          <p:cNvSpPr>
            <a:spLocks noGrp="1"/>
          </p:cNvSpPr>
          <p:nvPr>
            <p:ph type="title"/>
          </p:nvPr>
        </p:nvSpPr>
        <p:spPr/>
        <p:txBody>
          <a:bodyPr/>
          <a:lstStyle/>
          <a:p>
            <a:r>
              <a:rPr lang="en-GB" dirty="0"/>
              <a:t>CPS Layers and Components</a:t>
            </a:r>
            <a:endParaRPr lang="en-IN" dirty="0"/>
          </a:p>
        </p:txBody>
      </p:sp>
      <p:pic>
        <p:nvPicPr>
          <p:cNvPr id="1026" name="Picture 2" descr="Fig. 2">
            <a:extLst>
              <a:ext uri="{FF2B5EF4-FFF2-40B4-BE49-F238E27FC236}">
                <a16:creationId xmlns:a16="http://schemas.microsoft.com/office/drawing/2014/main" id="{87A283EA-7FF6-409E-A449-FB7254DBE396}"/>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52599"/>
            <a:ext cx="7467600" cy="4419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6230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EBEC9-FF01-497A-B143-167D4065EABA}"/>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717DEA16-C4C4-4C06-8C37-764DE3712548}"/>
              </a:ext>
            </a:extLst>
          </p:cNvPr>
          <p:cNvSpPr>
            <a:spLocks noGrp="1"/>
          </p:cNvSpPr>
          <p:nvPr>
            <p:ph sz="quarter" idx="1"/>
          </p:nvPr>
        </p:nvSpPr>
        <p:spPr/>
        <p:txBody>
          <a:bodyPr/>
          <a:lstStyle/>
          <a:p>
            <a:pPr algn="just"/>
            <a:r>
              <a:rPr lang="en-GB" dirty="0"/>
              <a:t>Automating the security analysis for large and hybrid systems like smart grids. The smart grid security guidelines developed by NIST are highly detailed.</a:t>
            </a:r>
          </a:p>
          <a:p>
            <a:pPr algn="just"/>
            <a:r>
              <a:rPr lang="en-GB" dirty="0"/>
              <a:t>Dynamic measures for security, is the ability to provide security and Resiliency to smart grids by introducing agility to the system properties.</a:t>
            </a:r>
            <a:endParaRPr lang="en-IN" dirty="0"/>
          </a:p>
          <a:p>
            <a:endParaRPr lang="en-IN" dirty="0"/>
          </a:p>
        </p:txBody>
      </p:sp>
    </p:spTree>
    <p:extLst>
      <p:ext uri="{BB962C8B-B14F-4D97-AF65-F5344CB8AC3E}">
        <p14:creationId xmlns:p14="http://schemas.microsoft.com/office/powerpoint/2010/main" val="40717251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3A4A4-6E64-416E-AD73-6E292DED2598}"/>
              </a:ext>
            </a:extLst>
          </p:cNvPr>
          <p:cNvSpPr>
            <a:spLocks noGrp="1"/>
          </p:cNvSpPr>
          <p:nvPr>
            <p:ph type="title"/>
          </p:nvPr>
        </p:nvSpPr>
        <p:spPr/>
        <p:txBody>
          <a:bodyPr>
            <a:normAutofit/>
          </a:bodyPr>
          <a:lstStyle/>
          <a:p>
            <a:r>
              <a:rPr lang="en-GB" dirty="0"/>
              <a:t>Common security risks in Smart Grids</a:t>
            </a:r>
            <a:endParaRPr lang="en-IN" dirty="0"/>
          </a:p>
        </p:txBody>
      </p:sp>
      <p:sp>
        <p:nvSpPr>
          <p:cNvPr id="3" name="Content Placeholder 2">
            <a:extLst>
              <a:ext uri="{FF2B5EF4-FFF2-40B4-BE49-F238E27FC236}">
                <a16:creationId xmlns:a16="http://schemas.microsoft.com/office/drawing/2014/main" id="{490EA5C5-C25C-43D2-8197-CB599261E7D6}"/>
              </a:ext>
            </a:extLst>
          </p:cNvPr>
          <p:cNvSpPr>
            <a:spLocks noGrp="1"/>
          </p:cNvSpPr>
          <p:nvPr>
            <p:ph sz="quarter" idx="1"/>
          </p:nvPr>
        </p:nvSpPr>
        <p:spPr/>
        <p:txBody>
          <a:bodyPr/>
          <a:lstStyle/>
          <a:p>
            <a:r>
              <a:rPr lang="en-GB" dirty="0"/>
              <a:t>Phishing</a:t>
            </a:r>
          </a:p>
          <a:p>
            <a:r>
              <a:rPr lang="en-GB" dirty="0"/>
              <a:t>Denial-of-Service</a:t>
            </a:r>
          </a:p>
          <a:p>
            <a:r>
              <a:rPr lang="en-GB" dirty="0"/>
              <a:t>Malware spreading</a:t>
            </a:r>
          </a:p>
          <a:p>
            <a:r>
              <a:rPr lang="en-GB" dirty="0"/>
              <a:t>Eavesdropping and traffic analysis</a:t>
            </a:r>
            <a:endParaRPr lang="en-IN" dirty="0"/>
          </a:p>
        </p:txBody>
      </p:sp>
    </p:spTree>
    <p:extLst>
      <p:ext uri="{BB962C8B-B14F-4D97-AF65-F5344CB8AC3E}">
        <p14:creationId xmlns:p14="http://schemas.microsoft.com/office/powerpoint/2010/main" val="32417360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5030-070F-4CE4-88F0-68E5768B6E3E}"/>
              </a:ext>
            </a:extLst>
          </p:cNvPr>
          <p:cNvSpPr>
            <a:spLocks noGrp="1"/>
          </p:cNvSpPr>
          <p:nvPr>
            <p:ph type="title"/>
          </p:nvPr>
        </p:nvSpPr>
        <p:spPr/>
        <p:txBody>
          <a:bodyPr>
            <a:normAutofit/>
          </a:bodyPr>
          <a:lstStyle/>
          <a:p>
            <a:r>
              <a:rPr lang="en-GB" dirty="0"/>
              <a:t>What are the smart grid security challenges?</a:t>
            </a:r>
            <a:endParaRPr lang="en-IN" dirty="0"/>
          </a:p>
        </p:txBody>
      </p:sp>
      <p:sp>
        <p:nvSpPr>
          <p:cNvPr id="3" name="Content Placeholder 2">
            <a:extLst>
              <a:ext uri="{FF2B5EF4-FFF2-40B4-BE49-F238E27FC236}">
                <a16:creationId xmlns:a16="http://schemas.microsoft.com/office/drawing/2014/main" id="{16E50611-C2A4-4693-80A8-516FF9F5CD5E}"/>
              </a:ext>
            </a:extLst>
          </p:cNvPr>
          <p:cNvSpPr>
            <a:spLocks noGrp="1"/>
          </p:cNvSpPr>
          <p:nvPr>
            <p:ph sz="quarter" idx="1"/>
          </p:nvPr>
        </p:nvSpPr>
        <p:spPr/>
        <p:txBody>
          <a:bodyPr>
            <a:normAutofit/>
          </a:bodyPr>
          <a:lstStyle/>
          <a:p>
            <a:pPr algn="just"/>
            <a:r>
              <a:rPr lang="en-GB" dirty="0"/>
              <a:t>Already, hundreds of trials have taken place in the UK, Germany, the US, India – all around the world – to test systems that even allow consumers to sell directly to each other using peer-to-peer trading and smart contracts. </a:t>
            </a:r>
          </a:p>
          <a:p>
            <a:pPr algn="just"/>
            <a:r>
              <a:rPr lang="en-GB" dirty="0"/>
              <a:t>Besides, traditional suppliers are finding more efficient and accurate ways to read meters and issue bills. </a:t>
            </a:r>
          </a:p>
          <a:p>
            <a:pPr algn="just"/>
            <a:r>
              <a:rPr lang="en-GB" dirty="0"/>
              <a:t>None of this, however, can happen without robust cybersecurity in everything connected to the smart grid. </a:t>
            </a:r>
          </a:p>
        </p:txBody>
      </p:sp>
    </p:spTree>
    <p:extLst>
      <p:ext uri="{BB962C8B-B14F-4D97-AF65-F5344CB8AC3E}">
        <p14:creationId xmlns:p14="http://schemas.microsoft.com/office/powerpoint/2010/main" val="1545968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768C-7867-4144-BB12-7B631825EDD0}"/>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7768FAE2-BC93-4451-91C0-50A105DD3B9C}"/>
              </a:ext>
            </a:extLst>
          </p:cNvPr>
          <p:cNvSpPr>
            <a:spLocks noGrp="1"/>
          </p:cNvSpPr>
          <p:nvPr>
            <p:ph sz="quarter" idx="1"/>
          </p:nvPr>
        </p:nvSpPr>
        <p:spPr/>
        <p:txBody>
          <a:bodyPr/>
          <a:lstStyle/>
          <a:p>
            <a:pPr algn="just"/>
            <a:r>
              <a:rPr lang="en-GB" dirty="0"/>
              <a:t>An attack on smart grid systems, for example, could plunge a city into darkness. </a:t>
            </a:r>
          </a:p>
          <a:p>
            <a:pPr algn="just"/>
            <a:r>
              <a:rPr lang="en-GB" dirty="0"/>
              <a:t>Weak security in smart meters could result in fraud or privacy breaches. </a:t>
            </a:r>
          </a:p>
          <a:p>
            <a:pPr algn="just"/>
            <a:r>
              <a:rPr lang="en-GB" dirty="0"/>
              <a:t>On the other hand, strong security builds consumer trust and will help grids of the future to proliferate.</a:t>
            </a:r>
            <a:endParaRPr lang="en-IN" dirty="0"/>
          </a:p>
          <a:p>
            <a:endParaRPr lang="en-IN" dirty="0"/>
          </a:p>
        </p:txBody>
      </p:sp>
    </p:spTree>
    <p:extLst>
      <p:ext uri="{BB962C8B-B14F-4D97-AF65-F5344CB8AC3E}">
        <p14:creationId xmlns:p14="http://schemas.microsoft.com/office/powerpoint/2010/main" val="7204527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2A8B-2C0F-4DE2-A232-B5562A25EC10}"/>
              </a:ext>
            </a:extLst>
          </p:cNvPr>
          <p:cNvSpPr>
            <a:spLocks noGrp="1"/>
          </p:cNvSpPr>
          <p:nvPr>
            <p:ph type="title"/>
          </p:nvPr>
        </p:nvSpPr>
        <p:spPr/>
        <p:txBody>
          <a:bodyPr>
            <a:normAutofit/>
          </a:bodyPr>
          <a:lstStyle/>
          <a:p>
            <a:r>
              <a:rPr lang="en-GB" dirty="0"/>
              <a:t>Smart grid cybersecurity needs standards. </a:t>
            </a:r>
            <a:endParaRPr lang="en-IN" dirty="0"/>
          </a:p>
        </p:txBody>
      </p:sp>
      <p:sp>
        <p:nvSpPr>
          <p:cNvPr id="3" name="Content Placeholder 2">
            <a:extLst>
              <a:ext uri="{FF2B5EF4-FFF2-40B4-BE49-F238E27FC236}">
                <a16:creationId xmlns:a16="http://schemas.microsoft.com/office/drawing/2014/main" id="{42A0D674-1599-456A-927A-9D8A945A4AF8}"/>
              </a:ext>
            </a:extLst>
          </p:cNvPr>
          <p:cNvSpPr>
            <a:spLocks noGrp="1"/>
          </p:cNvSpPr>
          <p:nvPr>
            <p:ph sz="quarter" idx="1"/>
          </p:nvPr>
        </p:nvSpPr>
        <p:spPr/>
        <p:txBody>
          <a:bodyPr>
            <a:normAutofit fontScale="92500" lnSpcReduction="10000"/>
          </a:bodyPr>
          <a:lstStyle/>
          <a:p>
            <a:pPr algn="just"/>
            <a:r>
              <a:rPr lang="en-GB" dirty="0"/>
              <a:t>“A critical element for energy stakeholders is to make sure that the assets they produce or manage are well protected and that their security can evolve,” says Willem </a:t>
            </a:r>
            <a:r>
              <a:rPr lang="en-GB" dirty="0" err="1"/>
              <a:t>Strabbing</a:t>
            </a:r>
            <a:r>
              <a:rPr lang="en-GB" dirty="0"/>
              <a:t>, Managing Director at the European Association of Smart Energy Solution Providers (ESMIG).</a:t>
            </a:r>
          </a:p>
          <a:p>
            <a:pPr algn="just"/>
            <a:r>
              <a:rPr lang="en-GB" dirty="0"/>
              <a:t>“We mean assets which are implemented for long periods - often more than ten years - and that are appealing for hackers to modify consumption information, to get access to private data, or to cause critical damage on global grids. </a:t>
            </a:r>
          </a:p>
          <a:p>
            <a:pPr algn="just"/>
            <a:r>
              <a:rPr lang="en-GB" dirty="0"/>
              <a:t>“In this context, governments or regulators are calling for specific protection protocols that could be based on strong encryption and authentication tools, protecting devices, and enabling proper security updates.”</a:t>
            </a:r>
          </a:p>
          <a:p>
            <a:endParaRPr lang="en-IN" dirty="0"/>
          </a:p>
        </p:txBody>
      </p:sp>
    </p:spTree>
    <p:extLst>
      <p:ext uri="{BB962C8B-B14F-4D97-AF65-F5344CB8AC3E}">
        <p14:creationId xmlns:p14="http://schemas.microsoft.com/office/powerpoint/2010/main" val="29209603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C06E-71ED-47A5-A786-1182A1139541}"/>
              </a:ext>
            </a:extLst>
          </p:cNvPr>
          <p:cNvSpPr>
            <a:spLocks noGrp="1"/>
          </p:cNvSpPr>
          <p:nvPr>
            <p:ph type="title"/>
          </p:nvPr>
        </p:nvSpPr>
        <p:spPr/>
        <p:txBody>
          <a:bodyPr>
            <a:normAutofit/>
          </a:bodyPr>
          <a:lstStyle/>
          <a:p>
            <a:r>
              <a:rPr lang="en-GB" dirty="0"/>
              <a:t>Security by design is vital for the grid.</a:t>
            </a:r>
            <a:endParaRPr lang="en-IN" dirty="0"/>
          </a:p>
        </p:txBody>
      </p:sp>
      <p:sp>
        <p:nvSpPr>
          <p:cNvPr id="3" name="Content Placeholder 2">
            <a:extLst>
              <a:ext uri="{FF2B5EF4-FFF2-40B4-BE49-F238E27FC236}">
                <a16:creationId xmlns:a16="http://schemas.microsoft.com/office/drawing/2014/main" id="{95CE2642-0A83-455C-9D6D-476765FFB4D5}"/>
              </a:ext>
            </a:extLst>
          </p:cNvPr>
          <p:cNvSpPr>
            <a:spLocks noGrp="1"/>
          </p:cNvSpPr>
          <p:nvPr>
            <p:ph sz="quarter" idx="1"/>
          </p:nvPr>
        </p:nvSpPr>
        <p:spPr/>
        <p:txBody>
          <a:bodyPr>
            <a:normAutofit fontScale="92500"/>
          </a:bodyPr>
          <a:lstStyle/>
          <a:p>
            <a:pPr algn="just"/>
            <a:r>
              <a:rPr lang="en-GB" dirty="0"/>
              <a:t>Security by design means anticipating and mitigating against threats right from the very beginning of product development and building in the ability to support devices throughout their full lifecycle. </a:t>
            </a:r>
          </a:p>
          <a:p>
            <a:pPr algn="just"/>
            <a:r>
              <a:rPr lang="en-GB" dirty="0"/>
              <a:t>It means ensuring firmware updates and key management for a network of millions of devices is easy.</a:t>
            </a:r>
          </a:p>
          <a:p>
            <a:pPr algn="just"/>
            <a:r>
              <a:rPr lang="en-GB" dirty="0"/>
              <a:t>“The biggest mistake that metering companies can make is failing to future-proof their products,” </a:t>
            </a:r>
          </a:p>
          <a:p>
            <a:pPr algn="just"/>
            <a:r>
              <a:rPr lang="en-GB" dirty="0"/>
              <a:t>“In particular, it can be short-sighted to lock-in with one vendor or to design meters that can´t incorporate future technologies or support updates.”</a:t>
            </a:r>
            <a:endParaRPr lang="en-IN" dirty="0"/>
          </a:p>
        </p:txBody>
      </p:sp>
    </p:spTree>
    <p:extLst>
      <p:ext uri="{BB962C8B-B14F-4D97-AF65-F5344CB8AC3E}">
        <p14:creationId xmlns:p14="http://schemas.microsoft.com/office/powerpoint/2010/main" val="21307056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23AD6-19D2-4402-8A1C-AF5480DD2DC1}"/>
              </a:ext>
            </a:extLst>
          </p:cNvPr>
          <p:cNvSpPr>
            <a:spLocks noGrp="1"/>
          </p:cNvSpPr>
          <p:nvPr>
            <p:ph type="title"/>
          </p:nvPr>
        </p:nvSpPr>
        <p:spPr/>
        <p:txBody>
          <a:bodyPr>
            <a:normAutofit/>
          </a:bodyPr>
          <a:lstStyle/>
          <a:p>
            <a:r>
              <a:rPr lang="en-GB" dirty="0"/>
              <a:t>Beyond hacking: when things go wrong. </a:t>
            </a:r>
            <a:endParaRPr lang="en-IN" dirty="0"/>
          </a:p>
        </p:txBody>
      </p:sp>
      <p:sp>
        <p:nvSpPr>
          <p:cNvPr id="3" name="Content Placeholder 2">
            <a:extLst>
              <a:ext uri="{FF2B5EF4-FFF2-40B4-BE49-F238E27FC236}">
                <a16:creationId xmlns:a16="http://schemas.microsoft.com/office/drawing/2014/main" id="{0F50CDE6-60AC-4F58-8DA5-E9091DA17BB0}"/>
              </a:ext>
            </a:extLst>
          </p:cNvPr>
          <p:cNvSpPr>
            <a:spLocks noGrp="1"/>
          </p:cNvSpPr>
          <p:nvPr>
            <p:ph sz="quarter" idx="1"/>
          </p:nvPr>
        </p:nvSpPr>
        <p:spPr/>
        <p:txBody>
          <a:bodyPr>
            <a:normAutofit/>
          </a:bodyPr>
          <a:lstStyle/>
          <a:p>
            <a:pPr algn="just"/>
            <a:r>
              <a:rPr lang="en-GB" dirty="0"/>
              <a:t>Smart grid cybersecurity isn’t just about keeping hackers out and personal data private, however. </a:t>
            </a:r>
          </a:p>
          <a:p>
            <a:pPr algn="just"/>
            <a:r>
              <a:rPr lang="en-GB" dirty="0"/>
              <a:t>It speaks to the overall smart grid's resilience.</a:t>
            </a:r>
          </a:p>
          <a:p>
            <a:pPr algn="just"/>
            <a:r>
              <a:rPr lang="en-GB" dirty="0"/>
              <a:t>Security in the smart grid means ensuring that all risks are managed when – inevitably – things go wrong.</a:t>
            </a:r>
          </a:p>
          <a:p>
            <a:pPr algn="just"/>
            <a:r>
              <a:rPr lang="en-GB" dirty="0"/>
              <a:t>"Security is a learning process," according to Michael John - Chief Information Security Officer (CISO) at </a:t>
            </a:r>
            <a:r>
              <a:rPr lang="en-GB" dirty="0" err="1"/>
              <a:t>WePower</a:t>
            </a:r>
            <a:r>
              <a:rPr lang="en-GB" dirty="0"/>
              <a:t> Network and previously the Director of Operations at the European Network for Cyber Security (ENCS) -  "and smart grid security solutions will take time to develop." </a:t>
            </a:r>
          </a:p>
        </p:txBody>
      </p:sp>
    </p:spTree>
    <p:extLst>
      <p:ext uri="{BB962C8B-B14F-4D97-AF65-F5344CB8AC3E}">
        <p14:creationId xmlns:p14="http://schemas.microsoft.com/office/powerpoint/2010/main" val="42606026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32A3D-4A0B-4AF5-830A-D492D3FEB62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C51CB557-1769-4F55-BD54-0E328DA8824F}"/>
              </a:ext>
            </a:extLst>
          </p:cNvPr>
          <p:cNvSpPr>
            <a:spLocks noGrp="1"/>
          </p:cNvSpPr>
          <p:nvPr>
            <p:ph sz="quarter" idx="1"/>
          </p:nvPr>
        </p:nvSpPr>
        <p:spPr/>
        <p:txBody>
          <a:bodyPr/>
          <a:lstStyle/>
          <a:p>
            <a:pPr algn="just"/>
            <a:r>
              <a:rPr lang="en-GB" dirty="0"/>
              <a:t>“Years ago, security wasn’t high on the agenda,” John says, “But everyone now has a Chief Security Officer and project leads who take care of security for new projects." </a:t>
            </a:r>
          </a:p>
          <a:p>
            <a:pPr algn="just"/>
            <a:r>
              <a:rPr lang="en-GB" dirty="0"/>
              <a:t>"The challenge is that legacy systems weren’t interconnected, automation has to be introduced over time, and new processes need to be in place to protect systems that were never designed to be secure.”</a:t>
            </a:r>
          </a:p>
          <a:p>
            <a:pPr algn="just"/>
            <a:r>
              <a:rPr lang="en-GB" dirty="0"/>
              <a:t>All of this makes a structured approach to IoT security essential.</a:t>
            </a:r>
            <a:endParaRPr lang="en-IN" dirty="0"/>
          </a:p>
          <a:p>
            <a:endParaRPr lang="en-IN" dirty="0"/>
          </a:p>
        </p:txBody>
      </p:sp>
    </p:spTree>
    <p:extLst>
      <p:ext uri="{BB962C8B-B14F-4D97-AF65-F5344CB8AC3E}">
        <p14:creationId xmlns:p14="http://schemas.microsoft.com/office/powerpoint/2010/main" val="11222397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9565-7860-43F4-8ED7-FCA739A34CCF}"/>
              </a:ext>
            </a:extLst>
          </p:cNvPr>
          <p:cNvSpPr>
            <a:spLocks noGrp="1"/>
          </p:cNvSpPr>
          <p:nvPr>
            <p:ph type="title"/>
          </p:nvPr>
        </p:nvSpPr>
        <p:spPr/>
        <p:txBody>
          <a:bodyPr/>
          <a:lstStyle/>
          <a:p>
            <a:r>
              <a:rPr lang="en-GB" dirty="0"/>
              <a:t>4 areas to make the grid more secure</a:t>
            </a:r>
            <a:endParaRPr lang="en-IN" dirty="0"/>
          </a:p>
        </p:txBody>
      </p:sp>
      <p:sp>
        <p:nvSpPr>
          <p:cNvPr id="3" name="Content Placeholder 2">
            <a:extLst>
              <a:ext uri="{FF2B5EF4-FFF2-40B4-BE49-F238E27FC236}">
                <a16:creationId xmlns:a16="http://schemas.microsoft.com/office/drawing/2014/main" id="{9FE1E231-137B-427A-814B-1C04C59FC584}"/>
              </a:ext>
            </a:extLst>
          </p:cNvPr>
          <p:cNvSpPr>
            <a:spLocks noGrp="1"/>
          </p:cNvSpPr>
          <p:nvPr>
            <p:ph sz="quarter" idx="1"/>
          </p:nvPr>
        </p:nvSpPr>
        <p:spPr/>
        <p:txBody>
          <a:bodyPr>
            <a:normAutofit/>
          </a:bodyPr>
          <a:lstStyle/>
          <a:p>
            <a:pPr algn="just"/>
            <a:r>
              <a:rPr lang="en-GB" dirty="0"/>
              <a:t>Strong digital identities: All connected devices should have their own unique digital identity, which would be used to identify each device. If all devices have their own unique identity, only that device is compromised even if a device is hacked.</a:t>
            </a:r>
          </a:p>
          <a:p>
            <a:pPr algn="just"/>
            <a:r>
              <a:rPr lang="en-GB" dirty="0"/>
              <a:t>Mutual authentication: This means that any two connected devices can only "speak" to one another after successfully answering a digital challenge that only those two devices know the answer to.</a:t>
            </a:r>
          </a:p>
        </p:txBody>
      </p:sp>
    </p:spTree>
    <p:extLst>
      <p:ext uri="{BB962C8B-B14F-4D97-AF65-F5344CB8AC3E}">
        <p14:creationId xmlns:p14="http://schemas.microsoft.com/office/powerpoint/2010/main" val="28726151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D988-F378-4C21-AC67-C192272271DC}"/>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12F85D2-8098-47FF-8F62-8CB6E6C16E47}"/>
              </a:ext>
            </a:extLst>
          </p:cNvPr>
          <p:cNvSpPr>
            <a:spLocks noGrp="1"/>
          </p:cNvSpPr>
          <p:nvPr>
            <p:ph sz="quarter" idx="1"/>
          </p:nvPr>
        </p:nvSpPr>
        <p:spPr/>
        <p:txBody>
          <a:bodyPr/>
          <a:lstStyle/>
          <a:p>
            <a:pPr algn="just"/>
            <a:r>
              <a:rPr lang="en-GB" dirty="0"/>
              <a:t>Encryption: Data should always be encrypted when passed between devices and when it is not moving to protect it from being tampered with.</a:t>
            </a:r>
          </a:p>
          <a:p>
            <a:pPr algn="just"/>
            <a:r>
              <a:rPr lang="en-GB" dirty="0"/>
              <a:t>Constantly updating security: A secure smart grid should continuously evolve and update its security regularly, with keys and digital mutual authentication challenges being updated every two to three years.</a:t>
            </a:r>
            <a:endParaRPr lang="en-IN" dirty="0"/>
          </a:p>
          <a:p>
            <a:endParaRPr lang="en-IN" dirty="0"/>
          </a:p>
        </p:txBody>
      </p:sp>
    </p:spTree>
    <p:extLst>
      <p:ext uri="{BB962C8B-B14F-4D97-AF65-F5344CB8AC3E}">
        <p14:creationId xmlns:p14="http://schemas.microsoft.com/office/powerpoint/2010/main" val="2134752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D919-B19D-4452-B328-5569A28221EE}"/>
              </a:ext>
            </a:extLst>
          </p:cNvPr>
          <p:cNvSpPr>
            <a:spLocks noGrp="1"/>
          </p:cNvSpPr>
          <p:nvPr>
            <p:ph type="title"/>
          </p:nvPr>
        </p:nvSpPr>
        <p:spPr/>
        <p:txBody>
          <a:bodyPr/>
          <a:lstStyle/>
          <a:p>
            <a:r>
              <a:rPr lang="en-GB" dirty="0"/>
              <a:t>CPS security threats</a:t>
            </a:r>
            <a:endParaRPr lang="en-IN" dirty="0"/>
          </a:p>
        </p:txBody>
      </p:sp>
      <p:sp>
        <p:nvSpPr>
          <p:cNvPr id="3" name="Content Placeholder 2">
            <a:extLst>
              <a:ext uri="{FF2B5EF4-FFF2-40B4-BE49-F238E27FC236}">
                <a16:creationId xmlns:a16="http://schemas.microsoft.com/office/drawing/2014/main" id="{CC6C147D-FFC4-4AD8-AED2-63F086E03493}"/>
              </a:ext>
            </a:extLst>
          </p:cNvPr>
          <p:cNvSpPr>
            <a:spLocks noGrp="1"/>
          </p:cNvSpPr>
          <p:nvPr>
            <p:ph sz="quarter" idx="1"/>
          </p:nvPr>
        </p:nvSpPr>
        <p:spPr/>
        <p:txBody>
          <a:bodyPr/>
          <a:lstStyle/>
          <a:p>
            <a:pPr algn="just"/>
            <a:r>
              <a:rPr lang="en-GB" dirty="0"/>
              <a:t>CPS security threats can be classified as cyber or physical threats, as explained below, and if combined, these can result into cyber-physical threats.</a:t>
            </a:r>
            <a:endParaRPr lang="en-IN" dirty="0"/>
          </a:p>
        </p:txBody>
      </p:sp>
    </p:spTree>
    <p:extLst>
      <p:ext uri="{BB962C8B-B14F-4D97-AF65-F5344CB8AC3E}">
        <p14:creationId xmlns:p14="http://schemas.microsoft.com/office/powerpoint/2010/main" val="25902173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BFAD-4056-42C8-80CC-453149CBD57D}"/>
              </a:ext>
            </a:extLst>
          </p:cNvPr>
          <p:cNvSpPr>
            <a:spLocks noGrp="1"/>
          </p:cNvSpPr>
          <p:nvPr>
            <p:ph type="title"/>
          </p:nvPr>
        </p:nvSpPr>
        <p:spPr/>
        <p:txBody>
          <a:bodyPr/>
          <a:lstStyle/>
          <a:p>
            <a:r>
              <a:rPr lang="en-GB" dirty="0"/>
              <a:t>Security breaches</a:t>
            </a:r>
            <a:endParaRPr lang="en-IN" dirty="0"/>
          </a:p>
        </p:txBody>
      </p:sp>
      <p:sp>
        <p:nvSpPr>
          <p:cNvPr id="3" name="Content Placeholder 2">
            <a:extLst>
              <a:ext uri="{FF2B5EF4-FFF2-40B4-BE49-F238E27FC236}">
                <a16:creationId xmlns:a16="http://schemas.microsoft.com/office/drawing/2014/main" id="{AEA2FDB4-71FE-4622-96F2-FDFE7C34DFDF}"/>
              </a:ext>
            </a:extLst>
          </p:cNvPr>
          <p:cNvSpPr>
            <a:spLocks noGrp="1"/>
          </p:cNvSpPr>
          <p:nvPr>
            <p:ph sz="quarter" idx="1"/>
          </p:nvPr>
        </p:nvSpPr>
        <p:spPr/>
        <p:txBody>
          <a:bodyPr/>
          <a:lstStyle/>
          <a:p>
            <a:r>
              <a:rPr lang="en-GB" dirty="0" err="1"/>
              <a:t>Trojanhorse</a:t>
            </a:r>
            <a:r>
              <a:rPr lang="en-GB" dirty="0"/>
              <a:t> malware </a:t>
            </a:r>
            <a:r>
              <a:rPr lang="en-GB" dirty="0" err="1"/>
              <a:t>BlackEnergy</a:t>
            </a:r>
            <a:endParaRPr lang="en-GB" dirty="0"/>
          </a:p>
          <a:p>
            <a:r>
              <a:rPr lang="en-GB" dirty="0"/>
              <a:t>Stuxnet</a:t>
            </a:r>
          </a:p>
          <a:p>
            <a:r>
              <a:rPr lang="en-GB" dirty="0"/>
              <a:t>WannaCry Ransomware</a:t>
            </a:r>
            <a:endParaRPr lang="en-IN" dirty="0"/>
          </a:p>
        </p:txBody>
      </p:sp>
    </p:spTree>
    <p:extLst>
      <p:ext uri="{BB962C8B-B14F-4D97-AF65-F5344CB8AC3E}">
        <p14:creationId xmlns:p14="http://schemas.microsoft.com/office/powerpoint/2010/main" val="25130199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54B46-44E5-472F-874F-040F618603ED}"/>
              </a:ext>
            </a:extLst>
          </p:cNvPr>
          <p:cNvSpPr>
            <a:spLocks noGrp="1"/>
          </p:cNvSpPr>
          <p:nvPr>
            <p:ph type="title"/>
          </p:nvPr>
        </p:nvSpPr>
        <p:spPr/>
        <p:txBody>
          <a:bodyPr>
            <a:normAutofit/>
          </a:bodyPr>
          <a:lstStyle/>
          <a:p>
            <a:r>
              <a:rPr lang="en-GB" dirty="0"/>
              <a:t>Proposed security solutions for Smart Grids</a:t>
            </a:r>
            <a:endParaRPr lang="en-IN" dirty="0"/>
          </a:p>
        </p:txBody>
      </p:sp>
      <p:sp>
        <p:nvSpPr>
          <p:cNvPr id="3" name="Content Placeholder 2">
            <a:extLst>
              <a:ext uri="{FF2B5EF4-FFF2-40B4-BE49-F238E27FC236}">
                <a16:creationId xmlns:a16="http://schemas.microsoft.com/office/drawing/2014/main" id="{0EA105AD-101D-4E10-8826-23528AD33CBA}"/>
              </a:ext>
            </a:extLst>
          </p:cNvPr>
          <p:cNvSpPr>
            <a:spLocks noGrp="1"/>
          </p:cNvSpPr>
          <p:nvPr>
            <p:ph sz="quarter" idx="1"/>
          </p:nvPr>
        </p:nvSpPr>
        <p:spPr/>
        <p:txBody>
          <a:bodyPr/>
          <a:lstStyle/>
          <a:p>
            <a:r>
              <a:rPr lang="en-GB" dirty="0"/>
              <a:t>Encryption</a:t>
            </a:r>
          </a:p>
          <a:p>
            <a:r>
              <a:rPr lang="en-GB" dirty="0"/>
              <a:t>Authentication</a:t>
            </a:r>
          </a:p>
          <a:p>
            <a:r>
              <a:rPr lang="en-GB" dirty="0"/>
              <a:t>Malware Protection</a:t>
            </a:r>
          </a:p>
          <a:p>
            <a:r>
              <a:rPr lang="en-GB" dirty="0"/>
              <a:t>Network Security</a:t>
            </a:r>
          </a:p>
          <a:p>
            <a:r>
              <a:rPr lang="en-GB" dirty="0"/>
              <a:t>Remote access VPN</a:t>
            </a:r>
          </a:p>
          <a:p>
            <a:r>
              <a:rPr lang="en-GB" dirty="0"/>
              <a:t>IDS &amp; IPS</a:t>
            </a:r>
          </a:p>
          <a:p>
            <a:r>
              <a:rPr lang="en-GB" dirty="0"/>
              <a:t>Site-to-site VPN</a:t>
            </a:r>
          </a:p>
          <a:p>
            <a:r>
              <a:rPr lang="en-GB" dirty="0"/>
              <a:t>Risk and Maturity </a:t>
            </a:r>
            <a:r>
              <a:rPr lang="en-GB" dirty="0" err="1"/>
              <a:t>Asssements</a:t>
            </a:r>
            <a:endParaRPr lang="en-IN" dirty="0"/>
          </a:p>
        </p:txBody>
      </p:sp>
    </p:spTree>
    <p:extLst>
      <p:ext uri="{BB962C8B-B14F-4D97-AF65-F5344CB8AC3E}">
        <p14:creationId xmlns:p14="http://schemas.microsoft.com/office/powerpoint/2010/main" val="17073613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8055-68CC-424B-AFE8-E4A76360253B}"/>
              </a:ext>
            </a:extLst>
          </p:cNvPr>
          <p:cNvSpPr>
            <a:spLocks noGrp="1"/>
          </p:cNvSpPr>
          <p:nvPr>
            <p:ph type="title"/>
          </p:nvPr>
        </p:nvSpPr>
        <p:spPr/>
        <p:txBody>
          <a:bodyPr>
            <a:normAutofit/>
          </a:bodyPr>
          <a:lstStyle/>
          <a:p>
            <a:r>
              <a:rPr lang="en-GB" dirty="0"/>
              <a:t>IoT interoperability and the smart grid: where do we stand? </a:t>
            </a:r>
            <a:endParaRPr lang="en-IN" dirty="0"/>
          </a:p>
        </p:txBody>
      </p:sp>
      <p:sp>
        <p:nvSpPr>
          <p:cNvPr id="3" name="Content Placeholder 2">
            <a:extLst>
              <a:ext uri="{FF2B5EF4-FFF2-40B4-BE49-F238E27FC236}">
                <a16:creationId xmlns:a16="http://schemas.microsoft.com/office/drawing/2014/main" id="{C2078FBF-0F9F-49F1-ADD3-656678934789}"/>
              </a:ext>
            </a:extLst>
          </p:cNvPr>
          <p:cNvSpPr>
            <a:spLocks noGrp="1"/>
          </p:cNvSpPr>
          <p:nvPr>
            <p:ph sz="quarter" idx="1"/>
          </p:nvPr>
        </p:nvSpPr>
        <p:spPr/>
        <p:txBody>
          <a:bodyPr>
            <a:normAutofit/>
          </a:bodyPr>
          <a:lstStyle/>
          <a:p>
            <a:pPr algn="just"/>
            <a:r>
              <a:rPr lang="en-GB" dirty="0"/>
              <a:t>Like Rome, energy grids are not built in a day. </a:t>
            </a:r>
          </a:p>
          <a:p>
            <a:pPr algn="just"/>
            <a:r>
              <a:rPr lang="en-GB" dirty="0"/>
              <a:t>Multiple generations of hardware from different suppliers have to co-exist as grids evolve into distributed energy systems.</a:t>
            </a:r>
          </a:p>
          <a:p>
            <a:pPr algn="just"/>
            <a:r>
              <a:rPr lang="en-GB" dirty="0"/>
              <a:t>Interoperability is critical for the smart grid, as data is gathered, shared, and acted upon from all network points. </a:t>
            </a:r>
          </a:p>
        </p:txBody>
      </p:sp>
    </p:spTree>
    <p:extLst>
      <p:ext uri="{BB962C8B-B14F-4D97-AF65-F5344CB8AC3E}">
        <p14:creationId xmlns:p14="http://schemas.microsoft.com/office/powerpoint/2010/main" val="41384292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15C58-6B20-4239-86EE-BE0C6CE78C73}"/>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592EFF2E-68CE-4F66-BC3B-7321202FDEF5}"/>
              </a:ext>
            </a:extLst>
          </p:cNvPr>
          <p:cNvSpPr>
            <a:spLocks noGrp="1"/>
          </p:cNvSpPr>
          <p:nvPr>
            <p:ph sz="quarter" idx="1"/>
          </p:nvPr>
        </p:nvSpPr>
        <p:spPr/>
        <p:txBody>
          <a:bodyPr/>
          <a:lstStyle/>
          <a:p>
            <a:pPr algn="just"/>
            <a:r>
              <a:rPr lang="en-GB" dirty="0"/>
              <a:t>As it stands, however, interoperability in the smart energy space has three dimensions: </a:t>
            </a:r>
          </a:p>
          <a:p>
            <a:pPr lvl="1" algn="just"/>
            <a:r>
              <a:rPr lang="en-GB" dirty="0"/>
              <a:t>On one side, the interoperability of components owned and managed by utilities is sufficiently implemented and offers flexibility in the utility eco-system. The threat is on the “grid edge,” where the utility space is linked to the smart home/building space. </a:t>
            </a:r>
          </a:p>
          <a:p>
            <a:pPr lvl="1" algn="just"/>
            <a:r>
              <a:rPr lang="en-GB" dirty="0"/>
              <a:t>On the grid side, there are unified protocols and data formats. </a:t>
            </a:r>
          </a:p>
          <a:p>
            <a:pPr lvl="1" algn="just"/>
            <a:r>
              <a:rPr lang="en-GB" dirty="0"/>
              <a:t>On the smart home side, there is still a wide range of different protocols and data formats. </a:t>
            </a:r>
            <a:endParaRPr lang="en-IN" dirty="0"/>
          </a:p>
          <a:p>
            <a:endParaRPr lang="en-IN" dirty="0"/>
          </a:p>
        </p:txBody>
      </p:sp>
    </p:spTree>
    <p:extLst>
      <p:ext uri="{BB962C8B-B14F-4D97-AF65-F5344CB8AC3E}">
        <p14:creationId xmlns:p14="http://schemas.microsoft.com/office/powerpoint/2010/main" val="38473712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9B56-A439-491F-B6FF-83FA6A9B320C}"/>
              </a:ext>
            </a:extLst>
          </p:cNvPr>
          <p:cNvSpPr>
            <a:spLocks noGrp="1"/>
          </p:cNvSpPr>
          <p:nvPr>
            <p:ph type="title"/>
          </p:nvPr>
        </p:nvSpPr>
        <p:spPr/>
        <p:txBody>
          <a:bodyPr>
            <a:normAutofit/>
          </a:bodyPr>
          <a:lstStyle/>
          <a:p>
            <a:r>
              <a:rPr lang="en-GB" dirty="0"/>
              <a:t>What is Cloud Infrastructure Security?</a:t>
            </a:r>
            <a:endParaRPr lang="en-IN" dirty="0"/>
          </a:p>
        </p:txBody>
      </p:sp>
      <p:sp>
        <p:nvSpPr>
          <p:cNvPr id="3" name="Content Placeholder 2">
            <a:extLst>
              <a:ext uri="{FF2B5EF4-FFF2-40B4-BE49-F238E27FC236}">
                <a16:creationId xmlns:a16="http://schemas.microsoft.com/office/drawing/2014/main" id="{142925EB-6E7C-4D46-853B-4056A7DB93C6}"/>
              </a:ext>
            </a:extLst>
          </p:cNvPr>
          <p:cNvSpPr>
            <a:spLocks noGrp="1"/>
          </p:cNvSpPr>
          <p:nvPr>
            <p:ph sz="quarter" idx="1"/>
          </p:nvPr>
        </p:nvSpPr>
        <p:spPr/>
        <p:txBody>
          <a:bodyPr>
            <a:normAutofit lnSpcReduction="10000"/>
          </a:bodyPr>
          <a:lstStyle/>
          <a:p>
            <a:pPr algn="just"/>
            <a:r>
              <a:rPr lang="en-GB" dirty="0"/>
              <a:t>Cloud infrastructure security is the practice of securing resources deployed in a cloud environment and supporting systems. </a:t>
            </a:r>
          </a:p>
          <a:p>
            <a:pPr algn="just"/>
            <a:r>
              <a:rPr lang="en-GB" dirty="0"/>
              <a:t>Public cloud infrastructure is, in many ways, more vulnerable than on-premises infrastructure because it can easily be exposed to public networks, and is not located behind a secure network perimeter. However, in a private or hybrid cloud, security is still a challenge, as there are multiple security concerns due to the highly automated nature of the environment, and numerous integration points with public cloud systems.</a:t>
            </a:r>
            <a:endParaRPr lang="en-IN" dirty="0"/>
          </a:p>
        </p:txBody>
      </p:sp>
    </p:spTree>
    <p:extLst>
      <p:ext uri="{BB962C8B-B14F-4D97-AF65-F5344CB8AC3E}">
        <p14:creationId xmlns:p14="http://schemas.microsoft.com/office/powerpoint/2010/main" val="21099755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13C6-78EB-466F-B22A-7E298C6F0CE4}"/>
              </a:ext>
            </a:extLst>
          </p:cNvPr>
          <p:cNvSpPr>
            <a:spLocks noGrp="1"/>
          </p:cNvSpPr>
          <p:nvPr>
            <p:ph type="title"/>
          </p:nvPr>
        </p:nvSpPr>
        <p:spPr/>
        <p:txBody>
          <a:bodyPr/>
          <a:lstStyle/>
          <a:p>
            <a:r>
              <a:rPr lang="en-GB" dirty="0"/>
              <a:t>Public Cloud Security</a:t>
            </a:r>
            <a:endParaRPr lang="en-IN" dirty="0"/>
          </a:p>
        </p:txBody>
      </p:sp>
      <p:sp>
        <p:nvSpPr>
          <p:cNvPr id="3" name="Content Placeholder 2">
            <a:extLst>
              <a:ext uri="{FF2B5EF4-FFF2-40B4-BE49-F238E27FC236}">
                <a16:creationId xmlns:a16="http://schemas.microsoft.com/office/drawing/2014/main" id="{BC100F2F-39D6-46F6-A103-2DC2BDCED357}"/>
              </a:ext>
            </a:extLst>
          </p:cNvPr>
          <p:cNvSpPr>
            <a:spLocks noGrp="1"/>
          </p:cNvSpPr>
          <p:nvPr>
            <p:ph sz="quarter" idx="1"/>
          </p:nvPr>
        </p:nvSpPr>
        <p:spPr/>
        <p:txBody>
          <a:bodyPr>
            <a:normAutofit/>
          </a:bodyPr>
          <a:lstStyle/>
          <a:p>
            <a:pPr marL="0" indent="0" algn="just">
              <a:buNone/>
            </a:pPr>
            <a:r>
              <a:rPr lang="en-GB" dirty="0"/>
              <a:t>In a public cloud, the cloud provider takes responsibility for securing the infrastructure, and provides tools that allow the organization to secure its workloads. Your organization is responsible for:</a:t>
            </a:r>
          </a:p>
          <a:p>
            <a:pPr algn="just"/>
            <a:r>
              <a:rPr lang="en-GB" dirty="0"/>
              <a:t>Securing workloads and data, fully complying with relevant compliance standards, and ensuring all activity is logged to enable auditing.</a:t>
            </a:r>
          </a:p>
          <a:p>
            <a:pPr algn="just"/>
            <a:r>
              <a:rPr lang="en-GB" dirty="0"/>
              <a:t>Ensuring cloud configurations remain secure, and any new resources on the cloud are similarly secured, using automated tools such as a Cloud Security Posture Management (CSPM) platform.</a:t>
            </a:r>
          </a:p>
        </p:txBody>
      </p:sp>
    </p:spTree>
    <p:extLst>
      <p:ext uri="{BB962C8B-B14F-4D97-AF65-F5344CB8AC3E}">
        <p14:creationId xmlns:p14="http://schemas.microsoft.com/office/powerpoint/2010/main" val="3074135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EB9C-9B77-413F-B401-1A35330CB253}"/>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50873120-D5D3-4F7F-874D-59375BB23BE1}"/>
              </a:ext>
            </a:extLst>
          </p:cNvPr>
          <p:cNvSpPr>
            <a:spLocks noGrp="1"/>
          </p:cNvSpPr>
          <p:nvPr>
            <p:ph sz="quarter" idx="1"/>
          </p:nvPr>
        </p:nvSpPr>
        <p:spPr/>
        <p:txBody>
          <a:bodyPr/>
          <a:lstStyle/>
          <a:p>
            <a:pPr algn="just"/>
            <a:r>
              <a:rPr lang="en-GB" dirty="0"/>
              <a:t>Understanding which service level agreements (SLA), supplied by your cloud provider, deliver relevant services and monitoring.</a:t>
            </a:r>
          </a:p>
          <a:p>
            <a:pPr algn="just"/>
            <a:r>
              <a:rPr lang="en-GB" dirty="0"/>
              <a:t>If you use services, machine images, container images, or other software from third-party providers, performing due diligence on their security measures and replacing providers if they are insufficient.</a:t>
            </a:r>
            <a:endParaRPr lang="en-IN" dirty="0"/>
          </a:p>
          <a:p>
            <a:endParaRPr lang="en-IN" dirty="0"/>
          </a:p>
        </p:txBody>
      </p:sp>
    </p:spTree>
    <p:extLst>
      <p:ext uri="{BB962C8B-B14F-4D97-AF65-F5344CB8AC3E}">
        <p14:creationId xmlns:p14="http://schemas.microsoft.com/office/powerpoint/2010/main" val="13219864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C8D2-B56B-4750-B3B9-A9179293A63D}"/>
              </a:ext>
            </a:extLst>
          </p:cNvPr>
          <p:cNvSpPr>
            <a:spLocks noGrp="1"/>
          </p:cNvSpPr>
          <p:nvPr>
            <p:ph type="title"/>
          </p:nvPr>
        </p:nvSpPr>
        <p:spPr/>
        <p:txBody>
          <a:bodyPr/>
          <a:lstStyle/>
          <a:p>
            <a:r>
              <a:rPr lang="en-GB" dirty="0"/>
              <a:t>Private Cloud Security</a:t>
            </a:r>
            <a:endParaRPr lang="en-IN" dirty="0"/>
          </a:p>
        </p:txBody>
      </p:sp>
      <p:sp>
        <p:nvSpPr>
          <p:cNvPr id="3" name="Content Placeholder 2">
            <a:extLst>
              <a:ext uri="{FF2B5EF4-FFF2-40B4-BE49-F238E27FC236}">
                <a16:creationId xmlns:a16="http://schemas.microsoft.com/office/drawing/2014/main" id="{16B1DEBE-A776-4062-B0D1-FB882A9F799D}"/>
              </a:ext>
            </a:extLst>
          </p:cNvPr>
          <p:cNvSpPr>
            <a:spLocks noGrp="1"/>
          </p:cNvSpPr>
          <p:nvPr>
            <p:ph sz="quarter" idx="1"/>
          </p:nvPr>
        </p:nvSpPr>
        <p:spPr/>
        <p:txBody>
          <a:bodyPr>
            <a:normAutofit fontScale="92500" lnSpcReduction="10000"/>
          </a:bodyPr>
          <a:lstStyle/>
          <a:p>
            <a:pPr marL="0" indent="0" algn="just">
              <a:buNone/>
            </a:pPr>
            <a:r>
              <a:rPr lang="en-GB" dirty="0"/>
              <a:t>The private cloud model gives you control over all layers of the stack. These resources are commonly not exposed to the public Internet. This means that you can achieve a certain level of security using traditional mechanisms that protect the corporate network perimeter. However, there are additional measures you should take to secure your private cloud:</a:t>
            </a:r>
          </a:p>
          <a:p>
            <a:pPr algn="just"/>
            <a:r>
              <a:rPr lang="en-GB" dirty="0"/>
              <a:t>Use cloud native monitoring tools to gain visibility over any anomalous </a:t>
            </a:r>
            <a:r>
              <a:rPr lang="en-GB" dirty="0" err="1"/>
              <a:t>behavior</a:t>
            </a:r>
            <a:r>
              <a:rPr lang="en-GB" dirty="0"/>
              <a:t> in your running workloads.</a:t>
            </a:r>
          </a:p>
          <a:p>
            <a:pPr algn="just"/>
            <a:r>
              <a:rPr lang="en-GB" dirty="0"/>
              <a:t>Monitor privileged accounts and resources for suspicious activity to detect insider threats. Malicious users or compromised accounts can have severe consequences in a private cloud, because of the ease at which resources can be automated.</a:t>
            </a:r>
          </a:p>
          <a:p>
            <a:pPr algn="just"/>
            <a:endParaRPr lang="en-IN" dirty="0"/>
          </a:p>
        </p:txBody>
      </p:sp>
    </p:spTree>
    <p:extLst>
      <p:ext uri="{BB962C8B-B14F-4D97-AF65-F5344CB8AC3E}">
        <p14:creationId xmlns:p14="http://schemas.microsoft.com/office/powerpoint/2010/main" val="33193766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350C-683A-4EEB-9774-AC7699F9D18D}"/>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013A370A-45CE-46E1-B1D1-C2AE8602A804}"/>
              </a:ext>
            </a:extLst>
          </p:cNvPr>
          <p:cNvSpPr>
            <a:spLocks noGrp="1"/>
          </p:cNvSpPr>
          <p:nvPr>
            <p:ph sz="quarter" idx="1"/>
          </p:nvPr>
        </p:nvSpPr>
        <p:spPr/>
        <p:txBody>
          <a:bodyPr>
            <a:normAutofit/>
          </a:bodyPr>
          <a:lstStyle/>
          <a:p>
            <a:pPr algn="just"/>
            <a:r>
              <a:rPr lang="en-GB" dirty="0"/>
              <a:t>Ensure complete isolation between virtual machines, containers, and host operating systems, to ensure that compromise of a VM or container does not allow compromise of the entire host. </a:t>
            </a:r>
          </a:p>
          <a:p>
            <a:pPr algn="just"/>
            <a:r>
              <a:rPr lang="en-GB" dirty="0"/>
              <a:t>Virtual machines should have dedicated NICs or VLANs, and hosts should communicate over the network using a separate network interface.</a:t>
            </a:r>
          </a:p>
          <a:p>
            <a:pPr algn="just"/>
            <a:r>
              <a:rPr lang="en-GB" dirty="0"/>
              <a:t>Plan ahead and prepare for hybrid cloud by putting security measures in place to ensure that you can securely integrate with public cloud services</a:t>
            </a:r>
            <a:endParaRPr lang="en-IN" dirty="0"/>
          </a:p>
        </p:txBody>
      </p:sp>
    </p:spTree>
    <p:extLst>
      <p:ext uri="{BB962C8B-B14F-4D97-AF65-F5344CB8AC3E}">
        <p14:creationId xmlns:p14="http://schemas.microsoft.com/office/powerpoint/2010/main" val="22446357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439A-1992-4AEC-BEB3-8F717CF0AAE1}"/>
              </a:ext>
            </a:extLst>
          </p:cNvPr>
          <p:cNvSpPr>
            <a:spLocks noGrp="1"/>
          </p:cNvSpPr>
          <p:nvPr>
            <p:ph type="title"/>
          </p:nvPr>
        </p:nvSpPr>
        <p:spPr/>
        <p:txBody>
          <a:bodyPr/>
          <a:lstStyle/>
          <a:p>
            <a:r>
              <a:rPr lang="en-GB" dirty="0"/>
              <a:t>Hybrid Cloud Security</a:t>
            </a:r>
            <a:endParaRPr lang="en-IN" dirty="0"/>
          </a:p>
        </p:txBody>
      </p:sp>
      <p:sp>
        <p:nvSpPr>
          <p:cNvPr id="3" name="Content Placeholder 2">
            <a:extLst>
              <a:ext uri="{FF2B5EF4-FFF2-40B4-BE49-F238E27FC236}">
                <a16:creationId xmlns:a16="http://schemas.microsoft.com/office/drawing/2014/main" id="{031C5D30-3F05-4FDE-BF15-B4E846A23203}"/>
              </a:ext>
            </a:extLst>
          </p:cNvPr>
          <p:cNvSpPr>
            <a:spLocks noGrp="1"/>
          </p:cNvSpPr>
          <p:nvPr>
            <p:ph sz="quarter" idx="1"/>
          </p:nvPr>
        </p:nvSpPr>
        <p:spPr/>
        <p:txBody>
          <a:bodyPr>
            <a:normAutofit fontScale="92500" lnSpcReduction="20000"/>
          </a:bodyPr>
          <a:lstStyle/>
          <a:p>
            <a:pPr marL="0" indent="0" algn="just">
              <a:buNone/>
            </a:pPr>
            <a:r>
              <a:rPr lang="en-GB" dirty="0"/>
              <a:t>Hybrid clouds are a combination of on-premise data </a:t>
            </a:r>
            <a:r>
              <a:rPr lang="en-GB" dirty="0" err="1"/>
              <a:t>center</a:t>
            </a:r>
            <a:r>
              <a:rPr lang="en-GB" dirty="0"/>
              <a:t>, public cloud, and private cloud. The following security considerations are important in a hybrid cloud environment:</a:t>
            </a:r>
          </a:p>
          <a:p>
            <a:pPr algn="just"/>
            <a:r>
              <a:rPr lang="en-GB" dirty="0"/>
              <a:t>Ensure public cloud systems are secured using all the best practices.</a:t>
            </a:r>
          </a:p>
          <a:p>
            <a:pPr algn="just"/>
            <a:r>
              <a:rPr lang="en-GB" dirty="0"/>
              <a:t>Private cloud systems should follow private cloud security best practices, as well as traditional network security measures for the local data </a:t>
            </a:r>
            <a:r>
              <a:rPr lang="en-GB" dirty="0" err="1"/>
              <a:t>center</a:t>
            </a:r>
            <a:r>
              <a:rPr lang="en-GB" dirty="0"/>
              <a:t>.</a:t>
            </a:r>
          </a:p>
          <a:p>
            <a:pPr algn="just"/>
            <a:r>
              <a:rPr lang="en-GB" dirty="0"/>
              <a:t>Avoid separate security strategies and tools in each environment—adopt a single security framework that can provide controls across the hybrid environment.</a:t>
            </a:r>
          </a:p>
          <a:p>
            <a:pPr algn="just"/>
            <a:r>
              <a:rPr lang="en-GB" dirty="0"/>
              <a:t>Identify all integration points between environments, treat them as high-risk components and ensure they are secured.</a:t>
            </a:r>
            <a:endParaRPr lang="en-IN" dirty="0"/>
          </a:p>
        </p:txBody>
      </p:sp>
    </p:spTree>
    <p:extLst>
      <p:ext uri="{BB962C8B-B14F-4D97-AF65-F5344CB8AC3E}">
        <p14:creationId xmlns:p14="http://schemas.microsoft.com/office/powerpoint/2010/main" val="2007397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54E0-21E3-40BA-BF89-D43E81B2A974}"/>
              </a:ext>
            </a:extLst>
          </p:cNvPr>
          <p:cNvSpPr>
            <a:spLocks noGrp="1"/>
          </p:cNvSpPr>
          <p:nvPr>
            <p:ph type="title"/>
          </p:nvPr>
        </p:nvSpPr>
        <p:spPr/>
        <p:txBody>
          <a:bodyPr/>
          <a:lstStyle/>
          <a:p>
            <a:r>
              <a:rPr lang="en-IN" dirty="0"/>
              <a:t>Cyber threats</a:t>
            </a:r>
          </a:p>
        </p:txBody>
      </p:sp>
      <p:sp>
        <p:nvSpPr>
          <p:cNvPr id="3" name="Content Placeholder 2">
            <a:extLst>
              <a:ext uri="{FF2B5EF4-FFF2-40B4-BE49-F238E27FC236}">
                <a16:creationId xmlns:a16="http://schemas.microsoft.com/office/drawing/2014/main" id="{A571CCC9-2222-448D-9F30-33BA0E6BCD48}"/>
              </a:ext>
            </a:extLst>
          </p:cNvPr>
          <p:cNvSpPr>
            <a:spLocks noGrp="1"/>
          </p:cNvSpPr>
          <p:nvPr>
            <p:ph sz="quarter" idx="1"/>
          </p:nvPr>
        </p:nvSpPr>
        <p:spPr/>
        <p:txBody>
          <a:bodyPr/>
          <a:lstStyle/>
          <a:p>
            <a:pPr algn="just"/>
            <a:r>
              <a:rPr lang="en-GB" dirty="0"/>
              <a:t>Electronic attacks are now easier to launch from any device, unlike physical attacks that require physical presence and physical tools. </a:t>
            </a:r>
          </a:p>
          <a:p>
            <a:pPr algn="just"/>
            <a:r>
              <a:rPr lang="en-GB" dirty="0"/>
              <a:t>Moreover, the smart meter interfacing and interconnection with other meters in the Near-me Area Network (NAN) and Home Area Network (HAN) increase its exposure to various remote threats. </a:t>
            </a:r>
          </a:p>
          <a:p>
            <a:pPr algn="just"/>
            <a:r>
              <a:rPr lang="en-GB" dirty="0"/>
              <a:t>Finally, electronic attacks are difficult to mitigate and overcome in the absence of the right prevention and defensive countermeasures.</a:t>
            </a:r>
            <a:endParaRPr lang="en-IN" dirty="0"/>
          </a:p>
        </p:txBody>
      </p:sp>
    </p:spTree>
    <p:extLst>
      <p:ext uri="{BB962C8B-B14F-4D97-AF65-F5344CB8AC3E}">
        <p14:creationId xmlns:p14="http://schemas.microsoft.com/office/powerpoint/2010/main" val="15126902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98613-4E32-48B6-9CD6-BDF215CE1B09}"/>
              </a:ext>
            </a:extLst>
          </p:cNvPr>
          <p:cNvSpPr>
            <a:spLocks noGrp="1"/>
          </p:cNvSpPr>
          <p:nvPr>
            <p:ph type="title"/>
          </p:nvPr>
        </p:nvSpPr>
        <p:spPr/>
        <p:txBody>
          <a:bodyPr/>
          <a:lstStyle/>
          <a:p>
            <a:r>
              <a:rPr lang="en-GB" dirty="0"/>
              <a:t>Accounts</a:t>
            </a:r>
            <a:endParaRPr lang="en-IN" dirty="0"/>
          </a:p>
        </p:txBody>
      </p:sp>
      <p:sp>
        <p:nvSpPr>
          <p:cNvPr id="3" name="Content Placeholder 2">
            <a:extLst>
              <a:ext uri="{FF2B5EF4-FFF2-40B4-BE49-F238E27FC236}">
                <a16:creationId xmlns:a16="http://schemas.microsoft.com/office/drawing/2014/main" id="{E687DA94-01B6-4A89-A9A0-4669705AD6FD}"/>
              </a:ext>
            </a:extLst>
          </p:cNvPr>
          <p:cNvSpPr>
            <a:spLocks noGrp="1"/>
          </p:cNvSpPr>
          <p:nvPr>
            <p:ph sz="quarter" idx="1"/>
          </p:nvPr>
        </p:nvSpPr>
        <p:spPr/>
        <p:txBody>
          <a:bodyPr>
            <a:normAutofit/>
          </a:bodyPr>
          <a:lstStyle/>
          <a:p>
            <a:pPr algn="just"/>
            <a:r>
              <a:rPr lang="en-GB" dirty="0"/>
              <a:t>Service accounts in the cloud are typically privileged accounts, which may have access to critical infrastructure. Once compromised, attackers have access to cloud networks and can access sensitive resources and data. </a:t>
            </a:r>
          </a:p>
          <a:p>
            <a:pPr algn="just"/>
            <a:r>
              <a:rPr lang="en-GB" dirty="0"/>
              <a:t>Service accounts may be created automatically when you create new cloud resources, scale cloud resources, or stand up environments using infrastructure as code (</a:t>
            </a:r>
            <a:r>
              <a:rPr lang="en-GB" dirty="0" err="1"/>
              <a:t>IaC</a:t>
            </a:r>
            <a:r>
              <a:rPr lang="en-GB" dirty="0"/>
              <a:t>). The new accounts may have default settings, which in some cases means weak or no authentication. </a:t>
            </a:r>
            <a:endParaRPr lang="en-IN" dirty="0"/>
          </a:p>
        </p:txBody>
      </p:sp>
    </p:spTree>
    <p:extLst>
      <p:ext uri="{BB962C8B-B14F-4D97-AF65-F5344CB8AC3E}">
        <p14:creationId xmlns:p14="http://schemas.microsoft.com/office/powerpoint/2010/main" val="16857589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742D-F54E-4C4A-8339-83CF8475B382}"/>
              </a:ext>
            </a:extLst>
          </p:cNvPr>
          <p:cNvSpPr>
            <a:spLocks noGrp="1"/>
          </p:cNvSpPr>
          <p:nvPr>
            <p:ph type="title"/>
          </p:nvPr>
        </p:nvSpPr>
        <p:spPr/>
        <p:txBody>
          <a:bodyPr/>
          <a:lstStyle/>
          <a:p>
            <a:r>
              <a:rPr lang="en-GB" dirty="0"/>
              <a:t>Servers</a:t>
            </a:r>
            <a:endParaRPr lang="en-IN" dirty="0"/>
          </a:p>
        </p:txBody>
      </p:sp>
      <p:sp>
        <p:nvSpPr>
          <p:cNvPr id="3" name="Content Placeholder 2">
            <a:extLst>
              <a:ext uri="{FF2B5EF4-FFF2-40B4-BE49-F238E27FC236}">
                <a16:creationId xmlns:a16="http://schemas.microsoft.com/office/drawing/2014/main" id="{0EC3EE38-6B13-4E39-91DF-8C9205752566}"/>
              </a:ext>
            </a:extLst>
          </p:cNvPr>
          <p:cNvSpPr>
            <a:spLocks noGrp="1"/>
          </p:cNvSpPr>
          <p:nvPr>
            <p:ph sz="quarter" idx="1"/>
          </p:nvPr>
        </p:nvSpPr>
        <p:spPr/>
        <p:txBody>
          <a:bodyPr>
            <a:normAutofit lnSpcReduction="10000"/>
          </a:bodyPr>
          <a:lstStyle/>
          <a:p>
            <a:pPr marL="0" indent="0" algn="just">
              <a:buNone/>
            </a:pPr>
            <a:r>
              <a:rPr lang="en-GB" dirty="0"/>
              <a:t>While a cloud environment is virtualized, behind the scenes it is made up of physical hardware deployed at multiple geographical locations. This includes physical servers, storage devices, load balancers, and network equipment like switches and routers. Here are a few ways to secure a cloud server:</a:t>
            </a:r>
          </a:p>
          <a:p>
            <a:pPr algn="just"/>
            <a:r>
              <a:rPr lang="en-GB" dirty="0"/>
              <a:t>Control inbound and outbound communication—your server should only be allowed to connect to networks, and specific IP ranges needed for its operations. For example, a database server should not have access to the public internet, or any other IP, except those of the application instances it serves. </a:t>
            </a:r>
          </a:p>
          <a:p>
            <a:endParaRPr lang="en-IN" dirty="0"/>
          </a:p>
        </p:txBody>
      </p:sp>
    </p:spTree>
    <p:extLst>
      <p:ext uri="{BB962C8B-B14F-4D97-AF65-F5344CB8AC3E}">
        <p14:creationId xmlns:p14="http://schemas.microsoft.com/office/powerpoint/2010/main" val="8863473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5B27-BA23-49CF-AFEB-67B62A89159C}"/>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A291E4A7-3FF5-48D6-8117-FBD8C33BD0F2}"/>
              </a:ext>
            </a:extLst>
          </p:cNvPr>
          <p:cNvSpPr>
            <a:spLocks noGrp="1"/>
          </p:cNvSpPr>
          <p:nvPr>
            <p:ph sz="quarter" idx="1"/>
          </p:nvPr>
        </p:nvSpPr>
        <p:spPr/>
        <p:txBody>
          <a:bodyPr>
            <a:normAutofit lnSpcReduction="10000"/>
          </a:bodyPr>
          <a:lstStyle/>
          <a:p>
            <a:pPr algn="just"/>
            <a:r>
              <a:rPr lang="en-GB" dirty="0"/>
              <a:t>Encrypt communications—communications may go over public networks or within a secure private network, they should be encrypted to avoid man in the middle (</a:t>
            </a:r>
            <a:r>
              <a:rPr lang="en-GB" dirty="0" err="1"/>
              <a:t>MiTM</a:t>
            </a:r>
            <a:r>
              <a:rPr lang="en-GB" dirty="0"/>
              <a:t>) attacks. Never use unsecured protocols like Telnet or FTP. Transmit all data over HTTPS, or other secure protocols like SCP (Secure Copy) or SFTP (Secure FTP).</a:t>
            </a:r>
          </a:p>
          <a:p>
            <a:pPr algn="just"/>
            <a:r>
              <a:rPr lang="en-GB" dirty="0"/>
              <a:t>Use SSH keys—avoid accessing cloud servers using passwords, because they are vulnerable to brute force attacks and can easily be compromised. Use SSH keys, which leverage public/private key cryptography for more secure access.</a:t>
            </a:r>
          </a:p>
        </p:txBody>
      </p:sp>
    </p:spTree>
    <p:extLst>
      <p:ext uri="{BB962C8B-B14F-4D97-AF65-F5344CB8AC3E}">
        <p14:creationId xmlns:p14="http://schemas.microsoft.com/office/powerpoint/2010/main" val="13312056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C4C91-766D-4B07-9F0C-B20644856B62}"/>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00A01061-3C20-42FE-8E1A-76A8608515DB}"/>
              </a:ext>
            </a:extLst>
          </p:cNvPr>
          <p:cNvSpPr>
            <a:spLocks noGrp="1"/>
          </p:cNvSpPr>
          <p:nvPr>
            <p:ph sz="quarter" idx="1"/>
          </p:nvPr>
        </p:nvSpPr>
        <p:spPr/>
        <p:txBody>
          <a:bodyPr/>
          <a:lstStyle/>
          <a:p>
            <a:pPr algn="just"/>
            <a:r>
              <a:rPr lang="en-GB" dirty="0"/>
              <a:t>Minimize privileges—only users or service roles that absolutely need access to a server should be granted access. Carefully control the access level of each account to ensure it can only access the specific files and folders, and perform specific operations, needed for their role. Avoid using the root user—any operation should be performed using identified user accounts.</a:t>
            </a:r>
            <a:endParaRPr lang="en-IN" dirty="0"/>
          </a:p>
          <a:p>
            <a:endParaRPr lang="en-IN" dirty="0"/>
          </a:p>
        </p:txBody>
      </p:sp>
    </p:spTree>
    <p:extLst>
      <p:ext uri="{BB962C8B-B14F-4D97-AF65-F5344CB8AC3E}">
        <p14:creationId xmlns:p14="http://schemas.microsoft.com/office/powerpoint/2010/main" val="33224896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98871-2F23-4557-9CFA-CEB318AE4F96}"/>
              </a:ext>
            </a:extLst>
          </p:cNvPr>
          <p:cNvSpPr>
            <a:spLocks noGrp="1"/>
          </p:cNvSpPr>
          <p:nvPr>
            <p:ph type="title"/>
          </p:nvPr>
        </p:nvSpPr>
        <p:spPr/>
        <p:txBody>
          <a:bodyPr/>
          <a:lstStyle/>
          <a:p>
            <a:r>
              <a:rPr lang="en-GB" dirty="0"/>
              <a:t>Hypervisors</a:t>
            </a:r>
            <a:endParaRPr lang="en-IN" dirty="0"/>
          </a:p>
        </p:txBody>
      </p:sp>
      <p:sp>
        <p:nvSpPr>
          <p:cNvPr id="3" name="Content Placeholder 2">
            <a:extLst>
              <a:ext uri="{FF2B5EF4-FFF2-40B4-BE49-F238E27FC236}">
                <a16:creationId xmlns:a16="http://schemas.microsoft.com/office/drawing/2014/main" id="{95F335E3-377D-4C5C-9879-54290F88E7FC}"/>
              </a:ext>
            </a:extLst>
          </p:cNvPr>
          <p:cNvSpPr>
            <a:spLocks noGrp="1"/>
          </p:cNvSpPr>
          <p:nvPr>
            <p:ph sz="quarter" idx="1"/>
          </p:nvPr>
        </p:nvSpPr>
        <p:spPr/>
        <p:txBody>
          <a:bodyPr>
            <a:normAutofit fontScale="92500" lnSpcReduction="10000"/>
          </a:bodyPr>
          <a:lstStyle/>
          <a:p>
            <a:pPr algn="just"/>
            <a:r>
              <a:rPr lang="en-GB" dirty="0"/>
              <a:t>A hypervisor runs on physical hardware, and makes it possible to run several virtual machines (VMs), each with a separate operating system. </a:t>
            </a:r>
          </a:p>
          <a:p>
            <a:pPr algn="just"/>
            <a:r>
              <a:rPr lang="en-GB" dirty="0"/>
              <a:t>All cloud systems are based on hypervisors. Therefore, hypervisors are a key security concern, because compromise of the hypervisor (an attack known as </a:t>
            </a:r>
            <a:r>
              <a:rPr lang="en-GB" dirty="0" err="1"/>
              <a:t>hyperjacking</a:t>
            </a:r>
            <a:r>
              <a:rPr lang="en-GB" dirty="0"/>
              <a:t>) gives the attacker access to all hosts and virtual machines running on it.</a:t>
            </a:r>
          </a:p>
          <a:p>
            <a:pPr algn="just"/>
            <a:r>
              <a:rPr lang="en-GB" dirty="0"/>
              <a:t>In public cloud systems, hypervisor security is the responsibility of the cloud provider, so you don’t need to concern yourself with it. There is one exception—when running virtualized workloads on a public cloud, using systems like VMware Cloud, you are responsible for securing the hypervisor.</a:t>
            </a:r>
            <a:endParaRPr lang="en-IN" dirty="0"/>
          </a:p>
        </p:txBody>
      </p:sp>
    </p:spTree>
    <p:extLst>
      <p:ext uri="{BB962C8B-B14F-4D97-AF65-F5344CB8AC3E}">
        <p14:creationId xmlns:p14="http://schemas.microsoft.com/office/powerpoint/2010/main" val="42284678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65E5-A65F-47CB-8B74-90D1A41726F2}"/>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7AC0EF9-5C0F-4692-9CBE-4626083E732D}"/>
              </a:ext>
            </a:extLst>
          </p:cNvPr>
          <p:cNvSpPr>
            <a:spLocks noGrp="1"/>
          </p:cNvSpPr>
          <p:nvPr>
            <p:ph sz="quarter" idx="1"/>
          </p:nvPr>
        </p:nvSpPr>
        <p:spPr/>
        <p:txBody>
          <a:bodyPr>
            <a:normAutofit fontScale="92500" lnSpcReduction="20000"/>
          </a:bodyPr>
          <a:lstStyle/>
          <a:p>
            <a:pPr algn="just"/>
            <a:r>
              <a:rPr lang="en-GB" dirty="0"/>
              <a:t>Ensure machines running hypervisors are hardened, patched, isolated from public networks, and physically secured in your data </a:t>
            </a:r>
            <a:r>
              <a:rPr lang="en-GB" dirty="0" err="1"/>
              <a:t>center</a:t>
            </a:r>
            <a:endParaRPr lang="en-GB" dirty="0"/>
          </a:p>
          <a:p>
            <a:pPr algn="just"/>
            <a:r>
              <a:rPr lang="en-GB" dirty="0"/>
              <a:t>Assign least privileges to local user accounts, carefully controlling access to the hypervisor</a:t>
            </a:r>
          </a:p>
          <a:p>
            <a:pPr algn="just"/>
            <a:r>
              <a:rPr lang="en-GB" dirty="0"/>
              <a:t>Harden, secure, and closely monitor machines running the virtual machine monitor (VMM) and virtualization management software, such as VMware vSphere</a:t>
            </a:r>
          </a:p>
          <a:p>
            <a:pPr algn="just"/>
            <a:r>
              <a:rPr lang="en-GB" dirty="0"/>
              <a:t>Secure and monitor shared hardware caches and networks used by the hypervisor</a:t>
            </a:r>
          </a:p>
          <a:p>
            <a:pPr algn="just"/>
            <a:r>
              <a:rPr lang="en-GB" dirty="0"/>
              <a:t>Pay special attention to hypervisors in development and testing environments—ensure appropriate security measures are applied when a new hypervisor is deployed to production.</a:t>
            </a:r>
            <a:endParaRPr lang="en-IN" dirty="0"/>
          </a:p>
        </p:txBody>
      </p:sp>
    </p:spTree>
    <p:extLst>
      <p:ext uri="{BB962C8B-B14F-4D97-AF65-F5344CB8AC3E}">
        <p14:creationId xmlns:p14="http://schemas.microsoft.com/office/powerpoint/2010/main" val="9005148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658F2-5C6B-4801-8995-2D71BF22E252}"/>
              </a:ext>
            </a:extLst>
          </p:cNvPr>
          <p:cNvSpPr>
            <a:spLocks noGrp="1"/>
          </p:cNvSpPr>
          <p:nvPr>
            <p:ph type="title"/>
          </p:nvPr>
        </p:nvSpPr>
        <p:spPr/>
        <p:txBody>
          <a:bodyPr/>
          <a:lstStyle/>
          <a:p>
            <a:r>
              <a:rPr lang="en-GB" dirty="0"/>
              <a:t>Storage</a:t>
            </a:r>
            <a:endParaRPr lang="en-IN" dirty="0"/>
          </a:p>
        </p:txBody>
      </p:sp>
      <p:sp>
        <p:nvSpPr>
          <p:cNvPr id="3" name="Content Placeholder 2">
            <a:extLst>
              <a:ext uri="{FF2B5EF4-FFF2-40B4-BE49-F238E27FC236}">
                <a16:creationId xmlns:a16="http://schemas.microsoft.com/office/drawing/2014/main" id="{6FCC58D7-9468-46C7-AA2E-A27817F511A0}"/>
              </a:ext>
            </a:extLst>
          </p:cNvPr>
          <p:cNvSpPr>
            <a:spLocks noGrp="1"/>
          </p:cNvSpPr>
          <p:nvPr>
            <p:ph sz="quarter" idx="1"/>
          </p:nvPr>
        </p:nvSpPr>
        <p:spPr/>
        <p:txBody>
          <a:bodyPr>
            <a:normAutofit/>
          </a:bodyPr>
          <a:lstStyle/>
          <a:p>
            <a:pPr algn="just"/>
            <a:r>
              <a:rPr lang="en-GB" dirty="0"/>
              <a:t>Identify which devices or applications connect to cloud storage, which cloud storage services are used throughout the organization, and map data flows. </a:t>
            </a:r>
          </a:p>
          <a:p>
            <a:pPr algn="just"/>
            <a:r>
              <a:rPr lang="en-GB" dirty="0"/>
              <a:t>Block access to cloud storage for internal users who don’t need it, and eliminate shadow usage of cloud services by end users. </a:t>
            </a:r>
          </a:p>
          <a:p>
            <a:pPr algn="just"/>
            <a:r>
              <a:rPr lang="en-GB" dirty="0"/>
              <a:t>Classify data into sensitivity levels—a variety of automated tools are available. This can help you focus on data stored in cloud storage that has security or compliance implications.</a:t>
            </a:r>
          </a:p>
          <a:p>
            <a:endParaRPr lang="en-IN" dirty="0"/>
          </a:p>
        </p:txBody>
      </p:sp>
    </p:spTree>
    <p:extLst>
      <p:ext uri="{BB962C8B-B14F-4D97-AF65-F5344CB8AC3E}">
        <p14:creationId xmlns:p14="http://schemas.microsoft.com/office/powerpoint/2010/main" val="17942611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4DD3-8B98-459B-AFB7-1F02EE2B3312}"/>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ACFFDA7-22BF-4DE7-8E29-674CF2C76302}"/>
              </a:ext>
            </a:extLst>
          </p:cNvPr>
          <p:cNvSpPr>
            <a:spLocks noGrp="1"/>
          </p:cNvSpPr>
          <p:nvPr>
            <p:ph sz="quarter" idx="1"/>
          </p:nvPr>
        </p:nvSpPr>
        <p:spPr/>
        <p:txBody>
          <a:bodyPr>
            <a:normAutofit lnSpcReduction="10000"/>
          </a:bodyPr>
          <a:lstStyle/>
          <a:p>
            <a:pPr algn="just"/>
            <a:r>
              <a:rPr lang="en-GB" dirty="0"/>
              <a:t>Remove unused data—cloud storage can easily scale and it is common to retain unnecessary data, or entire data volumes or snapshots that are no longer used. Identify this unused data and eliminate it to reduce the attack surface and your compliance obligations.</a:t>
            </a:r>
          </a:p>
          <a:p>
            <a:pPr algn="just"/>
            <a:r>
              <a:rPr lang="en-GB" dirty="0"/>
              <a:t>Carefully control access to data using identity and access management (IAM) systems, and applying consistent security policies for cloud and on-premises systems.</a:t>
            </a:r>
          </a:p>
          <a:p>
            <a:pPr algn="just"/>
            <a:r>
              <a:rPr lang="en-GB" dirty="0"/>
              <a:t>Use cloud data loss prevention (DLP) tools to detect and block suspicious data transfers, data modification or deletion, or data access, whether malicious or accidental. </a:t>
            </a:r>
          </a:p>
          <a:p>
            <a:endParaRPr lang="en-IN" dirty="0"/>
          </a:p>
        </p:txBody>
      </p:sp>
    </p:spTree>
    <p:extLst>
      <p:ext uri="{BB962C8B-B14F-4D97-AF65-F5344CB8AC3E}">
        <p14:creationId xmlns:p14="http://schemas.microsoft.com/office/powerpoint/2010/main" val="41060694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FE2C-65D8-4708-82BE-4F5520150F26}"/>
              </a:ext>
            </a:extLst>
          </p:cNvPr>
          <p:cNvSpPr>
            <a:spLocks noGrp="1"/>
          </p:cNvSpPr>
          <p:nvPr>
            <p:ph type="title"/>
          </p:nvPr>
        </p:nvSpPr>
        <p:spPr/>
        <p:txBody>
          <a:bodyPr/>
          <a:lstStyle/>
          <a:p>
            <a:r>
              <a:rPr lang="en-GB" dirty="0"/>
              <a:t>Database</a:t>
            </a:r>
            <a:endParaRPr lang="en-IN" dirty="0"/>
          </a:p>
        </p:txBody>
      </p:sp>
      <p:sp>
        <p:nvSpPr>
          <p:cNvPr id="3" name="Content Placeholder 2">
            <a:extLst>
              <a:ext uri="{FF2B5EF4-FFF2-40B4-BE49-F238E27FC236}">
                <a16:creationId xmlns:a16="http://schemas.microsoft.com/office/drawing/2014/main" id="{90B27318-66C4-4D9F-86E8-331DE59BAD26}"/>
              </a:ext>
            </a:extLst>
          </p:cNvPr>
          <p:cNvSpPr>
            <a:spLocks noGrp="1"/>
          </p:cNvSpPr>
          <p:nvPr>
            <p:ph sz="quarter" idx="1"/>
          </p:nvPr>
        </p:nvSpPr>
        <p:spPr/>
        <p:txBody>
          <a:bodyPr>
            <a:normAutofit/>
          </a:bodyPr>
          <a:lstStyle/>
          <a:p>
            <a:pPr algn="just"/>
            <a:r>
              <a:rPr lang="en-GB" dirty="0"/>
              <a:t>Hardening configuration and instances—if you deploy a database yourself in a compute instance, it is your responsibility to harden the instance and securely configure the database. If you use a managed database service, these concerns are typically handled by the cloud provider.</a:t>
            </a:r>
          </a:p>
          <a:p>
            <a:pPr algn="just"/>
            <a:r>
              <a:rPr lang="en-GB" dirty="0"/>
              <a:t>Database security policies—ensure database settings are in line with your organization’s security and compliance policies. Map your security requirements and compliance obligations to specific settings on cloud database systems. </a:t>
            </a:r>
            <a:endParaRPr lang="en-IN" dirty="0"/>
          </a:p>
        </p:txBody>
      </p:sp>
    </p:spTree>
    <p:extLst>
      <p:ext uri="{BB962C8B-B14F-4D97-AF65-F5344CB8AC3E}">
        <p14:creationId xmlns:p14="http://schemas.microsoft.com/office/powerpoint/2010/main" val="32374279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78A0D-7338-4B58-9F28-C5570DBE4BF3}"/>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F56957A9-329F-473A-BC3A-66D00B2DE0C3}"/>
              </a:ext>
            </a:extLst>
          </p:cNvPr>
          <p:cNvSpPr>
            <a:spLocks noGrp="1"/>
          </p:cNvSpPr>
          <p:nvPr>
            <p:ph sz="quarter" idx="1"/>
          </p:nvPr>
        </p:nvSpPr>
        <p:spPr/>
        <p:txBody>
          <a:bodyPr>
            <a:normAutofit/>
          </a:bodyPr>
          <a:lstStyle/>
          <a:p>
            <a:pPr algn="just"/>
            <a:r>
              <a:rPr lang="en-GB" dirty="0"/>
              <a:t>Network access—as a general rule, databases should never be exposed to public networks and should be isolated from unrelated infrastructure. </a:t>
            </a:r>
          </a:p>
          <a:p>
            <a:pPr algn="just"/>
            <a:r>
              <a:rPr lang="en-GB" dirty="0"/>
              <a:t>Permissions—grant only the minimal level of permissions to users, applications and service roles. Avoid “super users” and administrative users with blanket permissions. </a:t>
            </a:r>
          </a:p>
          <a:p>
            <a:pPr algn="just"/>
            <a:r>
              <a:rPr lang="en-GB" dirty="0"/>
              <a:t>End user device security—security is not confined to the cloud environment. You should be aware what endpoint devices administrators are using to connect to your database.</a:t>
            </a:r>
            <a:endParaRPr lang="en-IN" dirty="0"/>
          </a:p>
        </p:txBody>
      </p:sp>
    </p:spTree>
    <p:extLst>
      <p:ext uri="{BB962C8B-B14F-4D97-AF65-F5344CB8AC3E}">
        <p14:creationId xmlns:p14="http://schemas.microsoft.com/office/powerpoint/2010/main" val="1256202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B9CA-CDCD-495C-8158-9C71CAEB54EC}"/>
              </a:ext>
            </a:extLst>
          </p:cNvPr>
          <p:cNvSpPr>
            <a:spLocks noGrp="1"/>
          </p:cNvSpPr>
          <p:nvPr>
            <p:ph type="title"/>
          </p:nvPr>
        </p:nvSpPr>
        <p:spPr/>
        <p:txBody>
          <a:bodyPr/>
          <a:lstStyle/>
          <a:p>
            <a:r>
              <a:rPr lang="en-GB" dirty="0"/>
              <a:t>Issues make CPS systems prone to:</a:t>
            </a:r>
            <a:endParaRPr lang="en-IN" dirty="0"/>
          </a:p>
        </p:txBody>
      </p:sp>
      <p:sp>
        <p:nvSpPr>
          <p:cNvPr id="3" name="Content Placeholder 2">
            <a:extLst>
              <a:ext uri="{FF2B5EF4-FFF2-40B4-BE49-F238E27FC236}">
                <a16:creationId xmlns:a16="http://schemas.microsoft.com/office/drawing/2014/main" id="{A1F703BA-7737-431D-BDB8-0054EF3276C8}"/>
              </a:ext>
            </a:extLst>
          </p:cNvPr>
          <p:cNvSpPr>
            <a:spLocks noGrp="1"/>
          </p:cNvSpPr>
          <p:nvPr>
            <p:ph sz="quarter" idx="1"/>
          </p:nvPr>
        </p:nvSpPr>
        <p:spPr/>
        <p:txBody>
          <a:bodyPr/>
          <a:lstStyle/>
          <a:p>
            <a:r>
              <a:rPr lang="en-IN" dirty="0"/>
              <a:t>Wireless Exploitation</a:t>
            </a:r>
          </a:p>
          <a:p>
            <a:r>
              <a:rPr lang="en-IN" dirty="0"/>
              <a:t>Jamming</a:t>
            </a:r>
          </a:p>
          <a:p>
            <a:r>
              <a:rPr lang="en-IN" dirty="0"/>
              <a:t>Reconnaissance</a:t>
            </a:r>
          </a:p>
          <a:p>
            <a:r>
              <a:rPr lang="en-IN" dirty="0"/>
              <a:t>Remote Access</a:t>
            </a:r>
          </a:p>
          <a:p>
            <a:r>
              <a:rPr lang="en-IN" dirty="0"/>
              <a:t>Disclosure of Information</a:t>
            </a:r>
          </a:p>
          <a:p>
            <a:r>
              <a:rPr lang="en-IN" dirty="0"/>
              <a:t>Unauthorised Access</a:t>
            </a:r>
          </a:p>
          <a:p>
            <a:r>
              <a:rPr lang="en-IN" dirty="0"/>
              <a:t>Interception</a:t>
            </a:r>
          </a:p>
          <a:p>
            <a:r>
              <a:rPr lang="en-IN" dirty="0"/>
              <a:t>GPS Exploitation</a:t>
            </a:r>
          </a:p>
          <a:p>
            <a:r>
              <a:rPr lang="en-IN" dirty="0"/>
              <a:t>Information Gathering</a:t>
            </a:r>
          </a:p>
        </p:txBody>
      </p:sp>
    </p:spTree>
    <p:extLst>
      <p:ext uri="{BB962C8B-B14F-4D97-AF65-F5344CB8AC3E}">
        <p14:creationId xmlns:p14="http://schemas.microsoft.com/office/powerpoint/2010/main" val="12543723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2600-C10C-485A-8303-A18D8EC6A9AF}"/>
              </a:ext>
            </a:extLst>
          </p:cNvPr>
          <p:cNvSpPr>
            <a:spLocks noGrp="1"/>
          </p:cNvSpPr>
          <p:nvPr>
            <p:ph type="title"/>
          </p:nvPr>
        </p:nvSpPr>
        <p:spPr/>
        <p:txBody>
          <a:bodyPr/>
          <a:lstStyle/>
          <a:p>
            <a:r>
              <a:rPr lang="en-GB" dirty="0"/>
              <a:t>Network</a:t>
            </a:r>
            <a:endParaRPr lang="en-IN" dirty="0"/>
          </a:p>
        </p:txBody>
      </p:sp>
      <p:sp>
        <p:nvSpPr>
          <p:cNvPr id="3" name="Content Placeholder 2">
            <a:extLst>
              <a:ext uri="{FF2B5EF4-FFF2-40B4-BE49-F238E27FC236}">
                <a16:creationId xmlns:a16="http://schemas.microsoft.com/office/drawing/2014/main" id="{1BE2AB92-C29D-47AE-9C1C-2570479985D1}"/>
              </a:ext>
            </a:extLst>
          </p:cNvPr>
          <p:cNvSpPr>
            <a:spLocks noGrp="1"/>
          </p:cNvSpPr>
          <p:nvPr>
            <p:ph sz="quarter" idx="1"/>
          </p:nvPr>
        </p:nvSpPr>
        <p:spPr/>
        <p:txBody>
          <a:bodyPr>
            <a:normAutofit/>
          </a:bodyPr>
          <a:lstStyle/>
          <a:p>
            <a:pPr algn="just"/>
            <a:r>
              <a:rPr lang="en-GB" dirty="0"/>
              <a:t>Use security groups to define rules that define what traffic can flow between cloud resources. Keep in mind that security groups are tightly connected to compute instances, and compromise of an instance grants access to the security group configuration, so additional security layers are needed.</a:t>
            </a:r>
          </a:p>
          <a:p>
            <a:pPr algn="just"/>
            <a:r>
              <a:rPr lang="en-GB" dirty="0"/>
              <a:t>Use Network Access Control Lists (ACL) to control access to virtual private networks. ACLs provide both allow and deny rules, and provide stronger security controls than security groups. </a:t>
            </a:r>
          </a:p>
        </p:txBody>
      </p:sp>
    </p:spTree>
    <p:extLst>
      <p:ext uri="{BB962C8B-B14F-4D97-AF65-F5344CB8AC3E}">
        <p14:creationId xmlns:p14="http://schemas.microsoft.com/office/powerpoint/2010/main" val="1284140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BD740-2B80-4CE2-BC49-513C2DE11ECB}"/>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F0415C7-869E-4122-886F-2C826686267D}"/>
              </a:ext>
            </a:extLst>
          </p:cNvPr>
          <p:cNvSpPr>
            <a:spLocks noGrp="1"/>
          </p:cNvSpPr>
          <p:nvPr>
            <p:ph sz="quarter" idx="1"/>
          </p:nvPr>
        </p:nvSpPr>
        <p:spPr/>
        <p:txBody>
          <a:bodyPr/>
          <a:lstStyle/>
          <a:p>
            <a:pPr algn="just"/>
            <a:r>
              <a:rPr lang="en-GB" dirty="0"/>
              <a:t>Use additional security solutions such as firewalls as a service (</a:t>
            </a:r>
            <a:r>
              <a:rPr lang="en-GB" dirty="0" err="1"/>
              <a:t>FWaaS</a:t>
            </a:r>
            <a:r>
              <a:rPr lang="en-GB" dirty="0"/>
              <a:t>) and web application firewalls (WAF) to actively detect and block malicious traffic.</a:t>
            </a:r>
          </a:p>
          <a:p>
            <a:pPr algn="just"/>
            <a:r>
              <a:rPr lang="en-GB" dirty="0"/>
              <a:t>Deploy Cloud Security Posture Management (CSPM) tools to automatically review cloud networks, detect non-secure or vulnerable configurations and remediate them.</a:t>
            </a:r>
            <a:endParaRPr lang="en-IN" dirty="0"/>
          </a:p>
          <a:p>
            <a:endParaRPr lang="en-IN" dirty="0"/>
          </a:p>
        </p:txBody>
      </p:sp>
    </p:spTree>
    <p:extLst>
      <p:ext uri="{BB962C8B-B14F-4D97-AF65-F5344CB8AC3E}">
        <p14:creationId xmlns:p14="http://schemas.microsoft.com/office/powerpoint/2010/main" val="22479874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471C8-17A8-49E0-AA3F-52577D57B51F}"/>
              </a:ext>
            </a:extLst>
          </p:cNvPr>
          <p:cNvSpPr>
            <a:spLocks noGrp="1"/>
          </p:cNvSpPr>
          <p:nvPr>
            <p:ph type="title"/>
          </p:nvPr>
        </p:nvSpPr>
        <p:spPr/>
        <p:txBody>
          <a:bodyPr/>
          <a:lstStyle/>
          <a:p>
            <a:r>
              <a:rPr lang="en-GB" dirty="0"/>
              <a:t>Basic blockchain security</a:t>
            </a:r>
            <a:endParaRPr lang="en-IN" dirty="0"/>
          </a:p>
        </p:txBody>
      </p:sp>
      <p:sp>
        <p:nvSpPr>
          <p:cNvPr id="3" name="Content Placeholder 2">
            <a:extLst>
              <a:ext uri="{FF2B5EF4-FFF2-40B4-BE49-F238E27FC236}">
                <a16:creationId xmlns:a16="http://schemas.microsoft.com/office/drawing/2014/main" id="{53FC3D1D-6EAA-4AF8-8803-FF79DA3DB97F}"/>
              </a:ext>
            </a:extLst>
          </p:cNvPr>
          <p:cNvSpPr>
            <a:spLocks noGrp="1"/>
          </p:cNvSpPr>
          <p:nvPr>
            <p:ph sz="quarter" idx="1"/>
          </p:nvPr>
        </p:nvSpPr>
        <p:spPr/>
        <p:txBody>
          <a:bodyPr>
            <a:normAutofit/>
          </a:bodyPr>
          <a:lstStyle/>
          <a:p>
            <a:pPr algn="just"/>
            <a:r>
              <a:rPr lang="en-GB" dirty="0"/>
              <a:t>Blockchain technology produces a structure of data with inherent security qualities. </a:t>
            </a:r>
          </a:p>
          <a:p>
            <a:pPr algn="just"/>
            <a:r>
              <a:rPr lang="en-GB" dirty="0"/>
              <a:t>It's based on principles of cryptography, decentralization and consensus, which ensure trust in transactions. </a:t>
            </a:r>
          </a:p>
          <a:p>
            <a:pPr algn="just"/>
            <a:r>
              <a:rPr lang="en-GB" dirty="0"/>
              <a:t>In most blockchains or distributed ledger technologies (DLT), the data is structured into blocks and each block contains a transaction or bundle of transactions. </a:t>
            </a:r>
          </a:p>
          <a:p>
            <a:pPr algn="just"/>
            <a:r>
              <a:rPr lang="en-GB" dirty="0"/>
              <a:t>Each new block connects to all the blocks before it in a cryptographic chain in such a way that it's nearly impossible to tamper with. </a:t>
            </a:r>
          </a:p>
        </p:txBody>
      </p:sp>
    </p:spTree>
    <p:extLst>
      <p:ext uri="{BB962C8B-B14F-4D97-AF65-F5344CB8AC3E}">
        <p14:creationId xmlns:p14="http://schemas.microsoft.com/office/powerpoint/2010/main" val="7453181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D249C-9313-4973-AF8B-6D6400E1169D}"/>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2E412DB6-7C85-4CF9-9276-96204CE7024F}"/>
              </a:ext>
            </a:extLst>
          </p:cNvPr>
          <p:cNvSpPr>
            <a:spLocks noGrp="1"/>
          </p:cNvSpPr>
          <p:nvPr>
            <p:ph sz="quarter" idx="1"/>
          </p:nvPr>
        </p:nvSpPr>
        <p:spPr/>
        <p:txBody>
          <a:bodyPr/>
          <a:lstStyle/>
          <a:p>
            <a:pPr algn="just"/>
            <a:r>
              <a:rPr lang="en-GB" dirty="0"/>
              <a:t>All transactions within the blocks are validated and agreed upon by a consensus mechanism, ensuring that each transaction is true and correct.</a:t>
            </a:r>
          </a:p>
          <a:p>
            <a:pPr algn="just"/>
            <a:r>
              <a:rPr lang="en-GB" dirty="0"/>
              <a:t>Blockchain technology enables decentralization through the participation of members across a distributed network. </a:t>
            </a:r>
          </a:p>
          <a:p>
            <a:pPr algn="just"/>
            <a:r>
              <a:rPr lang="en-GB" dirty="0"/>
              <a:t>There is no single point of failure and a single user cannot change the record of transactions. However, blockchain technologies differ in some critical security aspects.</a:t>
            </a:r>
            <a:endParaRPr lang="en-IN" dirty="0"/>
          </a:p>
          <a:p>
            <a:endParaRPr lang="en-IN" dirty="0"/>
          </a:p>
        </p:txBody>
      </p:sp>
    </p:spTree>
    <p:extLst>
      <p:ext uri="{BB962C8B-B14F-4D97-AF65-F5344CB8AC3E}">
        <p14:creationId xmlns:p14="http://schemas.microsoft.com/office/powerpoint/2010/main" val="10707336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AF79-5FE1-45B8-9FFF-D9E542D2FFB7}"/>
              </a:ext>
            </a:extLst>
          </p:cNvPr>
          <p:cNvSpPr>
            <a:spLocks noGrp="1"/>
          </p:cNvSpPr>
          <p:nvPr>
            <p:ph type="title"/>
          </p:nvPr>
        </p:nvSpPr>
        <p:spPr/>
        <p:txBody>
          <a:bodyPr/>
          <a:lstStyle/>
          <a:p>
            <a:r>
              <a:rPr lang="en-GB" dirty="0"/>
              <a:t>Public and private blockchains</a:t>
            </a:r>
            <a:endParaRPr lang="en-IN" dirty="0"/>
          </a:p>
        </p:txBody>
      </p:sp>
      <p:sp>
        <p:nvSpPr>
          <p:cNvPr id="3" name="Content Placeholder 2">
            <a:extLst>
              <a:ext uri="{FF2B5EF4-FFF2-40B4-BE49-F238E27FC236}">
                <a16:creationId xmlns:a16="http://schemas.microsoft.com/office/drawing/2014/main" id="{7EA09AAB-F345-472B-8609-832FE08F3542}"/>
              </a:ext>
            </a:extLst>
          </p:cNvPr>
          <p:cNvSpPr>
            <a:spLocks noGrp="1"/>
          </p:cNvSpPr>
          <p:nvPr>
            <p:ph sz="quarter" idx="1"/>
          </p:nvPr>
        </p:nvSpPr>
        <p:spPr/>
        <p:txBody>
          <a:bodyPr>
            <a:normAutofit/>
          </a:bodyPr>
          <a:lstStyle/>
          <a:p>
            <a:pPr algn="just"/>
            <a:r>
              <a:rPr lang="en-GB" dirty="0"/>
              <a:t>Public blockchain networks typically allow anyone to join and for participants to remain anonymous. </a:t>
            </a:r>
          </a:p>
          <a:p>
            <a:pPr algn="just"/>
            <a:r>
              <a:rPr lang="en-GB" dirty="0"/>
              <a:t>A public blockchain uses internet-connected computers to validate transactions and achieve consensus. </a:t>
            </a:r>
          </a:p>
          <a:p>
            <a:pPr algn="just"/>
            <a:r>
              <a:rPr lang="en-GB" dirty="0"/>
              <a:t>Bitcoin is probably the most well-known example of a public blockchain, and it achieves consensus through "bitcoin mining." Computers on the bitcoin network, or “miners,” try to solve a complex cryptographic problem to create proof of work and thereby validate the transaction. </a:t>
            </a:r>
            <a:endParaRPr lang="en-IN" dirty="0"/>
          </a:p>
        </p:txBody>
      </p:sp>
    </p:spTree>
    <p:extLst>
      <p:ext uri="{BB962C8B-B14F-4D97-AF65-F5344CB8AC3E}">
        <p14:creationId xmlns:p14="http://schemas.microsoft.com/office/powerpoint/2010/main" val="12249730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D033C-0C78-44A8-B29A-5E40A3544FD4}"/>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462BD1D6-CE8F-4F74-AAD1-2636DBD4ACF9}"/>
              </a:ext>
            </a:extLst>
          </p:cNvPr>
          <p:cNvSpPr>
            <a:spLocks noGrp="1"/>
          </p:cNvSpPr>
          <p:nvPr>
            <p:ph sz="quarter" idx="1"/>
          </p:nvPr>
        </p:nvSpPr>
        <p:spPr/>
        <p:txBody>
          <a:bodyPr/>
          <a:lstStyle/>
          <a:p>
            <a:pPr algn="just"/>
            <a:r>
              <a:rPr lang="en-GB" dirty="0"/>
              <a:t>Private blockchains use identity to confirm membership and access privileges and typically only permit known organizations to join. </a:t>
            </a:r>
          </a:p>
          <a:p>
            <a:pPr algn="just"/>
            <a:r>
              <a:rPr lang="en-GB" dirty="0"/>
              <a:t>Together, the organizations form a private, members-only "business network." </a:t>
            </a:r>
          </a:p>
          <a:p>
            <a:pPr algn="just"/>
            <a:r>
              <a:rPr lang="en-GB" dirty="0"/>
              <a:t>A private blockchain in a permissioned network achieves consensus through a process called "selective endorsement," where known users verify the transactions. Only members with special access and permissions can maintain the transaction ledger. </a:t>
            </a:r>
            <a:endParaRPr lang="en-IN" dirty="0"/>
          </a:p>
        </p:txBody>
      </p:sp>
    </p:spTree>
    <p:extLst>
      <p:ext uri="{BB962C8B-B14F-4D97-AF65-F5344CB8AC3E}">
        <p14:creationId xmlns:p14="http://schemas.microsoft.com/office/powerpoint/2010/main" val="1053114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C3BA5-4C82-4DF4-BC08-7814E9E4B1B7}"/>
              </a:ext>
            </a:extLst>
          </p:cNvPr>
          <p:cNvSpPr>
            <a:spLocks noGrp="1"/>
          </p:cNvSpPr>
          <p:nvPr>
            <p:ph type="title"/>
          </p:nvPr>
        </p:nvSpPr>
        <p:spPr/>
        <p:txBody>
          <a:bodyPr/>
          <a:lstStyle/>
          <a:p>
            <a:r>
              <a:rPr lang="en-GB" dirty="0"/>
              <a:t>Continue..</a:t>
            </a:r>
            <a:endParaRPr lang="en-IN" dirty="0"/>
          </a:p>
        </p:txBody>
      </p:sp>
      <p:pic>
        <p:nvPicPr>
          <p:cNvPr id="5" name="Content Placeholder 4" descr="Diagram&#10;&#10;Description automatically generated with medium confidence">
            <a:extLst>
              <a:ext uri="{FF2B5EF4-FFF2-40B4-BE49-F238E27FC236}">
                <a16:creationId xmlns:a16="http://schemas.microsoft.com/office/drawing/2014/main" id="{7B843402-F2F5-4620-874E-8538F9BF3AC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1" y="1524000"/>
            <a:ext cx="7467600" cy="4953000"/>
          </a:xfrm>
        </p:spPr>
      </p:pic>
    </p:spTree>
    <p:extLst>
      <p:ext uri="{BB962C8B-B14F-4D97-AF65-F5344CB8AC3E}">
        <p14:creationId xmlns:p14="http://schemas.microsoft.com/office/powerpoint/2010/main" val="5726806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2EE9-8989-4B85-8D5A-92351970891B}"/>
              </a:ext>
            </a:extLst>
          </p:cNvPr>
          <p:cNvSpPr>
            <a:spLocks noGrp="1"/>
          </p:cNvSpPr>
          <p:nvPr>
            <p:ph type="title"/>
          </p:nvPr>
        </p:nvSpPr>
        <p:spPr/>
        <p:txBody>
          <a:bodyPr/>
          <a:lstStyle/>
          <a:p>
            <a:r>
              <a:rPr lang="en-GB" dirty="0"/>
              <a:t>Cyberattacks and fraud</a:t>
            </a:r>
            <a:endParaRPr lang="en-IN" dirty="0"/>
          </a:p>
        </p:txBody>
      </p:sp>
      <p:sp>
        <p:nvSpPr>
          <p:cNvPr id="3" name="Content Placeholder 2">
            <a:extLst>
              <a:ext uri="{FF2B5EF4-FFF2-40B4-BE49-F238E27FC236}">
                <a16:creationId xmlns:a16="http://schemas.microsoft.com/office/drawing/2014/main" id="{4FE1E2B3-7204-4F49-9D8F-164BDEBE0CF1}"/>
              </a:ext>
            </a:extLst>
          </p:cNvPr>
          <p:cNvSpPr>
            <a:spLocks noGrp="1"/>
          </p:cNvSpPr>
          <p:nvPr>
            <p:ph sz="quarter" idx="1"/>
          </p:nvPr>
        </p:nvSpPr>
        <p:spPr/>
        <p:txBody>
          <a:bodyPr/>
          <a:lstStyle/>
          <a:p>
            <a:pPr algn="just"/>
            <a:r>
              <a:rPr lang="en-GB" dirty="0"/>
              <a:t>While blockchain technology produces a tamper-proof ledger of transactions, blockchain networks are not immune to cyberattacks and fraud. Those with ill intent can manipulate known vulnerabilities in blockchain infrastructure and have succeeded in various hacks and frauds over the years. Here are a few examples:</a:t>
            </a:r>
            <a:endParaRPr lang="en-IN" dirty="0"/>
          </a:p>
        </p:txBody>
      </p:sp>
    </p:spTree>
    <p:extLst>
      <p:ext uri="{BB962C8B-B14F-4D97-AF65-F5344CB8AC3E}">
        <p14:creationId xmlns:p14="http://schemas.microsoft.com/office/powerpoint/2010/main" val="19643949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72E2-10F6-448C-A8C2-017B8432F4A4}"/>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6FE5CECA-AAFE-458E-AD20-0E38D637D5E1}"/>
              </a:ext>
            </a:extLst>
          </p:cNvPr>
          <p:cNvSpPr>
            <a:spLocks noGrp="1"/>
          </p:cNvSpPr>
          <p:nvPr>
            <p:ph sz="quarter" idx="1"/>
          </p:nvPr>
        </p:nvSpPr>
        <p:spPr/>
        <p:txBody>
          <a:bodyPr>
            <a:normAutofit lnSpcReduction="10000"/>
          </a:bodyPr>
          <a:lstStyle/>
          <a:p>
            <a:pPr algn="just"/>
            <a:r>
              <a:rPr lang="en-GB" dirty="0"/>
              <a:t>Code exploitation: The Decentralized Autonomous Organization (DAO), a venture capital fund operating through a decentralized blockchain, inspired by Bitcoin, was robbed of more than USD 60 million worth of ether digital currency — about a third of its value — through code exploitation.</a:t>
            </a:r>
          </a:p>
          <a:p>
            <a:pPr algn="just"/>
            <a:r>
              <a:rPr lang="en-GB" dirty="0"/>
              <a:t>Stolen keys: A theft of nearly USD 73 million worth of customers' bitcoins from one of the world's largest cryptocurrency exchanges, Hong-Kong-based </a:t>
            </a:r>
            <a:r>
              <a:rPr lang="en-GB" dirty="0" err="1"/>
              <a:t>Bitfinex</a:t>
            </a:r>
            <a:r>
              <a:rPr lang="en-GB" dirty="0"/>
              <a:t>, demonstrated that the currency is still a big risk. The likely cause was stolen private keys, which are personal digital signatures.</a:t>
            </a:r>
            <a:endParaRPr lang="en-IN" dirty="0"/>
          </a:p>
        </p:txBody>
      </p:sp>
    </p:spTree>
    <p:extLst>
      <p:ext uri="{BB962C8B-B14F-4D97-AF65-F5344CB8AC3E}">
        <p14:creationId xmlns:p14="http://schemas.microsoft.com/office/powerpoint/2010/main" val="27991998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2175-5FF2-4A78-A424-FFC28C5D23FC}"/>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425508AE-4002-4E78-9A3F-926A492EF989}"/>
              </a:ext>
            </a:extLst>
          </p:cNvPr>
          <p:cNvSpPr>
            <a:spLocks noGrp="1"/>
          </p:cNvSpPr>
          <p:nvPr>
            <p:ph sz="quarter" idx="1"/>
          </p:nvPr>
        </p:nvSpPr>
        <p:spPr/>
        <p:txBody>
          <a:bodyPr/>
          <a:lstStyle/>
          <a:p>
            <a:pPr algn="just"/>
            <a:r>
              <a:rPr lang="en-GB" dirty="0"/>
              <a:t>Employee computer hacked: When </a:t>
            </a:r>
            <a:r>
              <a:rPr lang="en-GB" dirty="0" err="1"/>
              <a:t>Bithumb</a:t>
            </a:r>
            <a:r>
              <a:rPr lang="en-GB" dirty="0"/>
              <a:t>, one of the largest Ethereum and bitcoin cryptocurrency exchanges, was recently hacked, the hackers compromised 30,000 users' data and stole USD 870,000 worth of bitcoin. Even though it was an employee's computer that was hacked — not the core servers — this event raised questions about the overall security.</a:t>
            </a:r>
            <a:endParaRPr lang="en-IN" dirty="0"/>
          </a:p>
        </p:txBody>
      </p:sp>
    </p:spTree>
    <p:extLst>
      <p:ext uri="{BB962C8B-B14F-4D97-AF65-F5344CB8AC3E}">
        <p14:creationId xmlns:p14="http://schemas.microsoft.com/office/powerpoint/2010/main" val="360579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91374-0B8A-43BE-9692-7F1FDA342179}"/>
              </a:ext>
            </a:extLst>
          </p:cNvPr>
          <p:cNvSpPr>
            <a:spLocks noGrp="1"/>
          </p:cNvSpPr>
          <p:nvPr>
            <p:ph type="title"/>
          </p:nvPr>
        </p:nvSpPr>
        <p:spPr/>
        <p:txBody>
          <a:bodyPr/>
          <a:lstStyle/>
          <a:p>
            <a:r>
              <a:rPr lang="en-GB" dirty="0"/>
              <a:t>Physical threats</a:t>
            </a:r>
            <a:endParaRPr lang="en-IN" dirty="0"/>
          </a:p>
        </p:txBody>
      </p:sp>
      <p:sp>
        <p:nvSpPr>
          <p:cNvPr id="3" name="Content Placeholder 2">
            <a:extLst>
              <a:ext uri="{FF2B5EF4-FFF2-40B4-BE49-F238E27FC236}">
                <a16:creationId xmlns:a16="http://schemas.microsoft.com/office/drawing/2014/main" id="{047DE478-64F8-47BF-961E-FB1A89A29929}"/>
              </a:ext>
            </a:extLst>
          </p:cNvPr>
          <p:cNvSpPr>
            <a:spLocks noGrp="1"/>
          </p:cNvSpPr>
          <p:nvPr>
            <p:ph sz="quarter" idx="1"/>
          </p:nvPr>
        </p:nvSpPr>
        <p:spPr/>
        <p:txBody>
          <a:bodyPr/>
          <a:lstStyle/>
          <a:p>
            <a:pPr algn="just"/>
            <a:r>
              <a:rPr lang="en-GB" dirty="0"/>
              <a:t>CPS systems are recently evolving into the industrial domain by introducing an Advanced Metering Infrastructure (AMI), and Neighbourhood Area Networks (NANs), along with data meter management systems to maintain the robustness of CPS in industrial domains. In fact, physical threats might be classified according to the following three factors:</a:t>
            </a:r>
          </a:p>
          <a:p>
            <a:pPr lvl="1" algn="just"/>
            <a:r>
              <a:rPr lang="en-GB" dirty="0"/>
              <a:t>Physical Damage</a:t>
            </a:r>
          </a:p>
          <a:p>
            <a:pPr lvl="1" algn="just"/>
            <a:r>
              <a:rPr lang="en-GB" dirty="0"/>
              <a:t>Loss</a:t>
            </a:r>
          </a:p>
          <a:p>
            <a:pPr lvl="1" algn="just"/>
            <a:r>
              <a:rPr lang="en-GB" dirty="0"/>
              <a:t>Repair </a:t>
            </a:r>
            <a:endParaRPr lang="en-IN" dirty="0"/>
          </a:p>
        </p:txBody>
      </p:sp>
    </p:spTree>
    <p:extLst>
      <p:ext uri="{BB962C8B-B14F-4D97-AF65-F5344CB8AC3E}">
        <p14:creationId xmlns:p14="http://schemas.microsoft.com/office/powerpoint/2010/main" val="15938991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C6CE-F67B-421E-B11C-AACE744170DC}"/>
              </a:ext>
            </a:extLst>
          </p:cNvPr>
          <p:cNvSpPr>
            <a:spLocks noGrp="1"/>
          </p:cNvSpPr>
          <p:nvPr>
            <p:ph type="title"/>
          </p:nvPr>
        </p:nvSpPr>
        <p:spPr/>
        <p:txBody>
          <a:bodyPr>
            <a:normAutofit/>
          </a:bodyPr>
          <a:lstStyle/>
          <a:p>
            <a:r>
              <a:rPr lang="en-GB" dirty="0"/>
              <a:t>How fraudsters attack blockchain technology</a:t>
            </a:r>
            <a:endParaRPr lang="en-IN" dirty="0"/>
          </a:p>
        </p:txBody>
      </p:sp>
      <p:sp>
        <p:nvSpPr>
          <p:cNvPr id="3" name="Content Placeholder 2">
            <a:extLst>
              <a:ext uri="{FF2B5EF4-FFF2-40B4-BE49-F238E27FC236}">
                <a16:creationId xmlns:a16="http://schemas.microsoft.com/office/drawing/2014/main" id="{31CA3CC4-8E88-4B08-A679-FC4A080A236A}"/>
              </a:ext>
            </a:extLst>
          </p:cNvPr>
          <p:cNvSpPr>
            <a:spLocks noGrp="1"/>
          </p:cNvSpPr>
          <p:nvPr>
            <p:ph sz="quarter" idx="1"/>
          </p:nvPr>
        </p:nvSpPr>
        <p:spPr/>
        <p:txBody>
          <a:bodyPr>
            <a:normAutofit/>
          </a:bodyPr>
          <a:lstStyle/>
          <a:p>
            <a:pPr algn="just"/>
            <a:r>
              <a:rPr lang="en-GB" dirty="0"/>
              <a:t>Hackers and fraudsters threaten blockchains in four primary ways: phishing, routing, Sybil and 51% attacks.</a:t>
            </a:r>
          </a:p>
          <a:p>
            <a:pPr algn="just"/>
            <a:r>
              <a:rPr lang="en-GB" dirty="0"/>
              <a:t>Sybil attacks: In a Sybil attack, hackers create and use many false network identities to flood the network and crash the system. Sybil refers to a famous book character diagnosed with a multiple identity disorder.</a:t>
            </a:r>
          </a:p>
        </p:txBody>
      </p:sp>
    </p:spTree>
    <p:extLst>
      <p:ext uri="{BB962C8B-B14F-4D97-AF65-F5344CB8AC3E}">
        <p14:creationId xmlns:p14="http://schemas.microsoft.com/office/powerpoint/2010/main" val="15311027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E105-7238-47BB-8D16-EE7AE32BA85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542B11E2-B2B8-4618-B1A7-3A013B2B7AA4}"/>
              </a:ext>
            </a:extLst>
          </p:cNvPr>
          <p:cNvSpPr>
            <a:spLocks noGrp="1"/>
          </p:cNvSpPr>
          <p:nvPr>
            <p:ph sz="quarter" idx="1"/>
          </p:nvPr>
        </p:nvSpPr>
        <p:spPr/>
        <p:txBody>
          <a:bodyPr/>
          <a:lstStyle/>
          <a:p>
            <a:pPr algn="just"/>
            <a:r>
              <a:rPr lang="en-GB" dirty="0"/>
              <a:t>51% attacks: Mining requires a vast amount of computing power, especially for large-scale public blockchains. But if a miner, or a group of miners, could rally enough resources, they could attain more than 50% of a blockchain network's mining power. Having more than 50% of the power means having control over the ledger and the ability to manipulate it.</a:t>
            </a:r>
            <a:endParaRPr lang="en-IN" dirty="0"/>
          </a:p>
          <a:p>
            <a:endParaRPr lang="en-IN" dirty="0"/>
          </a:p>
        </p:txBody>
      </p:sp>
    </p:spTree>
    <p:extLst>
      <p:ext uri="{BB962C8B-B14F-4D97-AF65-F5344CB8AC3E}">
        <p14:creationId xmlns:p14="http://schemas.microsoft.com/office/powerpoint/2010/main" val="251666430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B19D-F4C9-4938-9E83-69CCC8AA29A9}"/>
              </a:ext>
            </a:extLst>
          </p:cNvPr>
          <p:cNvSpPr>
            <a:spLocks noGrp="1"/>
          </p:cNvSpPr>
          <p:nvPr>
            <p:ph type="title"/>
          </p:nvPr>
        </p:nvSpPr>
        <p:spPr/>
        <p:txBody>
          <a:bodyPr>
            <a:normAutofit/>
          </a:bodyPr>
          <a:lstStyle/>
          <a:p>
            <a:r>
              <a:rPr lang="en-GB" dirty="0"/>
              <a:t>Blockchain security for the enterprise</a:t>
            </a:r>
            <a:endParaRPr lang="en-IN" dirty="0"/>
          </a:p>
        </p:txBody>
      </p:sp>
      <p:sp>
        <p:nvSpPr>
          <p:cNvPr id="3" name="Content Placeholder 2">
            <a:extLst>
              <a:ext uri="{FF2B5EF4-FFF2-40B4-BE49-F238E27FC236}">
                <a16:creationId xmlns:a16="http://schemas.microsoft.com/office/drawing/2014/main" id="{C45941E7-67B1-4406-8567-8910E8F372D7}"/>
              </a:ext>
            </a:extLst>
          </p:cNvPr>
          <p:cNvSpPr>
            <a:spLocks noGrp="1"/>
          </p:cNvSpPr>
          <p:nvPr>
            <p:ph sz="quarter" idx="1"/>
          </p:nvPr>
        </p:nvSpPr>
        <p:spPr/>
        <p:txBody>
          <a:bodyPr>
            <a:normAutofit fontScale="92500" lnSpcReduction="10000"/>
          </a:bodyPr>
          <a:lstStyle/>
          <a:p>
            <a:pPr algn="just"/>
            <a:r>
              <a:rPr lang="en-GB" dirty="0"/>
              <a:t>When building an enterprise blockchain application, it’s important to consider security at all layers of the technology stack, and how to manage governance and permissions for the network. A comprehensive security strategy for an enterprise blockchain solution includes using traditional security controls and technology-unique controls. Some of the security controls specific to enterprise blockchain solutions include:</a:t>
            </a:r>
          </a:p>
          <a:p>
            <a:pPr lvl="1" algn="just"/>
            <a:r>
              <a:rPr lang="en-GB" dirty="0"/>
              <a:t>Identity and access management</a:t>
            </a:r>
          </a:p>
          <a:p>
            <a:pPr lvl="1" algn="just"/>
            <a:r>
              <a:rPr lang="en-GB" dirty="0"/>
              <a:t>Key management</a:t>
            </a:r>
          </a:p>
          <a:p>
            <a:pPr lvl="1" algn="just"/>
            <a:r>
              <a:rPr lang="en-GB" dirty="0"/>
              <a:t>Data privacy</a:t>
            </a:r>
          </a:p>
          <a:p>
            <a:pPr lvl="1" algn="just"/>
            <a:r>
              <a:rPr lang="en-GB" dirty="0"/>
              <a:t>Secure communication</a:t>
            </a:r>
          </a:p>
          <a:p>
            <a:pPr lvl="1" algn="just"/>
            <a:r>
              <a:rPr lang="en-GB" dirty="0"/>
              <a:t>Smart contract security</a:t>
            </a:r>
          </a:p>
          <a:p>
            <a:pPr lvl="1" algn="just"/>
            <a:r>
              <a:rPr lang="en-GB" dirty="0"/>
              <a:t>Transaction endorsement</a:t>
            </a:r>
            <a:endParaRPr lang="en-IN" dirty="0"/>
          </a:p>
        </p:txBody>
      </p:sp>
    </p:spTree>
    <p:extLst>
      <p:ext uri="{BB962C8B-B14F-4D97-AF65-F5344CB8AC3E}">
        <p14:creationId xmlns:p14="http://schemas.microsoft.com/office/powerpoint/2010/main" val="20813858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34929-69D6-44FB-AA52-BAF8C872D26D}"/>
              </a:ext>
            </a:extLst>
          </p:cNvPr>
          <p:cNvSpPr>
            <a:spLocks noGrp="1"/>
          </p:cNvSpPr>
          <p:nvPr>
            <p:ph type="title"/>
          </p:nvPr>
        </p:nvSpPr>
        <p:spPr/>
        <p:txBody>
          <a:bodyPr>
            <a:normAutofit/>
          </a:bodyPr>
          <a:lstStyle/>
          <a:p>
            <a:r>
              <a:rPr lang="en-GB" dirty="0"/>
              <a:t>Blockchain security tips and best practices</a:t>
            </a:r>
            <a:endParaRPr lang="en-IN" dirty="0"/>
          </a:p>
        </p:txBody>
      </p:sp>
      <p:sp>
        <p:nvSpPr>
          <p:cNvPr id="3" name="Content Placeholder 2">
            <a:extLst>
              <a:ext uri="{FF2B5EF4-FFF2-40B4-BE49-F238E27FC236}">
                <a16:creationId xmlns:a16="http://schemas.microsoft.com/office/drawing/2014/main" id="{3AECFC17-C173-4981-9D00-C47890680AEF}"/>
              </a:ext>
            </a:extLst>
          </p:cNvPr>
          <p:cNvSpPr>
            <a:spLocks noGrp="1"/>
          </p:cNvSpPr>
          <p:nvPr>
            <p:ph sz="quarter" idx="1"/>
          </p:nvPr>
        </p:nvSpPr>
        <p:spPr/>
        <p:txBody>
          <a:bodyPr>
            <a:normAutofit fontScale="92500" lnSpcReduction="10000"/>
          </a:bodyPr>
          <a:lstStyle/>
          <a:p>
            <a:pPr algn="just"/>
            <a:r>
              <a:rPr lang="en-GB" dirty="0"/>
              <a:t>What is the governance model for participating organizations or members?</a:t>
            </a:r>
          </a:p>
          <a:p>
            <a:pPr algn="just"/>
            <a:r>
              <a:rPr lang="en-GB" dirty="0"/>
              <a:t>What data will be captured in each block?</a:t>
            </a:r>
          </a:p>
          <a:p>
            <a:pPr algn="just"/>
            <a:r>
              <a:rPr lang="en-GB" dirty="0"/>
              <a:t>What are the relevant regulatory requirements, and how can they be met?</a:t>
            </a:r>
          </a:p>
          <a:p>
            <a:pPr algn="just"/>
            <a:r>
              <a:rPr lang="en-GB" dirty="0"/>
              <a:t>How are the details of identity managed? Are block payloads encrypted? How are the keys managed and revoked?</a:t>
            </a:r>
          </a:p>
          <a:p>
            <a:pPr algn="just"/>
            <a:r>
              <a:rPr lang="en-GB" dirty="0"/>
              <a:t>What is the disaster recovery plan for the blockchain participants?</a:t>
            </a:r>
          </a:p>
          <a:p>
            <a:pPr algn="just"/>
            <a:r>
              <a:rPr lang="en-GB" dirty="0"/>
              <a:t>What is the minimal security posture for blockchain clients for participation?</a:t>
            </a:r>
          </a:p>
          <a:p>
            <a:pPr algn="just"/>
            <a:r>
              <a:rPr lang="en-GB" dirty="0"/>
              <a:t>What is the logic for resolving blockchain block collisions?</a:t>
            </a:r>
            <a:endParaRPr lang="en-IN" dirty="0"/>
          </a:p>
        </p:txBody>
      </p:sp>
    </p:spTree>
    <p:extLst>
      <p:ext uri="{BB962C8B-B14F-4D97-AF65-F5344CB8AC3E}">
        <p14:creationId xmlns:p14="http://schemas.microsoft.com/office/powerpoint/2010/main" val="30837540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9FE9-EC4A-4442-AEE2-935B6E1B63B8}"/>
              </a:ext>
            </a:extLst>
          </p:cNvPr>
          <p:cNvSpPr>
            <a:spLocks noGrp="1"/>
          </p:cNvSpPr>
          <p:nvPr>
            <p:ph type="title"/>
          </p:nvPr>
        </p:nvSpPr>
        <p:spPr/>
        <p:txBody>
          <a:bodyPr/>
          <a:lstStyle/>
          <a:p>
            <a:r>
              <a:rPr lang="en-GB" dirty="0"/>
              <a:t>Decentralized Applications</a:t>
            </a:r>
            <a:endParaRPr lang="en-IN" dirty="0"/>
          </a:p>
        </p:txBody>
      </p:sp>
      <p:sp>
        <p:nvSpPr>
          <p:cNvPr id="3" name="Content Placeholder 2">
            <a:extLst>
              <a:ext uri="{FF2B5EF4-FFF2-40B4-BE49-F238E27FC236}">
                <a16:creationId xmlns:a16="http://schemas.microsoft.com/office/drawing/2014/main" id="{5719C6D4-04D1-4A5E-98FF-6A1645DB7AC6}"/>
              </a:ext>
            </a:extLst>
          </p:cNvPr>
          <p:cNvSpPr>
            <a:spLocks noGrp="1"/>
          </p:cNvSpPr>
          <p:nvPr>
            <p:ph sz="quarter" idx="1"/>
          </p:nvPr>
        </p:nvSpPr>
        <p:spPr/>
        <p:txBody>
          <a:bodyPr/>
          <a:lstStyle/>
          <a:p>
            <a:pPr algn="just"/>
            <a:r>
              <a:rPr lang="en-GB" dirty="0"/>
              <a:t>These secure and unchangeable programs running on a decentralized network in combination with traditional front-end and back-end technologies are what we call decentralized applications (</a:t>
            </a:r>
            <a:r>
              <a:rPr lang="en-GB" dirty="0" err="1"/>
              <a:t>ÐApps</a:t>
            </a:r>
            <a:r>
              <a:rPr lang="en-GB" dirty="0"/>
              <a:t>) today. </a:t>
            </a:r>
          </a:p>
          <a:p>
            <a:pPr algn="just"/>
            <a:r>
              <a:rPr lang="en-GB" dirty="0"/>
              <a:t>Through some of them can be semi-centralized, a major part of activities in the truly decentralized application should happen out of a central party’s control.</a:t>
            </a:r>
            <a:endParaRPr lang="en-IN" dirty="0"/>
          </a:p>
        </p:txBody>
      </p:sp>
    </p:spTree>
    <p:extLst>
      <p:ext uri="{BB962C8B-B14F-4D97-AF65-F5344CB8AC3E}">
        <p14:creationId xmlns:p14="http://schemas.microsoft.com/office/powerpoint/2010/main" val="8967123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79ADF-D2AC-4A5D-8815-3B560363828B}"/>
              </a:ext>
            </a:extLst>
          </p:cNvPr>
          <p:cNvSpPr>
            <a:spLocks noGrp="1"/>
          </p:cNvSpPr>
          <p:nvPr>
            <p:ph type="title"/>
          </p:nvPr>
        </p:nvSpPr>
        <p:spPr/>
        <p:txBody>
          <a:bodyPr/>
          <a:lstStyle/>
          <a:p>
            <a:r>
              <a:rPr lang="en-GB" dirty="0"/>
              <a:t>Continue..</a:t>
            </a:r>
            <a:endParaRPr lang="en-IN" dirty="0"/>
          </a:p>
        </p:txBody>
      </p:sp>
      <p:pic>
        <p:nvPicPr>
          <p:cNvPr id="1026" name="Picture 2">
            <a:extLst>
              <a:ext uri="{FF2B5EF4-FFF2-40B4-BE49-F238E27FC236}">
                <a16:creationId xmlns:a16="http://schemas.microsoft.com/office/drawing/2014/main" id="{F3C66C0D-834C-4992-9AF1-8763CE59AFBB}"/>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32569" y="1600200"/>
            <a:ext cx="5716862"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5039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18A44-D92E-486D-AFF4-B3A42A06534A}"/>
              </a:ext>
            </a:extLst>
          </p:cNvPr>
          <p:cNvSpPr>
            <a:spLocks noGrp="1"/>
          </p:cNvSpPr>
          <p:nvPr>
            <p:ph type="title"/>
          </p:nvPr>
        </p:nvSpPr>
        <p:spPr/>
        <p:txBody>
          <a:bodyPr/>
          <a:lstStyle/>
          <a:p>
            <a:r>
              <a:rPr lang="en-GB" dirty="0" err="1"/>
              <a:t>Reentrancy</a:t>
            </a:r>
            <a:r>
              <a:rPr lang="en-GB" dirty="0"/>
              <a:t> Attack</a:t>
            </a:r>
            <a:endParaRPr lang="en-IN" dirty="0"/>
          </a:p>
        </p:txBody>
      </p:sp>
      <p:sp>
        <p:nvSpPr>
          <p:cNvPr id="3" name="Content Placeholder 2">
            <a:extLst>
              <a:ext uri="{FF2B5EF4-FFF2-40B4-BE49-F238E27FC236}">
                <a16:creationId xmlns:a16="http://schemas.microsoft.com/office/drawing/2014/main" id="{F609C58E-CFA7-4ECD-8436-2F7F3F3EB01F}"/>
              </a:ext>
            </a:extLst>
          </p:cNvPr>
          <p:cNvSpPr>
            <a:spLocks noGrp="1"/>
          </p:cNvSpPr>
          <p:nvPr>
            <p:ph sz="quarter" idx="1"/>
          </p:nvPr>
        </p:nvSpPr>
        <p:spPr/>
        <p:txBody>
          <a:bodyPr/>
          <a:lstStyle/>
          <a:p>
            <a:pPr algn="just"/>
            <a:r>
              <a:rPr lang="en-GB" dirty="0"/>
              <a:t>The </a:t>
            </a:r>
            <a:r>
              <a:rPr lang="en-GB" dirty="0" err="1"/>
              <a:t>Reentrancy</a:t>
            </a:r>
            <a:r>
              <a:rPr lang="en-GB" dirty="0"/>
              <a:t> attack, probably the most famous Ethereum vulnerability, surprised everyone when discovered for the first time. </a:t>
            </a:r>
          </a:p>
          <a:p>
            <a:pPr algn="just"/>
            <a:r>
              <a:rPr lang="en-GB" dirty="0"/>
              <a:t>It was first unveiled during a multimillion dollar heist which led to a hard fork of Ethereum. </a:t>
            </a:r>
            <a:r>
              <a:rPr lang="en-GB" dirty="0" err="1"/>
              <a:t>Reentrancy</a:t>
            </a:r>
            <a:r>
              <a:rPr lang="en-GB" dirty="0"/>
              <a:t> occurs when external contract calls are allowed to make new calls to the calling contract before the initial execution is complete. </a:t>
            </a:r>
          </a:p>
          <a:p>
            <a:pPr algn="just"/>
            <a:r>
              <a:rPr lang="en-GB" dirty="0"/>
              <a:t>For a function, this means that the contract state may change in the middle of its execution as a result of a call to an untrusted contract or the use of a low level function with an external address.</a:t>
            </a:r>
          </a:p>
          <a:p>
            <a:endParaRPr lang="en-IN" dirty="0"/>
          </a:p>
        </p:txBody>
      </p:sp>
    </p:spTree>
    <p:extLst>
      <p:ext uri="{BB962C8B-B14F-4D97-AF65-F5344CB8AC3E}">
        <p14:creationId xmlns:p14="http://schemas.microsoft.com/office/powerpoint/2010/main" val="4070070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A60F-3F95-4B94-8C54-55156F65F6C3}"/>
              </a:ext>
            </a:extLst>
          </p:cNvPr>
          <p:cNvSpPr>
            <a:spLocks noGrp="1"/>
          </p:cNvSpPr>
          <p:nvPr>
            <p:ph type="title"/>
          </p:nvPr>
        </p:nvSpPr>
        <p:spPr/>
        <p:txBody>
          <a:bodyPr/>
          <a:lstStyle/>
          <a:p>
            <a:r>
              <a:rPr lang="en-GB" dirty="0"/>
              <a:t>Access Control</a:t>
            </a:r>
            <a:endParaRPr lang="en-IN" dirty="0"/>
          </a:p>
        </p:txBody>
      </p:sp>
      <p:sp>
        <p:nvSpPr>
          <p:cNvPr id="3" name="Content Placeholder 2">
            <a:extLst>
              <a:ext uri="{FF2B5EF4-FFF2-40B4-BE49-F238E27FC236}">
                <a16:creationId xmlns:a16="http://schemas.microsoft.com/office/drawing/2014/main" id="{3CD33FA2-53DC-4F47-A617-B0054F591849}"/>
              </a:ext>
            </a:extLst>
          </p:cNvPr>
          <p:cNvSpPr>
            <a:spLocks noGrp="1"/>
          </p:cNvSpPr>
          <p:nvPr>
            <p:ph sz="quarter" idx="1"/>
          </p:nvPr>
        </p:nvSpPr>
        <p:spPr/>
        <p:txBody>
          <a:bodyPr>
            <a:normAutofit/>
          </a:bodyPr>
          <a:lstStyle/>
          <a:p>
            <a:pPr algn="just"/>
            <a:r>
              <a:rPr lang="en-GB" dirty="0"/>
              <a:t>Access Control issues are common in all programs, not just smart contracts. One usually accesses a contract's functionality through its public or external functions. </a:t>
            </a:r>
          </a:p>
          <a:p>
            <a:pPr algn="just"/>
            <a:r>
              <a:rPr lang="en-GB" dirty="0"/>
              <a:t>While insecure visibility settings give attackers straightforward ways to access a contract's private values or logic, access control bypasses are sometimes more subtle. </a:t>
            </a:r>
          </a:p>
        </p:txBody>
      </p:sp>
    </p:spTree>
    <p:extLst>
      <p:ext uri="{BB962C8B-B14F-4D97-AF65-F5344CB8AC3E}">
        <p14:creationId xmlns:p14="http://schemas.microsoft.com/office/powerpoint/2010/main" val="5621071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19F0-F350-4755-9389-DA7D08D764C3}"/>
              </a:ext>
            </a:extLst>
          </p:cNvPr>
          <p:cNvSpPr>
            <a:spLocks noGrp="1"/>
          </p:cNvSpPr>
          <p:nvPr>
            <p:ph type="title"/>
          </p:nvPr>
        </p:nvSpPr>
        <p:spPr/>
        <p:txBody>
          <a:bodyPr/>
          <a:lstStyle/>
          <a:p>
            <a:r>
              <a:rPr lang="en-GB" dirty="0"/>
              <a:t>Arithmetic Issues</a:t>
            </a:r>
            <a:endParaRPr lang="en-IN" dirty="0"/>
          </a:p>
        </p:txBody>
      </p:sp>
      <p:sp>
        <p:nvSpPr>
          <p:cNvPr id="3" name="Content Placeholder 2">
            <a:extLst>
              <a:ext uri="{FF2B5EF4-FFF2-40B4-BE49-F238E27FC236}">
                <a16:creationId xmlns:a16="http://schemas.microsoft.com/office/drawing/2014/main" id="{1E1FA9C7-78C4-4BD8-AEE2-FA7A293168A5}"/>
              </a:ext>
            </a:extLst>
          </p:cNvPr>
          <p:cNvSpPr>
            <a:spLocks noGrp="1"/>
          </p:cNvSpPr>
          <p:nvPr>
            <p:ph sz="quarter" idx="1"/>
          </p:nvPr>
        </p:nvSpPr>
        <p:spPr/>
        <p:txBody>
          <a:bodyPr>
            <a:normAutofit lnSpcReduction="10000"/>
          </a:bodyPr>
          <a:lstStyle/>
          <a:p>
            <a:pPr algn="just"/>
            <a:r>
              <a:rPr lang="en-GB" dirty="0"/>
              <a:t>Also known as integer overflow and integer underflow.</a:t>
            </a:r>
          </a:p>
          <a:p>
            <a:pPr algn="just"/>
            <a:r>
              <a:rPr lang="en-GB" dirty="0"/>
              <a:t>An overflow condition gives incorrect results and, particularly if the possibility has not been anticipated, can compromise a program’s reliability and security.</a:t>
            </a:r>
          </a:p>
          <a:p>
            <a:pPr algn="just"/>
            <a:r>
              <a:rPr lang="en-GB" dirty="0"/>
              <a:t>Integer overflows and underflows are not a new class of vulnerability, but they are especially dangerous in smart contracts, where unsigned integers are prevalent and most developers are used to simple int types (which are often just signed integers). If overflows occur, many benign-seeming code paths become vectors for theft or denial of service.</a:t>
            </a:r>
            <a:endParaRPr lang="en-IN" dirty="0"/>
          </a:p>
        </p:txBody>
      </p:sp>
    </p:spTree>
    <p:extLst>
      <p:ext uri="{BB962C8B-B14F-4D97-AF65-F5344CB8AC3E}">
        <p14:creationId xmlns:p14="http://schemas.microsoft.com/office/powerpoint/2010/main" val="964069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DA8A6-CAC0-4EB9-AC6E-9EA6F0EE5E67}"/>
              </a:ext>
            </a:extLst>
          </p:cNvPr>
          <p:cNvSpPr>
            <a:spLocks noGrp="1"/>
          </p:cNvSpPr>
          <p:nvPr>
            <p:ph type="title"/>
          </p:nvPr>
        </p:nvSpPr>
        <p:spPr/>
        <p:txBody>
          <a:bodyPr>
            <a:normAutofit/>
          </a:bodyPr>
          <a:lstStyle/>
          <a:p>
            <a:r>
              <a:rPr lang="en-GB" dirty="0"/>
              <a:t>Unchecked Return Values For Low Level Calls</a:t>
            </a:r>
            <a:endParaRPr lang="en-IN" dirty="0"/>
          </a:p>
        </p:txBody>
      </p:sp>
      <p:sp>
        <p:nvSpPr>
          <p:cNvPr id="3" name="Content Placeholder 2">
            <a:extLst>
              <a:ext uri="{FF2B5EF4-FFF2-40B4-BE49-F238E27FC236}">
                <a16:creationId xmlns:a16="http://schemas.microsoft.com/office/drawing/2014/main" id="{D92959DA-EDFD-4139-9503-E889EA58067A}"/>
              </a:ext>
            </a:extLst>
          </p:cNvPr>
          <p:cNvSpPr>
            <a:spLocks noGrp="1"/>
          </p:cNvSpPr>
          <p:nvPr>
            <p:ph sz="quarter" idx="1"/>
          </p:nvPr>
        </p:nvSpPr>
        <p:spPr/>
        <p:txBody>
          <a:bodyPr>
            <a:normAutofit/>
          </a:bodyPr>
          <a:lstStyle/>
          <a:p>
            <a:pPr algn="just"/>
            <a:r>
              <a:rPr lang="en-GB" dirty="0"/>
              <a:t>Also known as or related to silent failing sends, unchecked-send.</a:t>
            </a:r>
          </a:p>
          <a:p>
            <a:pPr algn="just"/>
            <a:r>
              <a:rPr lang="en-GB" dirty="0"/>
              <a:t>The use of low level "call" should be avoided whenever possible. It can lead to unexpected </a:t>
            </a:r>
            <a:r>
              <a:rPr lang="en-GB" dirty="0" err="1"/>
              <a:t>behavior</a:t>
            </a:r>
            <a:r>
              <a:rPr lang="en-GB" dirty="0"/>
              <a:t> if return values are not handled properly.</a:t>
            </a:r>
          </a:p>
          <a:p>
            <a:pPr algn="just"/>
            <a:r>
              <a:rPr lang="en-GB" dirty="0"/>
              <a:t>They will return a </a:t>
            </a:r>
            <a:r>
              <a:rPr lang="en-GB" dirty="0" err="1"/>
              <a:t>boolean</a:t>
            </a:r>
            <a:r>
              <a:rPr lang="en-GB" dirty="0"/>
              <a:t> value set to false, and the code will continue to run. This can surprise developers and, if the return value of such low-level calls are not checked, can lead to fail-opens and other unwanted outcomes. Remember, send can fail!</a:t>
            </a:r>
            <a:endParaRPr lang="en-IN" dirty="0"/>
          </a:p>
        </p:txBody>
      </p:sp>
    </p:spTree>
    <p:extLst>
      <p:ext uri="{BB962C8B-B14F-4D97-AF65-F5344CB8AC3E}">
        <p14:creationId xmlns:p14="http://schemas.microsoft.com/office/powerpoint/2010/main" val="32975541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2937</TotalTime>
  <Words>7846</Words>
  <Application>Microsoft Office PowerPoint</Application>
  <PresentationFormat>On-screen Show (4:3)</PresentationFormat>
  <Paragraphs>418</Paragraphs>
  <Slides>105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105</vt:i4>
      </vt:variant>
    </vt:vector>
  </HeadingPairs>
  <TitlesOfParts>
    <vt:vector size="109" baseType="lpstr">
      <vt:lpstr>Century Schoolbook</vt:lpstr>
      <vt:lpstr>Wingdings</vt:lpstr>
      <vt:lpstr>Wingdings 2</vt:lpstr>
      <vt:lpstr>Oriel</vt:lpstr>
      <vt:lpstr>CAP-790</vt:lpstr>
      <vt:lpstr>Cyber-Physical System (CPS)</vt:lpstr>
      <vt:lpstr>Continue..</vt:lpstr>
      <vt:lpstr>Examples</vt:lpstr>
      <vt:lpstr>CPS Layers and Components</vt:lpstr>
      <vt:lpstr>CPS security threats</vt:lpstr>
      <vt:lpstr>Cyber threats</vt:lpstr>
      <vt:lpstr>Issues make CPS systems prone to:</vt:lpstr>
      <vt:lpstr>Physical threats</vt:lpstr>
      <vt:lpstr>Threats associated with CPS systems:</vt:lpstr>
      <vt:lpstr>CPS vulnerabilities are divided into three main categories</vt:lpstr>
      <vt:lpstr>Causes of Vulnerabilities</vt:lpstr>
      <vt:lpstr>Cyber vulnerabilities</vt:lpstr>
      <vt:lpstr>Continue..</vt:lpstr>
      <vt:lpstr>Physical Vulnerabilities</vt:lpstr>
      <vt:lpstr>Continue..</vt:lpstr>
      <vt:lpstr>Cyber-physical system attacks</vt:lpstr>
      <vt:lpstr>Physical attacks</vt:lpstr>
      <vt:lpstr>Cyber attacks</vt:lpstr>
      <vt:lpstr>CPS Failures</vt:lpstr>
      <vt:lpstr>Continue..</vt:lpstr>
      <vt:lpstr>Continue..</vt:lpstr>
      <vt:lpstr>Continue..</vt:lpstr>
      <vt:lpstr>IoT Security</vt:lpstr>
      <vt:lpstr>Continue..</vt:lpstr>
      <vt:lpstr>What is IoT security?</vt:lpstr>
      <vt:lpstr>Continue..</vt:lpstr>
      <vt:lpstr>Continue..</vt:lpstr>
      <vt:lpstr>IoT security issues</vt:lpstr>
      <vt:lpstr>Remote exposure</vt:lpstr>
      <vt:lpstr>Lack of industry foresight</vt:lpstr>
      <vt:lpstr>Resource constraints</vt:lpstr>
      <vt:lpstr>How to protect IoT systems and devices</vt:lpstr>
      <vt:lpstr>Introduce IoT security during the design phase</vt:lpstr>
      <vt:lpstr>PKI and digital certificates</vt:lpstr>
      <vt:lpstr>Network security</vt:lpstr>
      <vt:lpstr>API security</vt:lpstr>
      <vt:lpstr>Continue..</vt:lpstr>
      <vt:lpstr>Additional IoT security methods</vt:lpstr>
      <vt:lpstr>Security gateways</vt:lpstr>
      <vt:lpstr>Patch management/continuous software updates</vt:lpstr>
      <vt:lpstr>Training</vt:lpstr>
      <vt:lpstr>Integrating teams.</vt:lpstr>
      <vt:lpstr>Consumer education</vt:lpstr>
      <vt:lpstr>What does "smart grid" mean?</vt:lpstr>
      <vt:lpstr>Why do we need a smart grid?</vt:lpstr>
      <vt:lpstr>Continue..</vt:lpstr>
      <vt:lpstr>Security risks, breaches and solutions</vt:lpstr>
      <vt:lpstr>Security Objectives</vt:lpstr>
      <vt:lpstr>Continue..</vt:lpstr>
      <vt:lpstr>Common security risks in Smart Grids</vt:lpstr>
      <vt:lpstr>What are the smart grid security challenges?</vt:lpstr>
      <vt:lpstr>Continue..</vt:lpstr>
      <vt:lpstr>Smart grid cybersecurity needs standards. </vt:lpstr>
      <vt:lpstr>Security by design is vital for the grid.</vt:lpstr>
      <vt:lpstr>Beyond hacking: when things go wrong. </vt:lpstr>
      <vt:lpstr>Continue..</vt:lpstr>
      <vt:lpstr>4 areas to make the grid more secure</vt:lpstr>
      <vt:lpstr>Continue..</vt:lpstr>
      <vt:lpstr>Security breaches</vt:lpstr>
      <vt:lpstr>Proposed security solutions for Smart Grids</vt:lpstr>
      <vt:lpstr>IoT interoperability and the smart grid: where do we stand? </vt:lpstr>
      <vt:lpstr>Continue..</vt:lpstr>
      <vt:lpstr>What is Cloud Infrastructure Security?</vt:lpstr>
      <vt:lpstr>Public Cloud Security</vt:lpstr>
      <vt:lpstr>Continue..</vt:lpstr>
      <vt:lpstr>Private Cloud Security</vt:lpstr>
      <vt:lpstr>Continue..</vt:lpstr>
      <vt:lpstr>Hybrid Cloud Security</vt:lpstr>
      <vt:lpstr>Accounts</vt:lpstr>
      <vt:lpstr>Servers</vt:lpstr>
      <vt:lpstr>Continue..</vt:lpstr>
      <vt:lpstr>Continue..</vt:lpstr>
      <vt:lpstr>Hypervisors</vt:lpstr>
      <vt:lpstr>Continue..</vt:lpstr>
      <vt:lpstr>Storage</vt:lpstr>
      <vt:lpstr>Continue..</vt:lpstr>
      <vt:lpstr>Database</vt:lpstr>
      <vt:lpstr>Continue..</vt:lpstr>
      <vt:lpstr>Network</vt:lpstr>
      <vt:lpstr>Continue..</vt:lpstr>
      <vt:lpstr>Basic blockchain security</vt:lpstr>
      <vt:lpstr>Continue..</vt:lpstr>
      <vt:lpstr>Public and private blockchains</vt:lpstr>
      <vt:lpstr>Continue..</vt:lpstr>
      <vt:lpstr>Continue..</vt:lpstr>
      <vt:lpstr>Cyberattacks and fraud</vt:lpstr>
      <vt:lpstr>Continue..</vt:lpstr>
      <vt:lpstr>Continue..</vt:lpstr>
      <vt:lpstr>How fraudsters attack blockchain technology</vt:lpstr>
      <vt:lpstr>Continue..</vt:lpstr>
      <vt:lpstr>Blockchain security for the enterprise</vt:lpstr>
      <vt:lpstr>Blockchain security tips and best practices</vt:lpstr>
      <vt:lpstr>Decentralized Applications</vt:lpstr>
      <vt:lpstr>Continue..</vt:lpstr>
      <vt:lpstr>Reentrancy Attack</vt:lpstr>
      <vt:lpstr>Access Control</vt:lpstr>
      <vt:lpstr>Arithmetic Issues</vt:lpstr>
      <vt:lpstr>Unchecked Return Values For Low Level Calls</vt:lpstr>
      <vt:lpstr>Denial of Service</vt:lpstr>
      <vt:lpstr>Bad Randomness</vt:lpstr>
      <vt:lpstr>Front-Running</vt:lpstr>
      <vt:lpstr>Time Manipulation</vt:lpstr>
      <vt:lpstr>Short Address Attacks</vt:lpstr>
      <vt:lpstr>Unknown Unknowns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vikassingh</dc:creator>
  <cp:lastModifiedBy>sophiya sheikh</cp:lastModifiedBy>
  <cp:revision>199</cp:revision>
  <dcterms:created xsi:type="dcterms:W3CDTF">2014-08-19T17:16:14Z</dcterms:created>
  <dcterms:modified xsi:type="dcterms:W3CDTF">2022-11-15T06:18:29Z</dcterms:modified>
</cp:coreProperties>
</file>