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notesSlides/notesSlide5.xml" ContentType="application/vnd.openxmlformats-officedocument.presentationml.notesSlide+xml"/>
  <Override PartName="/ppt/ink/ink9.xml" ContentType="application/inkml+xml"/>
  <Override PartName="/ppt/ink/ink10.xml" ContentType="application/inkml+xml"/>
  <Override PartName="/ppt/notesSlides/notesSlide6.xml" ContentType="application/vnd.openxmlformats-officedocument.presentationml.notesSlide+xml"/>
  <Override PartName="/ppt/ink/ink11.xml" ContentType="application/inkml+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notesSlides/notesSlide8.xml" ContentType="application/vnd.openxmlformats-officedocument.presentationml.notesSlide+xml"/>
  <Override PartName="/ppt/ink/ink15.xml" ContentType="application/inkml+xml"/>
  <Override PartName="/ppt/ink/ink16.xml" ContentType="application/inkml+xml"/>
  <Override PartName="/ppt/notesSlides/notesSlide9.xml" ContentType="application/vnd.openxmlformats-officedocument.presentationml.notesSlide+xml"/>
  <Override PartName="/ppt/ink/ink17.xml" ContentType="application/inkml+xml"/>
  <Override PartName="/ppt/ink/ink18.xml" ContentType="application/inkml+xml"/>
  <Override PartName="/ppt/notesSlides/notesSlide10.xml" ContentType="application/vnd.openxmlformats-officedocument.presentationml.notesSlide+xml"/>
  <Override PartName="/ppt/ink/ink19.xml" ContentType="application/inkml+xml"/>
  <Override PartName="/ppt/ink/ink20.xml" ContentType="application/inkml+xml"/>
  <Override PartName="/ppt/notesSlides/notesSlide11.xml" ContentType="application/vnd.openxmlformats-officedocument.presentationml.notesSlide+xml"/>
  <Override PartName="/ppt/ink/ink21.xml" ContentType="application/inkml+xml"/>
  <Override PartName="/ppt/ink/ink22.xml" ContentType="application/inkml+xml"/>
  <Override PartName="/ppt/notesSlides/notesSlide12.xml" ContentType="application/vnd.openxmlformats-officedocument.presentationml.notesSlide+xml"/>
  <Override PartName="/ppt/ink/ink23.xml" ContentType="application/inkml+xml"/>
  <Override PartName="/ppt/ink/ink24.xml" ContentType="application/inkml+xml"/>
  <Override PartName="/ppt/notesSlides/notesSlide13.xml" ContentType="application/vnd.openxmlformats-officedocument.presentationml.notesSlide+xml"/>
  <Override PartName="/ppt/ink/ink25.xml" ContentType="application/inkml+xml"/>
  <Override PartName="/ppt/ink/ink26.xml" ContentType="application/inkml+xml"/>
  <Override PartName="/ppt/notesSlides/notesSlide14.xml" ContentType="application/vnd.openxmlformats-officedocument.presentationml.notesSlide+xml"/>
  <Override PartName="/ppt/ink/ink27.xml" ContentType="application/inkml+xml"/>
  <Override PartName="/ppt/ink/ink28.xml" ContentType="application/inkml+xml"/>
  <Override PartName="/ppt/notesSlides/notesSlide15.xml" ContentType="application/vnd.openxmlformats-officedocument.presentationml.notesSlide+xml"/>
  <Override PartName="/ppt/ink/ink29.xml" ContentType="application/inkml+xml"/>
  <Override PartName="/ppt/ink/ink30.xml" ContentType="application/inkml+xml"/>
  <Override PartName="/ppt/notesSlides/notesSlide16.xml" ContentType="application/vnd.openxmlformats-officedocument.presentationml.notesSlide+xml"/>
  <Override PartName="/ppt/ink/ink31.xml" ContentType="application/inkml+xml"/>
  <Override PartName="/ppt/ink/ink32.xml" ContentType="application/inkml+xml"/>
  <Override PartName="/ppt/notesSlides/notesSlide17.xml" ContentType="application/vnd.openxmlformats-officedocument.presentationml.notesSlide+xml"/>
  <Override PartName="/ppt/ink/ink33.xml" ContentType="application/inkml+xml"/>
  <Override PartName="/ppt/ink/ink34.xml" ContentType="application/inkml+xml"/>
  <Override PartName="/ppt/notesSlides/notesSlide18.xml" ContentType="application/vnd.openxmlformats-officedocument.presentationml.notesSlide+xml"/>
  <Override PartName="/ppt/ink/ink35.xml" ContentType="application/inkml+xml"/>
  <Override PartName="/ppt/ink/ink36.xml" ContentType="application/inkml+xml"/>
  <Override PartName="/ppt/notesSlides/notesSlide19.xml" ContentType="application/vnd.openxmlformats-officedocument.presentationml.notesSlide+xml"/>
  <Override PartName="/ppt/ink/ink37.xml" ContentType="application/inkml+xml"/>
  <Override PartName="/ppt/ink/ink38.xml" ContentType="application/inkml+xml"/>
  <Override PartName="/ppt/notesSlides/notesSlide20.xml" ContentType="application/vnd.openxmlformats-officedocument.presentationml.notesSlide+xml"/>
  <Override PartName="/ppt/ink/ink39.xml" ContentType="application/inkml+xml"/>
  <Override PartName="/ppt/ink/ink40.xml" ContentType="application/inkml+xml"/>
  <Override PartName="/ppt/notesSlides/notesSlide21.xml" ContentType="application/vnd.openxmlformats-officedocument.presentationml.notesSlide+xml"/>
  <Override PartName="/ppt/ink/ink41.xml" ContentType="application/inkml+xml"/>
  <Override PartName="/ppt/ink/ink42.xml" ContentType="application/inkml+xml"/>
  <Override PartName="/ppt/notesSlides/notesSlide22.xml" ContentType="application/vnd.openxmlformats-officedocument.presentationml.notesSlide+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98" r:id="rId5"/>
    <p:sldId id="352" r:id="rId6"/>
    <p:sldId id="353" r:id="rId7"/>
    <p:sldId id="354" r:id="rId8"/>
    <p:sldId id="355" r:id="rId9"/>
    <p:sldId id="262" r:id="rId10"/>
    <p:sldId id="356" r:id="rId11"/>
    <p:sldId id="357" r:id="rId12"/>
    <p:sldId id="358" r:id="rId13"/>
    <p:sldId id="359" r:id="rId14"/>
    <p:sldId id="360" r:id="rId15"/>
    <p:sldId id="361" r:id="rId16"/>
    <p:sldId id="372" r:id="rId17"/>
    <p:sldId id="362" r:id="rId18"/>
    <p:sldId id="363" r:id="rId19"/>
    <p:sldId id="375" r:id="rId20"/>
    <p:sldId id="364" r:id="rId21"/>
    <p:sldId id="365" r:id="rId22"/>
    <p:sldId id="366" r:id="rId23"/>
    <p:sldId id="367" r:id="rId24"/>
    <p:sldId id="368" r:id="rId25"/>
    <p:sldId id="369" r:id="rId26"/>
    <p:sldId id="370" r:id="rId27"/>
    <p:sldId id="3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291" autoAdjust="0"/>
  </p:normalViewPr>
  <p:slideViewPr>
    <p:cSldViewPr snapToGrid="0">
      <p:cViewPr varScale="1">
        <p:scale>
          <a:sx n="70" d="100"/>
          <a:sy n="70" d="100"/>
        </p:scale>
        <p:origin x="1308" y="8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10/18/2022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48.556"/>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20:47:39.45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403048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12087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1392763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45104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104360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352477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3516538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81327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3251731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372061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137920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1142406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dirty="0"/>
          </a:p>
        </p:txBody>
      </p:sp>
    </p:spTree>
    <p:extLst>
      <p:ext uri="{BB962C8B-B14F-4D97-AF65-F5344CB8AC3E}">
        <p14:creationId xmlns:p14="http://schemas.microsoft.com/office/powerpoint/2010/main" val="1328132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414271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dirty="0"/>
          </a:p>
        </p:txBody>
      </p:sp>
    </p:spTree>
    <p:extLst>
      <p:ext uri="{BB962C8B-B14F-4D97-AF65-F5344CB8AC3E}">
        <p14:creationId xmlns:p14="http://schemas.microsoft.com/office/powerpoint/2010/main" val="278417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130036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3607817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71717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178687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3292091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69535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42101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1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1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30.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3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3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3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38.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4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4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4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10.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customXml" Target="../ink/ink1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0" y="2798352"/>
            <a:ext cx="12192000" cy="1261295"/>
          </a:xfrm>
        </p:spPr>
        <p:txBody>
          <a:bodyPr/>
          <a:lstStyle/>
          <a:p>
            <a:pPr algn="ctr"/>
            <a:r>
              <a:rPr lang="en-US" sz="6000" spc="0" dirty="0">
                <a:latin typeface="Times New Roman" panose="02020603050405020304" pitchFamily="18" charset="0"/>
                <a:cs typeface="Times New Roman" panose="02020603050405020304" pitchFamily="18" charset="0"/>
              </a:rPr>
              <a:t>Transactional Analysis</a:t>
            </a:r>
            <a:endParaRPr lang="en-US" dirty="0">
              <a:latin typeface="Times New Roman" panose="02020603050405020304" pitchFamily="18" charset="0"/>
              <a:cs typeface="Times New Roman" panose="02020603050405020304" pitchFamily="18" charset="0"/>
            </a:endParaRPr>
          </a:p>
        </p:txBody>
      </p:sp>
      <p:pic>
        <p:nvPicPr>
          <p:cNvPr id="7" name="Picture 6" descr="Shape&#10;&#10;Description automatically generated with medium confidence">
            <a:extLst>
              <a:ext uri="{FF2B5EF4-FFF2-40B4-BE49-F238E27FC236}">
                <a16:creationId xmlns:a16="http://schemas.microsoft.com/office/drawing/2014/main" id="{FFA51E43-23C7-9609-F9DD-01E44DEF430A}"/>
              </a:ext>
            </a:extLst>
          </p:cNvPr>
          <p:cNvPicPr>
            <a:picLocks noChangeAspect="1"/>
          </p:cNvPicPr>
          <p:nvPr/>
        </p:nvPicPr>
        <p:blipFill>
          <a:blip r:embed="rId2"/>
          <a:stretch>
            <a:fillRect/>
          </a:stretch>
        </p:blipFill>
        <p:spPr>
          <a:xfrm>
            <a:off x="62854" y="53165"/>
            <a:ext cx="947240" cy="332409"/>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Child Ego State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539430"/>
          </a:xfrm>
          <a:prstGeom prst="rect">
            <a:avLst/>
          </a:prstGeom>
          <a:noFill/>
        </p:spPr>
        <p:txBody>
          <a:bodyPr wrap="square" rtlCol="0">
            <a:spAutoFit/>
          </a:bodyPr>
          <a:lstStyle/>
          <a:p>
            <a:pPr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The child  ego state is characterized by </a:t>
            </a:r>
            <a:r>
              <a:rPr lang="en-US" sz="2800" b="1" dirty="0">
                <a:latin typeface="Times New Roman" panose="02020603050405020304" pitchFamily="18" charset="0"/>
                <a:cs typeface="Times New Roman" panose="02020603050405020304" pitchFamily="18" charset="0"/>
              </a:rPr>
              <a:t>very immature behaviour. </a:t>
            </a:r>
          </a:p>
          <a:p>
            <a:pPr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The important features of child ego state are: </a:t>
            </a:r>
            <a:r>
              <a:rPr lang="en-US" sz="2800" u="sng" dirty="0">
                <a:latin typeface="Times New Roman" panose="02020603050405020304" pitchFamily="18" charset="0"/>
                <a:cs typeface="Times New Roman" panose="02020603050405020304" pitchFamily="18" charset="0"/>
              </a:rPr>
              <a:t>creativity, anxiety, depression, dependence, fear, joy, emotional  sentimental etc.</a:t>
            </a:r>
          </a:p>
          <a:p>
            <a:pPr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There are several forms of the child ego states are:</a:t>
            </a:r>
          </a:p>
          <a:p>
            <a:pPr marL="457200" indent="-457200" algn="just" eaLnBrk="1" fontAlgn="auto" hangingPunct="1">
              <a:spcAft>
                <a:spcPts val="0"/>
              </a:spcAft>
              <a:buFont typeface="Arial" panose="020B0604020202020204" pitchFamily="34" charset="0"/>
              <a:buAutoNum type="arabicPeriod"/>
              <a:defRPr/>
            </a:pPr>
            <a:r>
              <a:rPr lang="en-US" sz="2800" dirty="0">
                <a:latin typeface="Times New Roman" panose="02020603050405020304" pitchFamily="18" charset="0"/>
                <a:cs typeface="Times New Roman" panose="02020603050405020304" pitchFamily="18" charset="0"/>
              </a:rPr>
              <a:t>Natural child (affectionate, fearful, aggressive and emerged in various role.)</a:t>
            </a:r>
          </a:p>
          <a:p>
            <a:pPr marL="457200" indent="-457200" algn="just" eaLnBrk="1" fontAlgn="auto" hangingPunct="1">
              <a:spcAft>
                <a:spcPts val="0"/>
              </a:spcAft>
              <a:buFont typeface="Arial" panose="020B0604020202020204" pitchFamily="34" charset="0"/>
              <a:buAutoNum type="arabicPeriod"/>
              <a:defRPr/>
            </a:pPr>
            <a:r>
              <a:rPr lang="en-US" sz="2800" dirty="0">
                <a:latin typeface="Times New Roman" panose="02020603050405020304" pitchFamily="18" charset="0"/>
                <a:cs typeface="Times New Roman" panose="02020603050405020304" pitchFamily="18" charset="0"/>
              </a:rPr>
              <a:t>The little professor (intuitive, creative)</a:t>
            </a:r>
          </a:p>
          <a:p>
            <a:pPr marL="457200" indent="-457200" algn="just" eaLnBrk="1" fontAlgn="auto" hangingPunct="1">
              <a:spcAft>
                <a:spcPts val="0"/>
              </a:spcAft>
              <a:buFont typeface="Arial" panose="020B0604020202020204" pitchFamily="34" charset="0"/>
              <a:buAutoNum type="arabicPeriod"/>
              <a:defRPr/>
            </a:pPr>
            <a:r>
              <a:rPr lang="en-US" sz="2800" dirty="0">
                <a:latin typeface="Times New Roman" panose="02020603050405020304" pitchFamily="18" charset="0"/>
                <a:cs typeface="Times New Roman" panose="02020603050405020304" pitchFamily="18" charset="0"/>
              </a:rPr>
              <a:t>The Adaptive child (train)</a:t>
            </a:r>
          </a:p>
        </p:txBody>
      </p:sp>
    </p:spTree>
    <p:extLst>
      <p:ext uri="{BB962C8B-B14F-4D97-AF65-F5344CB8AC3E}">
        <p14:creationId xmlns:p14="http://schemas.microsoft.com/office/powerpoint/2010/main" val="176075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Transactions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539430"/>
          </a:xfrm>
          <a:prstGeom prst="rect">
            <a:avLst/>
          </a:prstGeom>
          <a:noFill/>
        </p:spPr>
        <p:txBody>
          <a:bodyPr wrap="square" rtlCol="0">
            <a:spAutoFit/>
          </a:bodyPr>
          <a:lstStyle/>
          <a:p>
            <a:pPr marL="457200" indent="-457200" algn="just" eaLnBrk="1" fontAlgn="auto" hangingPunct="1">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A transaction is a </a:t>
            </a:r>
            <a:r>
              <a:rPr lang="en-US" sz="2800" b="1" dirty="0">
                <a:latin typeface="Times New Roman" panose="02020603050405020304" pitchFamily="18" charset="0"/>
                <a:cs typeface="Times New Roman" panose="02020603050405020304" pitchFamily="18" charset="0"/>
              </a:rPr>
              <a:t>basic unit </a:t>
            </a:r>
            <a:r>
              <a:rPr lang="en-US" sz="2800" dirty="0">
                <a:latin typeface="Times New Roman" panose="02020603050405020304" pitchFamily="18" charset="0"/>
                <a:cs typeface="Times New Roman" panose="02020603050405020304" pitchFamily="18" charset="0"/>
              </a:rPr>
              <a:t>of social interaction.</a:t>
            </a:r>
          </a:p>
          <a:p>
            <a:pPr marL="457200" indent="-457200" algn="just" eaLnBrk="1" fontAlgn="auto" hangingPunct="1">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The heart of transactional analysis is the study and diagramming of the exchanges </a:t>
            </a:r>
            <a:r>
              <a:rPr lang="en-US" sz="2800" b="1" dirty="0">
                <a:latin typeface="Times New Roman" panose="02020603050405020304" pitchFamily="18" charset="0"/>
                <a:cs typeface="Times New Roman" panose="02020603050405020304" pitchFamily="18" charset="0"/>
              </a:rPr>
              <a:t>between two persons</a:t>
            </a:r>
            <a:r>
              <a:rPr lang="en-US" sz="2800" dirty="0">
                <a:latin typeface="Times New Roman" panose="02020603050405020304" pitchFamily="18" charset="0"/>
                <a:cs typeface="Times New Roman" panose="02020603050405020304" pitchFamily="18" charset="0"/>
              </a:rPr>
              <a:t>.</a:t>
            </a:r>
          </a:p>
          <a:p>
            <a:pPr marL="457200" indent="-457200" algn="just" eaLnBrk="1" fontAlgn="auto" hangingPunct="1">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Thus, where a </a:t>
            </a:r>
            <a:r>
              <a:rPr lang="en-US" sz="2800" b="1" dirty="0">
                <a:latin typeface="Times New Roman" panose="02020603050405020304" pitchFamily="18" charset="0"/>
                <a:cs typeface="Times New Roman" panose="02020603050405020304" pitchFamily="18" charset="0"/>
              </a:rPr>
              <a:t>verbal or non-verbal </a:t>
            </a:r>
            <a:r>
              <a:rPr lang="en-US" sz="2800" dirty="0">
                <a:latin typeface="Times New Roman" panose="02020603050405020304" pitchFamily="18" charset="0"/>
                <a:cs typeface="Times New Roman" panose="02020603050405020304" pitchFamily="18" charset="0"/>
              </a:rPr>
              <a:t>stimulus from one person is being responded by another person a transaction occurs. </a:t>
            </a:r>
          </a:p>
          <a:p>
            <a:pPr marL="457200" indent="-457200" algn="just" eaLnBrk="1" fontAlgn="auto" hangingPunct="1">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Transactional analysis can help us to determine </a:t>
            </a:r>
            <a:r>
              <a:rPr lang="en-US" sz="2800" b="1" dirty="0">
                <a:latin typeface="Times New Roman" panose="02020603050405020304" pitchFamily="18" charset="0"/>
                <a:cs typeface="Times New Roman" panose="02020603050405020304" pitchFamily="18" charset="0"/>
              </a:rPr>
              <a:t>which ego state is most heavily influencing our behaviour </a:t>
            </a:r>
            <a:r>
              <a:rPr lang="en-US" sz="2800" dirty="0">
                <a:latin typeface="Times New Roman" panose="02020603050405020304" pitchFamily="18" charset="0"/>
                <a:cs typeface="Times New Roman" panose="02020603050405020304" pitchFamily="18" charset="0"/>
              </a:rPr>
              <a:t>and the behaviour of the other people with whom we interact.</a:t>
            </a:r>
          </a:p>
        </p:txBody>
      </p:sp>
    </p:spTree>
    <p:extLst>
      <p:ext uri="{BB962C8B-B14F-4D97-AF65-F5344CB8AC3E}">
        <p14:creationId xmlns:p14="http://schemas.microsoft.com/office/powerpoint/2010/main" val="229853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Transactions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524315"/>
          </a:xfrm>
          <a:prstGeom prst="rect">
            <a:avLst/>
          </a:prstGeom>
          <a:noFill/>
        </p:spPr>
        <p:txBody>
          <a:bodyPr wrap="square" rtlCol="0">
            <a:spAutoFit/>
          </a:bodyPr>
          <a:lstStyle/>
          <a:p>
            <a:pPr algn="just" eaLnBrk="1" fontAlgn="auto" hangingPunct="1">
              <a:spcAft>
                <a:spcPts val="0"/>
              </a:spcAft>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1.Complementary Transactions: (Expected messages received)</a:t>
            </a:r>
          </a:p>
          <a:p>
            <a:pPr algn="just"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Both people are operating from the same ego state. There can be nine complementary transactions. They are given below:</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Adult-Adult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Adult-Parent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Adult-Child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Parent-Parent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Parent-Adult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Parent-Child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Child-Parent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Child-Adult transactions</a:t>
            </a:r>
          </a:p>
          <a:p>
            <a:pPr algn="just" eaLnBrk="1" fontAlgn="auto" hangingPunct="1">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Child-Child transactions</a:t>
            </a:r>
          </a:p>
        </p:txBody>
      </p:sp>
    </p:spTree>
    <p:extLst>
      <p:ext uri="{BB962C8B-B14F-4D97-AF65-F5344CB8AC3E}">
        <p14:creationId xmlns:p14="http://schemas.microsoft.com/office/powerpoint/2010/main" val="92569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Transactions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539430"/>
          </a:xfrm>
          <a:prstGeom prst="rect">
            <a:avLst/>
          </a:prstGeom>
          <a:noFill/>
        </p:spPr>
        <p:txBody>
          <a:bodyPr wrap="square" rtlCol="0">
            <a:spAutoFit/>
          </a:bodyPr>
          <a:lstStyle/>
          <a:p>
            <a:pPr algn="just" eaLnBrk="1" fontAlgn="auto" hangingPunct="1">
              <a:spcAft>
                <a:spcPts val="0"/>
              </a:spcAft>
              <a:buFont typeface="Arial" panose="020B0604020202020204" pitchFamily="34" charset="0"/>
              <a:buNone/>
              <a:defRPr/>
            </a:pPr>
            <a:r>
              <a:rPr lang="en-US" sz="2800" b="1" dirty="0">
                <a:latin typeface="Times New Roman" panose="02020603050405020304" pitchFamily="18" charset="0"/>
                <a:cs typeface="Times New Roman" panose="02020603050405020304" pitchFamily="18" charset="0"/>
              </a:rPr>
              <a:t>1.Complementary Transactions: (Expected messages received)</a:t>
            </a:r>
          </a:p>
          <a:p>
            <a:pPr algn="l"/>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Eg.</a:t>
            </a:r>
            <a:r>
              <a:rPr lang="en-US" sz="2800" b="1" dirty="0">
                <a:latin typeface="Times New Roman" panose="02020603050405020304" pitchFamily="18" charset="0"/>
                <a:cs typeface="Times New Roman" panose="02020603050405020304" pitchFamily="18" charset="0"/>
              </a:rPr>
              <a:t>  (C to C)</a:t>
            </a:r>
          </a:p>
          <a:p>
            <a:pPr algn="l"/>
            <a:r>
              <a:rPr lang="en-IN" sz="2800" dirty="0">
                <a:latin typeface="Times New Roman" panose="02020603050405020304" pitchFamily="18" charset="0"/>
                <a:cs typeface="Times New Roman" panose="02020603050405020304" pitchFamily="18" charset="0"/>
              </a:rPr>
              <a:t>Scientist 1 : Tomorrow is a holiday, we can </a:t>
            </a:r>
            <a:r>
              <a:rPr lang="en-US" sz="2800" dirty="0">
                <a:latin typeface="Times New Roman" panose="02020603050405020304" pitchFamily="18" charset="0"/>
                <a:cs typeface="Times New Roman" panose="02020603050405020304" pitchFamily="18" charset="0"/>
              </a:rPr>
              <a:t>have fun.</a:t>
            </a:r>
          </a:p>
          <a:p>
            <a:pPr algn="l"/>
            <a:r>
              <a:rPr lang="en-IN" sz="2800" dirty="0">
                <a:latin typeface="Times New Roman" panose="02020603050405020304" pitchFamily="18" charset="0"/>
                <a:cs typeface="Times New Roman" panose="02020603050405020304" pitchFamily="18" charset="0"/>
              </a:rPr>
              <a:t>Scientist 2 : Yes, we can enjoy ourselves.</a:t>
            </a:r>
          </a:p>
          <a:p>
            <a:pPr algn="l"/>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 to P)</a:t>
            </a:r>
            <a:endParaRPr lang="en-IN" sz="28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Scientist 1 : The bus is never on time.</a:t>
            </a:r>
          </a:p>
          <a:p>
            <a:r>
              <a:rPr lang="en-IN" sz="2800" dirty="0">
                <a:latin typeface="Times New Roman" panose="02020603050405020304" pitchFamily="18" charset="0"/>
                <a:cs typeface="Times New Roman" panose="02020603050405020304" pitchFamily="18" charset="0"/>
              </a:rPr>
              <a:t>Scientist 2 : It is always like this.</a:t>
            </a:r>
          </a:p>
        </p:txBody>
      </p:sp>
    </p:spTree>
    <p:extLst>
      <p:ext uri="{BB962C8B-B14F-4D97-AF65-F5344CB8AC3E}">
        <p14:creationId xmlns:p14="http://schemas.microsoft.com/office/powerpoint/2010/main" val="395195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Transactions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832092"/>
          </a:xfrm>
          <a:prstGeom prst="rect">
            <a:avLst/>
          </a:prstGeom>
          <a:noFill/>
        </p:spPr>
        <p:txBody>
          <a:bodyPr wrap="square" rtlCol="0">
            <a:spAutoFit/>
          </a:bodyPr>
          <a:lstStyle/>
          <a:p>
            <a:pPr algn="just" eaLnBrk="1" hangingPunct="1">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2. Crossed   Transactions: (Not expected messages) </a:t>
            </a:r>
          </a:p>
          <a:p>
            <a:pPr algn="just"/>
            <a:r>
              <a:rPr lang="en-US" altLang="en-US" sz="2800" dirty="0">
                <a:latin typeface="Times New Roman" panose="02020603050405020304" pitchFamily="18" charset="0"/>
                <a:cs typeface="Times New Roman" panose="02020603050405020304" pitchFamily="18" charset="0"/>
              </a:rPr>
              <a:t>A crossed transaction is one in which the sender sends message a behaviour on the basis of his ego state, but this message is reacted to by an unexpected ego state on the part of the receiver. Whenever  such transactions occur, communication tends to be blocked and a satisfactory transaction is not accomplished. </a:t>
            </a:r>
          </a:p>
          <a:p>
            <a:pPr algn="l"/>
            <a:r>
              <a:rPr lang="en-US" altLang="en-US" sz="2800" b="1" dirty="0" err="1">
                <a:latin typeface="Times New Roman" panose="02020603050405020304" pitchFamily="18" charset="0"/>
                <a:cs typeface="Times New Roman" panose="02020603050405020304" pitchFamily="18" charset="0"/>
              </a:rPr>
              <a:t>Eg.</a:t>
            </a:r>
            <a:r>
              <a:rPr lang="en-US" alt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 to C) </a:t>
            </a:r>
          </a:p>
          <a:p>
            <a:pPr algn="l"/>
            <a:r>
              <a:rPr lang="en-IN" sz="2800" dirty="0">
                <a:latin typeface="Times New Roman" panose="02020603050405020304" pitchFamily="18" charset="0"/>
                <a:cs typeface="Times New Roman" panose="02020603050405020304" pitchFamily="18" charset="0"/>
              </a:rPr>
              <a:t>Scientist 1 You must clean up the lab</a:t>
            </a:r>
          </a:p>
          <a:p>
            <a:pPr algn="l"/>
            <a:r>
              <a:rPr lang="en-IN" sz="2800" dirty="0">
                <a:latin typeface="Times New Roman" panose="02020603050405020304" pitchFamily="18" charset="0"/>
                <a:cs typeface="Times New Roman" panose="02020603050405020304" pitchFamily="18" charset="0"/>
              </a:rPr>
              <a:t>Scientist 2 You can’t tell me what to do. You are not the </a:t>
            </a:r>
            <a:r>
              <a:rPr lang="en-US" sz="2800" dirty="0">
                <a:latin typeface="Times New Roman" panose="02020603050405020304" pitchFamily="18" charset="0"/>
                <a:cs typeface="Times New Roman" panose="02020603050405020304" pitchFamily="18" charset="0"/>
              </a:rPr>
              <a:t>boss</a:t>
            </a:r>
            <a:endParaRPr lang="en-US" altLang="en-US" sz="28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54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Script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4" name="TextBox 3">
            <a:extLst>
              <a:ext uri="{FF2B5EF4-FFF2-40B4-BE49-F238E27FC236}">
                <a16:creationId xmlns:a16="http://schemas.microsoft.com/office/drawing/2014/main" id="{01283C40-8CB3-1E56-C14E-B8250089DC84}"/>
              </a:ext>
            </a:extLst>
          </p:cNvPr>
          <p:cNvSpPr txBox="1"/>
          <p:nvPr/>
        </p:nvSpPr>
        <p:spPr>
          <a:xfrm>
            <a:off x="432360" y="1878883"/>
            <a:ext cx="11113646" cy="3970318"/>
          </a:xfrm>
          <a:prstGeom prst="rect">
            <a:avLst/>
          </a:prstGeom>
          <a:noFill/>
        </p:spPr>
        <p:txBody>
          <a:bodyPr wrap="square">
            <a:spAutoFit/>
          </a:bodyPr>
          <a:lstStyle/>
          <a:p>
            <a:pPr marL="342900" indent="-342900" algn="just">
              <a:buFont typeface="Arial" panose="020B0604020202020204" pitchFamily="34" charset="0"/>
              <a:buChar char="•"/>
            </a:pPr>
            <a:r>
              <a:rPr lang="en-IN" sz="2800" b="0" i="0" u="none" strike="noStrike" baseline="0" dirty="0">
                <a:latin typeface="Times New Roman" panose="02020603050405020304" pitchFamily="18" charset="0"/>
              </a:rPr>
              <a:t>A person’s psychological script is a life plan, decided by him before the age of six or seven – a drama the person writes and then feels compelled to live out. </a:t>
            </a:r>
          </a:p>
          <a:p>
            <a:pPr marL="342900" indent="-342900" algn="just">
              <a:buFont typeface="Arial" panose="020B0604020202020204" pitchFamily="34" charset="0"/>
              <a:buChar char="•"/>
            </a:pPr>
            <a:r>
              <a:rPr lang="en-IN" sz="2800" b="0" i="0" u="none" strike="noStrike" baseline="0" dirty="0">
                <a:latin typeface="Times New Roman" panose="02020603050405020304" pitchFamily="18" charset="0"/>
              </a:rPr>
              <a:t>These plans may be positive, negative or circular – endless repetition headed nowhere. Everyone has a script. </a:t>
            </a:r>
          </a:p>
          <a:p>
            <a:pPr marL="342900" indent="-342900" algn="just">
              <a:buFont typeface="Arial" panose="020B0604020202020204" pitchFamily="34" charset="0"/>
              <a:buChar char="•"/>
            </a:pPr>
            <a:r>
              <a:rPr lang="en-IN" sz="2800" b="0" i="0" u="none" strike="noStrike" baseline="0" dirty="0">
                <a:latin typeface="Times New Roman" panose="02020603050405020304" pitchFamily="18" charset="0"/>
              </a:rPr>
              <a:t>You have developed yours based on experiences as a child.</a:t>
            </a:r>
            <a:endParaRPr lang="en-US" altLang="en-US" sz="4000" dirty="0">
              <a:latin typeface="Times New Roman" panose="02020603050405020304" pitchFamily="18" charset="0"/>
              <a:cs typeface="Times New Roman" panose="02020603050405020304" pitchFamily="18" charset="0"/>
            </a:endParaRPr>
          </a:p>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According to Eric Berne, “a script is an ongoing Programme, developed in early childhood under parental influence which directs the individual behaviour in the most important aspects of his life.”</a:t>
            </a:r>
          </a:p>
        </p:txBody>
      </p:sp>
    </p:spTree>
    <p:extLst>
      <p:ext uri="{BB962C8B-B14F-4D97-AF65-F5344CB8AC3E}">
        <p14:creationId xmlns:p14="http://schemas.microsoft.com/office/powerpoint/2010/main" val="86289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Script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4" name="TextBox 3">
            <a:extLst>
              <a:ext uri="{FF2B5EF4-FFF2-40B4-BE49-F238E27FC236}">
                <a16:creationId xmlns:a16="http://schemas.microsoft.com/office/drawing/2014/main" id="{01283C40-8CB3-1E56-C14E-B8250089DC84}"/>
              </a:ext>
            </a:extLst>
          </p:cNvPr>
          <p:cNvSpPr txBox="1"/>
          <p:nvPr/>
        </p:nvSpPr>
        <p:spPr>
          <a:xfrm>
            <a:off x="432360" y="1878883"/>
            <a:ext cx="11428320" cy="2677656"/>
          </a:xfrm>
          <a:prstGeom prst="rect">
            <a:avLst/>
          </a:prstGeom>
          <a:noFill/>
        </p:spPr>
        <p:txBody>
          <a:bodyPr wrap="square">
            <a:spAutoFit/>
          </a:bodyPr>
          <a:lstStyle/>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Script analysis is the method of uncovering the "early decisions, made unconsciously, as to how life shall be lived.”</a:t>
            </a: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purpose of script analysis is to </a:t>
            </a:r>
            <a:r>
              <a:rPr lang="en-US" altLang="en-US" sz="2800" b="1" dirty="0">
                <a:latin typeface="Times New Roman" panose="02020603050405020304" pitchFamily="18" charset="0"/>
                <a:cs typeface="Times New Roman" panose="02020603050405020304" pitchFamily="18" charset="0"/>
              </a:rPr>
              <a:t>aid the client </a:t>
            </a:r>
            <a:r>
              <a:rPr lang="en-US" altLang="en-US" sz="2800" dirty="0">
                <a:latin typeface="Times New Roman" panose="02020603050405020304" pitchFamily="18" charset="0"/>
                <a:cs typeface="Times New Roman" panose="02020603050405020304" pitchFamily="18" charset="0"/>
              </a:rPr>
              <a:t>(individual or organizational) to achieve autonomy by recognizing the script's influence on values, decisions, behaviors and thereby allowing them to decide against the script.</a:t>
            </a:r>
          </a:p>
        </p:txBody>
      </p:sp>
    </p:spTree>
    <p:extLst>
      <p:ext uri="{BB962C8B-B14F-4D97-AF65-F5344CB8AC3E}">
        <p14:creationId xmlns:p14="http://schemas.microsoft.com/office/powerpoint/2010/main" val="412939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Life Positions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662815"/>
          </a:xfrm>
          <a:prstGeom prst="rect">
            <a:avLst/>
          </a:prstGeom>
          <a:noFill/>
        </p:spPr>
        <p:txBody>
          <a:bodyPr wrap="square" rtlCol="0">
            <a:spAutoFit/>
          </a:bodyPr>
          <a:lstStyle/>
          <a:p>
            <a:pPr algn="just" eaLnBrk="1" hangingPunct="1"/>
            <a:r>
              <a:rPr lang="en-US" altLang="en-US" sz="2700" dirty="0">
                <a:latin typeface="Times New Roman" panose="02020603050405020304" pitchFamily="18" charset="0"/>
                <a:cs typeface="Times New Roman" panose="02020603050405020304" pitchFamily="18" charset="0"/>
              </a:rPr>
              <a:t>In the process of growing up people make basic assumptions about their </a:t>
            </a:r>
            <a:r>
              <a:rPr lang="en-US" altLang="en-US" sz="2700" b="1" dirty="0">
                <a:latin typeface="Times New Roman" panose="02020603050405020304" pitchFamily="18" charset="0"/>
                <a:cs typeface="Times New Roman" panose="02020603050405020304" pitchFamily="18" charset="0"/>
              </a:rPr>
              <a:t>own self worth as well as about the worth of significant people </a:t>
            </a:r>
            <a:r>
              <a:rPr lang="en-US" altLang="en-US" sz="2700" dirty="0">
                <a:latin typeface="Times New Roman" panose="02020603050405020304" pitchFamily="18" charset="0"/>
                <a:cs typeface="Times New Roman" panose="02020603050405020304" pitchFamily="18" charset="0"/>
              </a:rPr>
              <a:t>in their environment. </a:t>
            </a:r>
          </a:p>
          <a:p>
            <a:pPr algn="just" eaLnBrk="1" hangingPunct="1"/>
            <a:r>
              <a:rPr lang="en-US" altLang="en-US" sz="2700" dirty="0">
                <a:latin typeface="Times New Roman" panose="02020603050405020304" pitchFamily="18" charset="0"/>
                <a:cs typeface="Times New Roman" panose="02020603050405020304" pitchFamily="18" charset="0"/>
              </a:rPr>
              <a:t>The </a:t>
            </a:r>
            <a:r>
              <a:rPr lang="en-US" altLang="en-US" sz="2700" b="1" dirty="0">
                <a:latin typeface="Times New Roman" panose="02020603050405020304" pitchFamily="18" charset="0"/>
                <a:cs typeface="Times New Roman" panose="02020603050405020304" pitchFamily="18" charset="0"/>
              </a:rPr>
              <a:t>combination of assumptions about self and the other person called as life position.</a:t>
            </a:r>
          </a:p>
          <a:p>
            <a:pPr algn="just" eaLnBrk="1" hangingPunct="1"/>
            <a:r>
              <a:rPr lang="en-US" altLang="en-US" sz="2700" dirty="0">
                <a:latin typeface="Times New Roman" panose="02020603050405020304" pitchFamily="18" charset="0"/>
                <a:cs typeface="Times New Roman" panose="02020603050405020304" pitchFamily="18" charset="0"/>
              </a:rPr>
              <a:t>Transactional analysis constructs the following classifications of the four possible life positions or psychological positions:</a:t>
            </a:r>
          </a:p>
          <a:p>
            <a:pPr algn="just" eaLnBrk="1" hangingPunct="1"/>
            <a:r>
              <a:rPr lang="en-US" altLang="en-US" sz="2700" dirty="0">
                <a:latin typeface="Times New Roman" panose="02020603050405020304" pitchFamily="18" charset="0"/>
                <a:cs typeface="Times New Roman" panose="02020603050405020304" pitchFamily="18" charset="0"/>
              </a:rPr>
              <a:t>I am OK,, you are OK.</a:t>
            </a:r>
          </a:p>
          <a:p>
            <a:pPr algn="just" eaLnBrk="1" hangingPunct="1"/>
            <a:r>
              <a:rPr lang="en-US" altLang="en-US" sz="2700" dirty="0">
                <a:latin typeface="Times New Roman" panose="02020603050405020304" pitchFamily="18" charset="0"/>
                <a:cs typeface="Times New Roman" panose="02020603050405020304" pitchFamily="18" charset="0"/>
              </a:rPr>
              <a:t>I am OK, ,you are not OK.</a:t>
            </a:r>
          </a:p>
          <a:p>
            <a:pPr algn="just" eaLnBrk="1" hangingPunct="1"/>
            <a:r>
              <a:rPr lang="en-US" altLang="en-US" sz="2700" dirty="0">
                <a:latin typeface="Times New Roman" panose="02020603050405020304" pitchFamily="18" charset="0"/>
                <a:cs typeface="Times New Roman" panose="02020603050405020304" pitchFamily="18" charset="0"/>
              </a:rPr>
              <a:t>I am not OK,, you are OK.</a:t>
            </a:r>
          </a:p>
          <a:p>
            <a:pPr algn="just" eaLnBrk="1" hangingPunct="1"/>
            <a:r>
              <a:rPr lang="en-US" altLang="en-US" sz="2700" dirty="0">
                <a:latin typeface="Times New Roman" panose="02020603050405020304" pitchFamily="18" charset="0"/>
                <a:cs typeface="Times New Roman" panose="02020603050405020304" pitchFamily="18" charset="0"/>
              </a:rPr>
              <a:t>I an not OK,, you are not OK</a:t>
            </a:r>
          </a:p>
          <a:p>
            <a:pPr algn="just" eaLnBrk="1" hangingPunct="1"/>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43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Life Positions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543506"/>
            <a:ext cx="11428680" cy="5293757"/>
          </a:xfrm>
          <a:prstGeom prst="rect">
            <a:avLst/>
          </a:prstGeom>
          <a:noFill/>
        </p:spPr>
        <p:txBody>
          <a:bodyPr wrap="square" rtlCol="0">
            <a:spAutoFit/>
          </a:bodyPr>
          <a:lstStyle/>
          <a:p>
            <a:pPr algn="just" eaLnBrk="1" hangingPunct="1"/>
            <a:r>
              <a:rPr lang="en-US" altLang="en-US" sz="2600" b="1" u="sng" dirty="0">
                <a:latin typeface="Times New Roman" panose="02020603050405020304" pitchFamily="18" charset="0"/>
                <a:cs typeface="Times New Roman" panose="02020603050405020304" pitchFamily="18" charset="0"/>
              </a:rPr>
              <a:t>I am OK, you are OK:</a:t>
            </a:r>
          </a:p>
          <a:p>
            <a:pPr algn="just" eaLnBrk="1" hangingPunct="1">
              <a:buFont typeface="Arial" panose="020B0604020202020204" pitchFamily="34" charset="0"/>
              <a:buNone/>
            </a:pPr>
            <a:r>
              <a:rPr lang="en-US" altLang="en-US" sz="2600" dirty="0">
                <a:latin typeface="Times New Roman" panose="02020603050405020304" pitchFamily="18" charset="0"/>
                <a:cs typeface="Times New Roman" panose="02020603050405020304" pitchFamily="18" charset="0"/>
              </a:rPr>
              <a:t>       It appears to be an ideal life position. People with this type of life position have confidence in themselves as well as trust and confidence in others.</a:t>
            </a:r>
          </a:p>
          <a:p>
            <a:pPr algn="just" eaLnBrk="1" hangingPunct="1"/>
            <a:r>
              <a:rPr lang="en-US" altLang="en-US" sz="2600" b="1" u="sng" dirty="0">
                <a:latin typeface="Times New Roman" panose="02020603050405020304" pitchFamily="18" charset="0"/>
                <a:cs typeface="Times New Roman" panose="02020603050405020304" pitchFamily="18" charset="0"/>
              </a:rPr>
              <a:t>I am OK, you are not OK:</a:t>
            </a:r>
          </a:p>
          <a:p>
            <a:pPr algn="just" eaLnBrk="1" hangingPunct="1">
              <a:buFont typeface="Arial" panose="020B0604020202020204" pitchFamily="34" charset="0"/>
              <a:buNone/>
            </a:pPr>
            <a:r>
              <a:rPr lang="en-US" altLang="en-US" sz="2600" dirty="0">
                <a:latin typeface="Times New Roman" panose="02020603050405020304" pitchFamily="18" charset="0"/>
                <a:cs typeface="Times New Roman" panose="02020603050405020304" pitchFamily="18" charset="0"/>
              </a:rPr>
              <a:t>       This is a distrustful psychological positions This is the attitude of those people, who think that whatever they do is correct.</a:t>
            </a:r>
          </a:p>
          <a:p>
            <a:pPr algn="just" eaLnBrk="1" hangingPunct="1"/>
            <a:r>
              <a:rPr lang="en-US" altLang="en-US" sz="2600" b="1" u="sng" dirty="0">
                <a:latin typeface="Times New Roman" panose="02020603050405020304" pitchFamily="18" charset="0"/>
                <a:cs typeface="Times New Roman" panose="02020603050405020304" pitchFamily="18" charset="0"/>
              </a:rPr>
              <a:t>I am not OK, you are  OK:</a:t>
            </a:r>
          </a:p>
          <a:p>
            <a:pPr algn="just" eaLnBrk="1" hangingPunct="1">
              <a:buFont typeface="Arial" panose="020B0604020202020204" pitchFamily="34" charset="0"/>
              <a:buNone/>
            </a:pPr>
            <a:r>
              <a:rPr lang="en-US" altLang="en-US" sz="2600" dirty="0">
                <a:latin typeface="Times New Roman" panose="02020603050405020304" pitchFamily="18" charset="0"/>
                <a:cs typeface="Times New Roman" panose="02020603050405020304" pitchFamily="18" charset="0"/>
              </a:rPr>
              <a:t>        This is a common position for those people who feel power less when they compare themselves to others.</a:t>
            </a:r>
          </a:p>
          <a:p>
            <a:pPr algn="just" eaLnBrk="1" hangingPunct="1"/>
            <a:r>
              <a:rPr lang="en-US" altLang="en-US" sz="2600" b="1" u="sng" dirty="0">
                <a:latin typeface="Times New Roman" panose="02020603050405020304" pitchFamily="18" charset="0"/>
                <a:cs typeface="Times New Roman" panose="02020603050405020304" pitchFamily="18" charset="0"/>
              </a:rPr>
              <a:t>I am not OK,, you are not OK:</a:t>
            </a:r>
          </a:p>
          <a:p>
            <a:pPr eaLnBrk="1" hangingPunct="1">
              <a:buFont typeface="Arial" panose="020B0604020202020204" pitchFamily="34" charset="0"/>
              <a:buNone/>
            </a:pPr>
            <a:r>
              <a:rPr lang="en-US" altLang="en-US" sz="2600" dirty="0">
                <a:latin typeface="Times New Roman" panose="02020603050405020304" pitchFamily="18" charset="0"/>
                <a:cs typeface="Times New Roman" panose="02020603050405020304" pitchFamily="18" charset="0"/>
              </a:rPr>
              <a:t>         People in this position tend to feel bad about themselves and see the whole world as miserable. They do not trust others and have no confidence  in  themselves.</a:t>
            </a:r>
            <a:br>
              <a:rPr lang="en-US" altLang="en-US" sz="2600" dirty="0">
                <a:latin typeface="Times New Roman" panose="02020603050405020304" pitchFamily="18" charset="0"/>
                <a:cs typeface="Times New Roman" panose="02020603050405020304" pitchFamily="18" charset="0"/>
              </a:rPr>
            </a:b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3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Stroking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2073579"/>
            <a:ext cx="11428680" cy="3539430"/>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stroke is defined as any act implying recognition of another’s presence.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stroke can be verbal or non verbal or both.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hello, waving the hand, a smile are examples of stroking.</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Stroking is an important aspects of the transactional analysis.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term stroke refers to “giving some kind of recognition to others.”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People need strokes for their sense of survival and well-being on the job.</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Lack of stroking can have negative  consequences both on physiological  and  psychological well-being of a person.</a:t>
            </a:r>
          </a:p>
        </p:txBody>
      </p:sp>
    </p:spTree>
    <p:extLst>
      <p:ext uri="{BB962C8B-B14F-4D97-AF65-F5344CB8AC3E}">
        <p14:creationId xmlns:p14="http://schemas.microsoft.com/office/powerpoint/2010/main" val="405816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600" spc="0" dirty="0">
                <a:latin typeface="Times New Roman" panose="02020603050405020304" pitchFamily="18" charset="0"/>
                <a:cs typeface="Times New Roman" panose="02020603050405020304" pitchFamily="18" charset="0"/>
              </a:rPr>
              <a:t>Introduction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5693866"/>
          </a:xfrm>
          <a:prstGeom prst="rect">
            <a:avLst/>
          </a:prstGeom>
          <a:noFill/>
        </p:spPr>
        <p:txBody>
          <a:bodyPr wrap="square" rtlCol="0">
            <a:spAutoFit/>
          </a:bodyPr>
          <a:lstStyle/>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The study of human behavior is very complex and complicated concept.</a:t>
            </a:r>
          </a:p>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It is affected by the psychological factors such as perception, learning, personality and motivation.</a:t>
            </a:r>
          </a:p>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In addition to these factors, individual behavior affects and affected by the behavior of others. </a:t>
            </a:r>
          </a:p>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One of the major problems in the study of organisational behavior is to analyze and improve, the interpersonal relationships.</a:t>
            </a:r>
          </a:p>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One basic approach to study interpersonal relations in an organisational system is transactional analysis.</a:t>
            </a:r>
          </a:p>
          <a:p>
            <a:pPr marL="457200" indent="-457200" algn="just" eaLnBrk="1" hangingPunct="1">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This analysis deals with understanding, predicting and controlling interpersonal relationships.</a:t>
            </a:r>
          </a:p>
          <a:p>
            <a:pPr marL="457200" indent="-457200" algn="just" eaLnBrk="1" hangingPunct="1">
              <a:buFont typeface="Arial" panose="020B0604020202020204" pitchFamily="34" charset="0"/>
              <a:buChar char="•"/>
            </a:pPr>
            <a:endParaRPr lang="en-US" altLang="en-US" sz="27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2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Stroking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543175"/>
            <a:ext cx="11428680" cy="5693866"/>
          </a:xfrm>
          <a:prstGeom prst="rect">
            <a:avLst/>
          </a:prstGeom>
          <a:noFill/>
        </p:spPr>
        <p:txBody>
          <a:bodyPr wrap="square" rtlCol="0">
            <a:spAutoFit/>
          </a:bodyPr>
          <a:lstStyle/>
          <a:p>
            <a:pPr marL="514350" indent="-514350" algn="just">
              <a:defRPr/>
            </a:pPr>
            <a:r>
              <a:rPr lang="en-US" altLang="en-US" sz="2800" dirty="0">
                <a:latin typeface="Times New Roman" panose="02020603050405020304" pitchFamily="18" charset="0"/>
                <a:cs typeface="Times New Roman" panose="02020603050405020304" pitchFamily="18" charset="0"/>
              </a:rPr>
              <a:t>There are three types of strokes:</a:t>
            </a:r>
          </a:p>
          <a:p>
            <a:pPr marL="514350" indent="-514350" algn="just" eaLnBrk="1" fontAlgn="auto" hangingPunct="1">
              <a:spcAft>
                <a:spcPts val="0"/>
              </a:spcAft>
              <a:buFont typeface="Arial" panose="020B0604020202020204" pitchFamily="34" charset="0"/>
              <a:buNone/>
              <a:defRPr/>
            </a:pPr>
            <a:r>
              <a:rPr lang="en-US" sz="2800" b="1" u="sng" dirty="0">
                <a:latin typeface="Times New Roman" panose="02020603050405020304" pitchFamily="18" charset="0"/>
                <a:cs typeface="Times New Roman" panose="02020603050405020304" pitchFamily="18" charset="0"/>
              </a:rPr>
              <a:t>1.Positive Strokes:</a:t>
            </a:r>
          </a:p>
          <a:p>
            <a:pPr marL="514350" indent="-514350"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           The stroke one feel good, is a positive stroke. Recognition, approval are some of the examples.</a:t>
            </a:r>
          </a:p>
          <a:p>
            <a:pPr marL="514350" indent="-514350" algn="just" eaLnBrk="1" fontAlgn="auto" hangingPunct="1">
              <a:spcAft>
                <a:spcPts val="0"/>
              </a:spcAft>
              <a:buFont typeface="Arial" panose="020B0604020202020204" pitchFamily="34" charset="0"/>
              <a:buNone/>
              <a:defRPr/>
            </a:pPr>
            <a:r>
              <a:rPr lang="en-US" sz="2800" b="1" u="sng" dirty="0">
                <a:latin typeface="Times New Roman" panose="02020603050405020304" pitchFamily="18" charset="0"/>
                <a:cs typeface="Times New Roman" panose="02020603050405020304" pitchFamily="18" charset="0"/>
              </a:rPr>
              <a:t>2. Negative Strokes:</a:t>
            </a:r>
          </a:p>
          <a:p>
            <a:pPr marL="514350" indent="-514350"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          A stroke one feel bad or not good is a negative stroke. Negative strokes hurt physically or psychologically.</a:t>
            </a:r>
          </a:p>
          <a:p>
            <a:pPr marL="514350" indent="-514350" algn="just" eaLnBrk="1" fontAlgn="auto" hangingPunct="1">
              <a:spcAft>
                <a:spcPts val="0"/>
              </a:spcAft>
              <a:buFont typeface="Arial" panose="020B0604020202020204" pitchFamily="34" charset="0"/>
              <a:buNone/>
              <a:defRPr/>
            </a:pPr>
            <a:r>
              <a:rPr lang="en-US" sz="2800" b="1" u="sng" dirty="0">
                <a:latin typeface="Times New Roman" panose="02020603050405020304" pitchFamily="18" charset="0"/>
                <a:cs typeface="Times New Roman" panose="02020603050405020304" pitchFamily="18" charset="0"/>
              </a:rPr>
              <a:t>3.Mixed Strokes:</a:t>
            </a:r>
          </a:p>
          <a:p>
            <a:pPr marL="514350" indent="-514350"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         A stroke may be of a mixed type also. </a:t>
            </a:r>
          </a:p>
          <a:p>
            <a:pPr marL="514350" indent="-514350" algn="just" eaLnBrk="1" fontAlgn="auto" hangingPunct="1">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 Example :the boss comment to a worker “you did an excellent job inspite your limited experience.</a:t>
            </a:r>
          </a:p>
          <a:p>
            <a:pPr marL="514350" indent="-514350" algn="just" eaLnBrk="1" fontAlgn="auto" hangingPunct="1">
              <a:spcAft>
                <a:spcPts val="0"/>
              </a:spcAft>
              <a:buFont typeface="Arial" panose="020B0604020202020204" pitchFamily="34" charset="0"/>
              <a:buNone/>
              <a:defRPr/>
            </a:pPr>
            <a:endParaRPr lang="en-US" sz="2800"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None/>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007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Games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5262979"/>
          </a:xfrm>
          <a:prstGeom prst="rect">
            <a:avLst/>
          </a:prstGeom>
          <a:noFill/>
        </p:spPr>
        <p:txBody>
          <a:bodyPr wrap="square" rtlCol="0">
            <a:spAutoFit/>
          </a:bodyPr>
          <a:lstStyle/>
          <a:p>
            <a:pPr marL="457200" indent="-4572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When people fail to get enough strokes at work they try a variety of things. One of the most important thing is that they play psychological games. Usually played as an </a:t>
            </a:r>
            <a:r>
              <a:rPr lang="en-US" altLang="en-US" sz="2400" b="1" dirty="0">
                <a:latin typeface="Times New Roman" panose="02020603050405020304" pitchFamily="18" charset="0"/>
                <a:cs typeface="Times New Roman" panose="02020603050405020304" pitchFamily="18" charset="0"/>
              </a:rPr>
              <a:t>unconscious level.</a:t>
            </a:r>
            <a:endParaRPr lang="en-US" altLang="en-US" sz="24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Games are played by </a:t>
            </a:r>
            <a:r>
              <a:rPr lang="en-US" altLang="en-US" sz="2400" b="1" dirty="0">
                <a:latin typeface="Times New Roman" panose="02020603050405020304" pitchFamily="18" charset="0"/>
                <a:cs typeface="Times New Roman" panose="02020603050405020304" pitchFamily="18" charset="0"/>
              </a:rPr>
              <a:t>child or parent </a:t>
            </a:r>
            <a:r>
              <a:rPr lang="en-US" altLang="en-US" sz="2400" dirty="0">
                <a:latin typeface="Times New Roman" panose="02020603050405020304" pitchFamily="18" charset="0"/>
                <a:cs typeface="Times New Roman" panose="02020603050405020304" pitchFamily="18" charset="0"/>
              </a:rPr>
              <a:t>ego states</a:t>
            </a:r>
          </a:p>
          <a:p>
            <a:pPr marL="457200" indent="-457200"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People play games to </a:t>
            </a:r>
            <a:r>
              <a:rPr lang="en-US" altLang="en-US" sz="2400" b="1" dirty="0">
                <a:latin typeface="Times New Roman" panose="02020603050405020304" pitchFamily="18" charset="0"/>
                <a:cs typeface="Times New Roman" panose="02020603050405020304" pitchFamily="18" charset="0"/>
              </a:rPr>
              <a:t>avoid reality, conceal ulterior motives, rationalize their reactive behaviour or to avoid the responsibility </a:t>
            </a:r>
            <a:r>
              <a:rPr lang="en-US" altLang="en-US" sz="2400" dirty="0">
                <a:latin typeface="Times New Roman" panose="02020603050405020304" pitchFamily="18" charset="0"/>
                <a:cs typeface="Times New Roman" panose="02020603050405020304" pitchFamily="18" charset="0"/>
              </a:rPr>
              <a:t>of active participation in life situations. </a:t>
            </a:r>
          </a:p>
          <a:p>
            <a:pPr marL="457200" indent="-457200"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Although game playing results in bad feelings for both players but it pays off. </a:t>
            </a:r>
          </a:p>
          <a:p>
            <a:pPr marL="457200" indent="-457200"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Games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22</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524315"/>
          </a:xfrm>
          <a:prstGeom prst="rect">
            <a:avLst/>
          </a:prstGeom>
          <a:noFill/>
        </p:spPr>
        <p:txBody>
          <a:bodyPr wrap="square" rtlCol="0">
            <a:spAutoFit/>
          </a:bodyPr>
          <a:lstStyle/>
          <a:p>
            <a:pPr algn="just" eaLnBrk="1" hangingPunct="1"/>
            <a:r>
              <a:rPr lang="en-US" altLang="en-US" sz="3200" dirty="0">
                <a:latin typeface="Times New Roman" panose="02020603050405020304" pitchFamily="18" charset="0"/>
                <a:cs typeface="Times New Roman" panose="02020603050405020304" pitchFamily="18" charset="0"/>
              </a:rPr>
              <a:t>Types of games:</a:t>
            </a:r>
          </a:p>
          <a:p>
            <a:pPr algn="just" eaLnBrk="1" hangingPunct="1"/>
            <a:r>
              <a:rPr lang="en-US" altLang="en-US" sz="3200" dirty="0">
                <a:latin typeface="Times New Roman" panose="02020603050405020304" pitchFamily="18" charset="0"/>
                <a:cs typeface="Times New Roman" panose="02020603050405020304" pitchFamily="18" charset="0"/>
              </a:rPr>
              <a:t>e.g. Kick me, Look what you made me to do.</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  A first degree game is one which is </a:t>
            </a:r>
            <a:r>
              <a:rPr lang="en-US" altLang="en-US" sz="3200" b="1" dirty="0">
                <a:latin typeface="Times New Roman" panose="02020603050405020304" pitchFamily="18" charset="0"/>
                <a:cs typeface="Times New Roman" panose="02020603050405020304" pitchFamily="18" charset="0"/>
              </a:rPr>
              <a:t>socially acceptable</a:t>
            </a:r>
            <a:r>
              <a:rPr lang="en-US" altLang="en-US" sz="3200" dirty="0">
                <a:latin typeface="Times New Roman" panose="02020603050405020304" pitchFamily="18" charset="0"/>
                <a:cs typeface="Times New Roman" panose="02020603050405020304" pitchFamily="18" charset="0"/>
              </a:rPr>
              <a:t> in the agent’s circle.</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 A second degree game is one  which  is more </a:t>
            </a:r>
            <a:r>
              <a:rPr lang="en-US" altLang="en-US" sz="3200" b="1" dirty="0">
                <a:latin typeface="Times New Roman" panose="02020603050405020304" pitchFamily="18" charset="0"/>
                <a:cs typeface="Times New Roman" panose="02020603050405020304" pitchFamily="18" charset="0"/>
              </a:rPr>
              <a:t>intimate</a:t>
            </a:r>
            <a:r>
              <a:rPr lang="en-US" altLang="en-US" sz="3200" dirty="0">
                <a:latin typeface="Times New Roman" panose="02020603050405020304" pitchFamily="18" charset="0"/>
                <a:cs typeface="Times New Roman" panose="02020603050405020304" pitchFamily="18" charset="0"/>
              </a:rPr>
              <a:t> end up with bad feelings (Not discussed in public)</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 A third degree game is one which usually involve physical injury (irreversible changes). E.g. leading to court case.</a:t>
            </a:r>
          </a:p>
          <a:p>
            <a:pPr algn="just" eaLnBrk="1" hangingPunct="1">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652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Benefits and Utility of Transactional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23</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585871"/>
          </a:xfrm>
          <a:prstGeom prst="rect">
            <a:avLst/>
          </a:prstGeom>
          <a:noFill/>
        </p:spPr>
        <p:txBody>
          <a:bodyPr wrap="square" rtlCol="0">
            <a:spAutoFit/>
          </a:bodyPr>
          <a:lstStyle/>
          <a:p>
            <a:pPr marL="571500" indent="-5715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Improved interpersonal communication.</a:t>
            </a:r>
          </a:p>
          <a:p>
            <a:pPr marL="571500" indent="-5715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Source of positive energy.</a:t>
            </a:r>
          </a:p>
          <a:p>
            <a:pPr marL="571500" indent="-5715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Understanding ego state.</a:t>
            </a:r>
          </a:p>
          <a:p>
            <a:pPr marL="571500" indent="-5715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Motivation.</a:t>
            </a:r>
          </a:p>
          <a:p>
            <a:pPr marL="571500" indent="-571500" eaLnBrk="1" hangingPunct="1">
              <a:buFont typeface="Arial" panose="020B0604020202020204" pitchFamily="34" charset="0"/>
              <a:buChar char="•"/>
            </a:pPr>
            <a:r>
              <a:rPr lang="en-US" altLang="en-US" sz="3200" dirty="0" err="1">
                <a:latin typeface="Times New Roman" panose="02020603050405020304" pitchFamily="18" charset="0"/>
                <a:cs typeface="Times New Roman" panose="02020603050405020304" pitchFamily="18" charset="0"/>
              </a:rPr>
              <a:t>Organisational</a:t>
            </a:r>
            <a:r>
              <a:rPr lang="en-US" altLang="en-US" sz="3200" dirty="0">
                <a:latin typeface="Times New Roman" panose="02020603050405020304" pitchFamily="18" charset="0"/>
                <a:cs typeface="Times New Roman" panose="02020603050405020304" pitchFamily="18" charset="0"/>
              </a:rPr>
              <a:t> development</a:t>
            </a:r>
          </a:p>
          <a:p>
            <a:pPr marL="571500" indent="-571500" algn="just" eaLnBrk="1" hangingPunct="1">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For example, </a:t>
            </a:r>
            <a:r>
              <a:rPr lang="en-IN" sz="2400" dirty="0">
                <a:latin typeface="Times New Roman" panose="02020603050405020304" pitchFamily="18" charset="0"/>
                <a:cs typeface="Times New Roman" panose="02020603050405020304" pitchFamily="18" charset="0"/>
              </a:rPr>
              <a:t>an organization that encourages employees at </a:t>
            </a:r>
            <a:r>
              <a:rPr lang="en-IN" sz="2400" u="sng" dirty="0">
                <a:latin typeface="Times New Roman" panose="02020603050405020304" pitchFamily="18" charset="0"/>
                <a:cs typeface="Times New Roman" panose="02020603050405020304" pitchFamily="18" charset="0"/>
              </a:rPr>
              <a:t>all levels to be creative and spontaneous </a:t>
            </a:r>
            <a:r>
              <a:rPr lang="en-IN" sz="2400" dirty="0">
                <a:latin typeface="Times New Roman" panose="02020603050405020304" pitchFamily="18" charset="0"/>
                <a:cs typeface="Times New Roman" panose="02020603050405020304" pitchFamily="18" charset="0"/>
              </a:rPr>
              <a:t>would have a </a:t>
            </a:r>
            <a:r>
              <a:rPr lang="en-IN" sz="2400" u="sng" dirty="0">
                <a:latin typeface="Times New Roman" panose="02020603050405020304" pitchFamily="18" charset="0"/>
                <a:cs typeface="Times New Roman" panose="02020603050405020304" pitchFamily="18" charset="0"/>
              </a:rPr>
              <a:t>high Natural Child and Little Professor</a:t>
            </a:r>
            <a:r>
              <a:rPr lang="en-IN" sz="2400" dirty="0">
                <a:latin typeface="Times New Roman" panose="02020603050405020304" pitchFamily="18" charset="0"/>
                <a:cs typeface="Times New Roman" panose="02020603050405020304" pitchFamily="18" charset="0"/>
              </a:rPr>
              <a:t>. An organization in which employees have little </a:t>
            </a:r>
            <a:r>
              <a:rPr lang="en-IN" sz="2400" u="sng" dirty="0">
                <a:latin typeface="Times New Roman" panose="02020603050405020304" pitchFamily="18" charset="0"/>
                <a:cs typeface="Times New Roman" panose="02020603050405020304" pitchFamily="18" charset="0"/>
              </a:rPr>
              <a:t>freedom to think of better ways </a:t>
            </a:r>
            <a:r>
              <a:rPr lang="en-IN" sz="2400" dirty="0">
                <a:latin typeface="Times New Roman" panose="02020603050405020304" pitchFamily="18" charset="0"/>
                <a:cs typeface="Times New Roman" panose="02020603050405020304" pitchFamily="18" charset="0"/>
              </a:rPr>
              <a:t>of doing things might be thought of as having a </a:t>
            </a:r>
            <a:r>
              <a:rPr lang="en-IN" sz="2400" u="sng" dirty="0">
                <a:latin typeface="Times New Roman" panose="02020603050405020304" pitchFamily="18" charset="0"/>
                <a:cs typeface="Times New Roman" panose="02020603050405020304" pitchFamily="18" charset="0"/>
              </a:rPr>
              <a:t>high controlling parent low adult and a high adaptive </a:t>
            </a:r>
            <a:r>
              <a:rPr lang="en-US" sz="2400" u="sng" dirty="0">
                <a:latin typeface="Times New Roman" panose="02020603050405020304" pitchFamily="18" charset="0"/>
                <a:cs typeface="Times New Roman" panose="02020603050405020304" pitchFamily="18" charset="0"/>
              </a:rPr>
              <a:t>child.</a:t>
            </a:r>
            <a:endParaRPr lang="en-US" altLang="en-US" sz="2400" u="sng" dirty="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Char char="•"/>
            </a:pP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97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Benefits and Utility of Transactional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24</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416320"/>
          </a:xfrm>
          <a:prstGeom prst="rect">
            <a:avLst/>
          </a:prstGeom>
          <a:noFill/>
        </p:spPr>
        <p:txBody>
          <a:bodyPr wrap="square" rtlCol="0">
            <a:spAutoFit/>
          </a:bodyPr>
          <a:lstStyle/>
          <a:p>
            <a:r>
              <a:rPr lang="en-US" altLang="en-US" sz="3200" dirty="0">
                <a:latin typeface="Times New Roman" panose="02020603050405020304" pitchFamily="18" charset="0"/>
                <a:cs typeface="Times New Roman" panose="02020603050405020304" pitchFamily="18" charset="0"/>
              </a:rPr>
              <a:t>Motivation: </a:t>
            </a:r>
            <a:r>
              <a:rPr lang="en-IN" sz="3200" b="0" i="0" u="none" strike="noStrike" baseline="0" dirty="0">
                <a:latin typeface="Times New Roman" panose="02020603050405020304" pitchFamily="18" charset="0"/>
              </a:rPr>
              <a:t>In a work situation the strokes serve as </a:t>
            </a:r>
          </a:p>
          <a:p>
            <a:endParaRPr lang="en-IN" sz="3200" b="0" i="0" u="none" strike="noStrike" baseline="0" dirty="0">
              <a:latin typeface="Times New Roman" panose="02020603050405020304" pitchFamily="18" charset="0"/>
            </a:endParaRPr>
          </a:p>
          <a:p>
            <a:pPr marL="571500" indent="-571500">
              <a:buFont typeface="Arial" panose="020B0604020202020204" pitchFamily="34" charset="0"/>
              <a:buChar char="•"/>
            </a:pPr>
            <a:r>
              <a:rPr lang="en-IN" sz="2800" b="0" i="0" u="none" strike="noStrike" baseline="0" dirty="0">
                <a:latin typeface="Times New Roman" panose="02020603050405020304" pitchFamily="18" charset="0"/>
              </a:rPr>
              <a:t>(1) negative or positive motivators, </a:t>
            </a:r>
          </a:p>
          <a:p>
            <a:pPr marL="571500" indent="-571500">
              <a:buFont typeface="Arial" panose="020B0604020202020204" pitchFamily="34" charset="0"/>
              <a:buChar char="•"/>
            </a:pPr>
            <a:r>
              <a:rPr lang="en-IN" sz="2800" b="0" i="0" u="none" strike="noStrike" baseline="0" dirty="0">
                <a:latin typeface="Times New Roman" panose="02020603050405020304" pitchFamily="18" charset="0"/>
              </a:rPr>
              <a:t>(2) source of job satisfaction and </a:t>
            </a:r>
          </a:p>
          <a:p>
            <a:pPr marL="571500" indent="-571500">
              <a:buFont typeface="Arial" panose="020B0604020202020204" pitchFamily="34" charset="0"/>
              <a:buChar char="•"/>
            </a:pPr>
            <a:r>
              <a:rPr lang="en-IN" sz="2800" b="0" i="0" u="none" strike="noStrike" baseline="0" dirty="0">
                <a:latin typeface="Times New Roman" panose="02020603050405020304" pitchFamily="18" charset="0"/>
              </a:rPr>
              <a:t>(3) intrinsic motivators where the activity of work itself gives strokes.</a:t>
            </a:r>
            <a:endParaRPr lang="en-US" sz="2800" dirty="0"/>
          </a:p>
          <a:p>
            <a:pPr marL="571500" indent="-5715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Char char="•"/>
            </a:pP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0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600" spc="0" dirty="0">
                <a:latin typeface="Times New Roman" panose="02020603050405020304" pitchFamily="18" charset="0"/>
                <a:cs typeface="Times New Roman" panose="02020603050405020304" pitchFamily="18" charset="0"/>
              </a:rPr>
              <a:t>Transactional Analysis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524315"/>
          </a:xfrm>
          <a:prstGeom prst="rect">
            <a:avLst/>
          </a:prstGeom>
          <a:noFill/>
        </p:spPr>
        <p:txBody>
          <a:bodyPr wrap="square" rtlCol="0">
            <a:spAutoFit/>
          </a:bodyPr>
          <a:lstStyle/>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It was introduced by </a:t>
            </a:r>
            <a:r>
              <a:rPr lang="en-US" altLang="en-US" sz="3200" u="sng" dirty="0">
                <a:latin typeface="Times New Roman" panose="02020603050405020304" pitchFamily="18" charset="0"/>
                <a:cs typeface="Times New Roman" panose="02020603050405020304" pitchFamily="18" charset="0"/>
              </a:rPr>
              <a:t>Eric Berne</a:t>
            </a:r>
            <a:r>
              <a:rPr lang="en-US" altLang="en-US" sz="3200" dirty="0">
                <a:latin typeface="Times New Roman" panose="02020603050405020304" pitchFamily="18" charset="0"/>
                <a:cs typeface="Times New Roman" panose="02020603050405020304" pitchFamily="18" charset="0"/>
              </a:rPr>
              <a:t>.</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Transactional analysis is a technique </a:t>
            </a:r>
            <a:r>
              <a:rPr lang="en-US" altLang="en-US" sz="3200" b="1" dirty="0">
                <a:latin typeface="Times New Roman" panose="02020603050405020304" pitchFamily="18" charset="0"/>
                <a:cs typeface="Times New Roman" panose="02020603050405020304" pitchFamily="18" charset="0"/>
              </a:rPr>
              <a:t>used to help people better understand their own and other’s behaviour</a:t>
            </a:r>
            <a:r>
              <a:rPr lang="en-US" altLang="en-US" sz="3200" dirty="0">
                <a:latin typeface="Times New Roman" panose="02020603050405020304" pitchFamily="18" charset="0"/>
                <a:cs typeface="Times New Roman" panose="02020603050405020304" pitchFamily="18" charset="0"/>
              </a:rPr>
              <a:t>, especially in interpersonal relationships.</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It is a good method for understanding interpersonal behaviour.</a:t>
            </a:r>
          </a:p>
          <a:p>
            <a:pPr marL="457200" indent="-4572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It offers </a:t>
            </a:r>
            <a:r>
              <a:rPr lang="en-US" altLang="en-US" sz="3200" b="1" dirty="0">
                <a:latin typeface="Times New Roman" panose="02020603050405020304" pitchFamily="18" charset="0"/>
                <a:cs typeface="Times New Roman" panose="02020603050405020304" pitchFamily="18" charset="0"/>
              </a:rPr>
              <a:t>a model of personality</a:t>
            </a:r>
            <a:r>
              <a:rPr lang="en-US" altLang="en-US" sz="3200" dirty="0">
                <a:latin typeface="Times New Roman" panose="02020603050405020304" pitchFamily="18" charset="0"/>
                <a:cs typeface="Times New Roman" panose="02020603050405020304" pitchFamily="18" charset="0"/>
              </a:rPr>
              <a:t> and the </a:t>
            </a:r>
            <a:r>
              <a:rPr lang="en-US" altLang="en-US" sz="3200" b="1" dirty="0">
                <a:latin typeface="Times New Roman" panose="02020603050405020304" pitchFamily="18" charset="0"/>
                <a:cs typeface="Times New Roman" panose="02020603050405020304" pitchFamily="18" charset="0"/>
              </a:rPr>
              <a:t>dynamics of self </a:t>
            </a:r>
            <a:r>
              <a:rPr lang="en-US" altLang="en-US" sz="3200" dirty="0">
                <a:latin typeface="Times New Roman" panose="02020603050405020304" pitchFamily="18" charset="0"/>
                <a:cs typeface="Times New Roman" panose="02020603050405020304" pitchFamily="18" charset="0"/>
              </a:rPr>
              <a:t>and its </a:t>
            </a:r>
            <a:r>
              <a:rPr lang="en-US" altLang="en-US" sz="3200" b="1" dirty="0">
                <a:latin typeface="Times New Roman" panose="02020603050405020304" pitchFamily="18" charset="0"/>
                <a:cs typeface="Times New Roman" panose="02020603050405020304" pitchFamily="18" charset="0"/>
              </a:rPr>
              <a:t>relationship to others </a:t>
            </a:r>
            <a:r>
              <a:rPr lang="en-US" altLang="en-US" sz="3200" dirty="0">
                <a:latin typeface="Times New Roman" panose="02020603050405020304" pitchFamily="18" charset="0"/>
                <a:cs typeface="Times New Roman" panose="02020603050405020304" pitchFamily="18" charset="0"/>
              </a:rPr>
              <a:t>that makes possible a clear and meaningful discussion of behaviour.</a:t>
            </a:r>
          </a:p>
          <a:p>
            <a:pPr marL="457200" indent="-457200" algn="just"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97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Transactional analysis is primarily concerned with following: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539430"/>
          </a:xfrm>
          <a:prstGeom prst="rect">
            <a:avLst/>
          </a:prstGeom>
          <a:noFill/>
        </p:spPr>
        <p:txBody>
          <a:bodyPr wrap="square" rtlCol="0">
            <a:spAutoFit/>
          </a:bodyPr>
          <a:lstStyle/>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Analysis of self awareness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Analysis of ego states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Analysis of transactions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Script analysis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Games analysis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Analysis of life positions</a:t>
            </a:r>
          </a:p>
          <a:p>
            <a:pPr algn="just" eaLnBrk="1" hangingPunct="1">
              <a:buFont typeface="Wingdings" pitchFamily="2" charset="2"/>
              <a:buChar char="Ø"/>
            </a:pPr>
            <a:r>
              <a:rPr lang="en-US" altLang="en-US" sz="3200" dirty="0">
                <a:latin typeface="Times New Roman" panose="02020603050405020304" pitchFamily="18" charset="0"/>
                <a:cs typeface="Times New Roman" panose="02020603050405020304" pitchFamily="18" charset="0"/>
              </a:rPr>
              <a:t>stroking</a:t>
            </a:r>
          </a:p>
        </p:txBody>
      </p:sp>
    </p:spTree>
    <p:extLst>
      <p:ext uri="{BB962C8B-B14F-4D97-AF65-F5344CB8AC3E}">
        <p14:creationId xmlns:p14="http://schemas.microsoft.com/office/powerpoint/2010/main" val="87226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1. Analysis  of  Self-Awareness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5</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493538"/>
          </a:xfrm>
          <a:prstGeom prst="rect">
            <a:avLst/>
          </a:prstGeom>
          <a:noFill/>
        </p:spPr>
        <p:txBody>
          <a:bodyPr wrap="square" rtlCol="0">
            <a:spAutoFit/>
          </a:bodyPr>
          <a:lstStyle/>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The interpersonal relationships are composed of </a:t>
            </a:r>
            <a:r>
              <a:rPr lang="en-US" altLang="en-US" sz="2600" dirty="0" err="1">
                <a:latin typeface="Times New Roman" panose="02020603050405020304" pitchFamily="18" charset="0"/>
                <a:cs typeface="Times New Roman" panose="02020603050405020304" pitchFamily="18" charset="0"/>
              </a:rPr>
              <a:t>interself</a:t>
            </a:r>
            <a:r>
              <a:rPr lang="en-US" altLang="en-US" sz="2600" dirty="0">
                <a:latin typeface="Times New Roman" panose="02020603050405020304" pitchFamily="18" charset="0"/>
                <a:cs typeface="Times New Roman" panose="02020603050405020304" pitchFamily="18" charset="0"/>
              </a:rPr>
              <a:t>.</a:t>
            </a:r>
          </a:p>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Self is the core of personality pattern which provides integration.</a:t>
            </a:r>
          </a:p>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Self awareness is an important concept, it describes the self in terms of image, both conscious and unconscious.</a:t>
            </a:r>
          </a:p>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Joseph </a:t>
            </a:r>
            <a:r>
              <a:rPr lang="en-US" altLang="en-US" sz="2600" dirty="0" err="1">
                <a:latin typeface="Times New Roman" panose="02020603050405020304" pitchFamily="18" charset="0"/>
                <a:cs typeface="Times New Roman" panose="02020603050405020304" pitchFamily="18" charset="0"/>
              </a:rPr>
              <a:t>Luft</a:t>
            </a:r>
            <a:r>
              <a:rPr lang="en-US" altLang="en-US" sz="2600" dirty="0">
                <a:latin typeface="Times New Roman" panose="02020603050405020304" pitchFamily="18" charset="0"/>
                <a:cs typeface="Times New Roman" panose="02020603050405020304" pitchFamily="18" charset="0"/>
              </a:rPr>
              <a:t> and Harrington have developed a diagram to look at one’s personality including </a:t>
            </a:r>
            <a:r>
              <a:rPr lang="en-US" altLang="en-US" sz="2600" dirty="0" err="1">
                <a:latin typeface="Times New Roman" panose="02020603050405020304" pitchFamily="18" charset="0"/>
                <a:cs typeface="Times New Roman" panose="02020603050405020304" pitchFamily="18" charset="0"/>
              </a:rPr>
              <a:t>behaviours</a:t>
            </a:r>
            <a:r>
              <a:rPr lang="en-US" altLang="en-US" sz="2600" dirty="0">
                <a:latin typeface="Times New Roman" panose="02020603050405020304" pitchFamily="18" charset="0"/>
                <a:cs typeface="Times New Roman" panose="02020603050405020304" pitchFamily="18" charset="0"/>
              </a:rPr>
              <a:t> and attitudes that can be known and unknown to self and known and unknown to others.</a:t>
            </a:r>
          </a:p>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This diagram is known as the JOHARI  WINDOW.</a:t>
            </a:r>
          </a:p>
          <a:p>
            <a:pPr algn="just" eaLnBrk="1" hangingPunct="1">
              <a:buFont typeface="Wingdings" pitchFamily="2" charset="2"/>
              <a:buChar char="Ø"/>
            </a:pPr>
            <a:r>
              <a:rPr lang="en-US" altLang="en-US" sz="2600" dirty="0">
                <a:latin typeface="Times New Roman" panose="02020603050405020304" pitchFamily="18" charset="0"/>
                <a:cs typeface="Times New Roman" panose="02020603050405020304" pitchFamily="18" charset="0"/>
              </a:rPr>
              <a:t>It comprising of 4 parts.</a:t>
            </a:r>
          </a:p>
          <a:p>
            <a:pPr algn="just" eaLnBrk="1" hangingPunct="1">
              <a:buFont typeface="Wingdings" pitchFamily="2" charset="2"/>
              <a:buChar char="Ø"/>
            </a:pPr>
            <a:r>
              <a:rPr lang="en-US" altLang="en-US" sz="2600" b="1" dirty="0" err="1">
                <a:latin typeface="Times New Roman" panose="02020603050405020304" pitchFamily="18" charset="0"/>
                <a:cs typeface="Times New Roman" panose="02020603050405020304" pitchFamily="18" charset="0"/>
              </a:rPr>
              <a:t>Egogram</a:t>
            </a:r>
            <a:r>
              <a:rPr lang="en-US" altLang="en-US" sz="2600" b="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 process used to assess the relative strengths and weaknesses of various egostates. </a:t>
            </a:r>
          </a:p>
        </p:txBody>
      </p:sp>
    </p:spTree>
    <p:extLst>
      <p:ext uri="{BB962C8B-B14F-4D97-AF65-F5344CB8AC3E}">
        <p14:creationId xmlns:p14="http://schemas.microsoft.com/office/powerpoint/2010/main" val="149524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5B006-5B49-5C13-E12E-77106C12E8B8}"/>
              </a:ext>
            </a:extLst>
          </p:cNvPr>
          <p:cNvSpPr>
            <a:spLocks noGrp="1"/>
          </p:cNvSpPr>
          <p:nvPr>
            <p:ph type="title"/>
          </p:nvPr>
        </p:nvSpPr>
        <p:spPr>
          <a:xfrm>
            <a:off x="1" y="74235"/>
            <a:ext cx="12191999" cy="720895"/>
          </a:xfrm>
        </p:spPr>
        <p:txBody>
          <a:bodyPr/>
          <a:lstStyle/>
          <a:p>
            <a:pPr algn="ctr">
              <a:defRPr/>
            </a:pPr>
            <a:r>
              <a:rPr lang="en-US" sz="4400" i="1" u="sng" dirty="0"/>
              <a:t>JOHARI   WINDOW</a:t>
            </a:r>
          </a:p>
        </p:txBody>
      </p:sp>
      <p:graphicFrame>
        <p:nvGraphicFramePr>
          <p:cNvPr id="5" name="Content Placeholder 4">
            <a:extLst>
              <a:ext uri="{FF2B5EF4-FFF2-40B4-BE49-F238E27FC236}">
                <a16:creationId xmlns:a16="http://schemas.microsoft.com/office/drawing/2014/main" id="{8DBFBB15-D881-2ECA-1696-7BAFC3FEB0D5}"/>
              </a:ext>
            </a:extLst>
          </p:cNvPr>
          <p:cNvGraphicFramePr>
            <a:graphicFrameLocks noGrp="1"/>
          </p:cNvGraphicFramePr>
          <p:nvPr>
            <p:ph idx="1"/>
            <p:extLst>
              <p:ext uri="{D42A27DB-BD31-4B8C-83A1-F6EECF244321}">
                <p14:modId xmlns:p14="http://schemas.microsoft.com/office/powerpoint/2010/main" val="4190597377"/>
              </p:ext>
            </p:extLst>
          </p:nvPr>
        </p:nvGraphicFramePr>
        <p:xfrm>
          <a:off x="2895600" y="1611313"/>
          <a:ext cx="7696200" cy="5040312"/>
        </p:xfrm>
        <a:graphic>
          <a:graphicData uri="http://schemas.openxmlformats.org/drawingml/2006/table">
            <a:tbl>
              <a:tblPr firstRow="1" bandRow="1">
                <a:tableStyleId>{21E4AEA4-8DFA-4A89-87EB-49C32662AFE0}</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2114262">
                <a:tc>
                  <a:txBody>
                    <a:bodyPr/>
                    <a:lstStyle/>
                    <a:p>
                      <a:pPr algn="ctr"/>
                      <a:endParaRPr lang="en-US" sz="1300" dirty="0">
                        <a:latin typeface="Monotype Corsiva" pitchFamily="66" charset="0"/>
                      </a:endParaRPr>
                    </a:p>
                    <a:p>
                      <a:pPr algn="ctr"/>
                      <a:r>
                        <a:rPr lang="en-US" sz="6600" dirty="0">
                          <a:latin typeface="Monotype Corsiva" pitchFamily="66" charset="0"/>
                        </a:rPr>
                        <a:t>OPEN</a:t>
                      </a:r>
                    </a:p>
                    <a:p>
                      <a:pPr algn="ctr"/>
                      <a:r>
                        <a:rPr lang="en-US" sz="2400" b="0" dirty="0">
                          <a:latin typeface="Monotype Corsiva" pitchFamily="66" charset="0"/>
                        </a:rPr>
                        <a:t>(known</a:t>
                      </a:r>
                      <a:r>
                        <a:rPr lang="en-US" sz="2400" b="0" baseline="0" dirty="0">
                          <a:latin typeface="Monotype Corsiva" pitchFamily="66" charset="0"/>
                        </a:rPr>
                        <a:t> to others and also self)</a:t>
                      </a:r>
                      <a:endParaRPr lang="en-US" sz="2400" b="0" dirty="0">
                        <a:latin typeface="Monotype Corsiva" pitchFamily="66" charset="0"/>
                      </a:endParaRPr>
                    </a:p>
                    <a:p>
                      <a:pPr algn="ctr"/>
                      <a:endParaRPr lang="en-US" sz="2400" dirty="0">
                        <a:latin typeface="Monotype Corsiva" pitchFamily="66" charset="0"/>
                      </a:endParaRPr>
                    </a:p>
                  </a:txBody>
                  <a:tcPr marT="45710" marB="45710"/>
                </a:tc>
                <a:tc>
                  <a:txBody>
                    <a:bodyPr/>
                    <a:lstStyle/>
                    <a:p>
                      <a:pPr algn="ctr"/>
                      <a:endParaRPr lang="en-US" sz="1300" dirty="0">
                        <a:latin typeface="Monotype Corsiva" pitchFamily="66" charset="0"/>
                      </a:endParaRPr>
                    </a:p>
                    <a:p>
                      <a:pPr algn="ctr"/>
                      <a:r>
                        <a:rPr lang="en-US" sz="6600" dirty="0">
                          <a:latin typeface="Monotype Corsiva" pitchFamily="66" charset="0"/>
                        </a:rPr>
                        <a:t>BLIND</a:t>
                      </a:r>
                    </a:p>
                    <a:p>
                      <a:pPr algn="ctr"/>
                      <a:r>
                        <a:rPr lang="en-US" sz="2400" b="0" dirty="0">
                          <a:latin typeface="Monotype Corsiva" pitchFamily="66" charset="0"/>
                        </a:rPr>
                        <a:t>(unknown to self but known to others)</a:t>
                      </a:r>
                    </a:p>
                  </a:txBody>
                  <a:tcPr marT="45710" marB="45710"/>
                </a:tc>
                <a:extLst>
                  <a:ext uri="{0D108BD9-81ED-4DB2-BD59-A6C34878D82A}">
                    <a16:rowId xmlns:a16="http://schemas.microsoft.com/office/drawing/2014/main" val="10000"/>
                  </a:ext>
                </a:extLst>
              </a:tr>
              <a:tr h="2926050">
                <a:tc>
                  <a:txBody>
                    <a:bodyPr/>
                    <a:lstStyle/>
                    <a:p>
                      <a:pPr algn="ctr"/>
                      <a:endParaRPr lang="en-US" sz="1300" dirty="0">
                        <a:latin typeface="Monotype Corsiva" pitchFamily="66" charset="0"/>
                      </a:endParaRPr>
                    </a:p>
                    <a:p>
                      <a:pPr algn="ctr"/>
                      <a:r>
                        <a:rPr lang="en-US" sz="6600" dirty="0">
                          <a:latin typeface="Monotype Corsiva" pitchFamily="66" charset="0"/>
                        </a:rPr>
                        <a:t>HIDDEN</a:t>
                      </a:r>
                    </a:p>
                    <a:p>
                      <a:pPr algn="ctr"/>
                      <a:r>
                        <a:rPr lang="en-US" sz="2400" dirty="0">
                          <a:latin typeface="Monotype Corsiva" pitchFamily="66" charset="0"/>
                        </a:rPr>
                        <a:t>(known to self but unknown to others)</a:t>
                      </a:r>
                    </a:p>
                  </a:txBody>
                  <a:tcPr marT="45710" marB="45710"/>
                </a:tc>
                <a:tc>
                  <a:txBody>
                    <a:bodyPr/>
                    <a:lstStyle/>
                    <a:p>
                      <a:pPr algn="ctr"/>
                      <a:endParaRPr lang="en-US" sz="1800" dirty="0">
                        <a:latin typeface="Monotype Corsiva" pitchFamily="66" charset="0"/>
                      </a:endParaRPr>
                    </a:p>
                    <a:p>
                      <a:pPr algn="ctr"/>
                      <a:r>
                        <a:rPr lang="en-US" sz="5400" dirty="0">
                          <a:latin typeface="Monotype Corsiva" pitchFamily="66" charset="0"/>
                        </a:rPr>
                        <a:t>UNKNOWN</a:t>
                      </a:r>
                    </a:p>
                    <a:p>
                      <a:pPr algn="ctr"/>
                      <a:r>
                        <a:rPr lang="en-US" sz="2400" dirty="0">
                          <a:latin typeface="Monotype Corsiva" pitchFamily="66" charset="0"/>
                        </a:rPr>
                        <a:t>(unknown</a:t>
                      </a:r>
                      <a:r>
                        <a:rPr lang="en-US" sz="2400" baseline="0" dirty="0">
                          <a:latin typeface="Monotype Corsiva" pitchFamily="66" charset="0"/>
                        </a:rPr>
                        <a:t> to self and unknown to others)</a:t>
                      </a:r>
                      <a:endParaRPr lang="en-US" sz="2400" dirty="0">
                        <a:latin typeface="Monotype Corsiva" pitchFamily="66" charset="0"/>
                      </a:endParaRPr>
                    </a:p>
                  </a:txBody>
                  <a:tcPr marT="45710" marB="45710"/>
                </a:tc>
                <a:extLst>
                  <a:ext uri="{0D108BD9-81ED-4DB2-BD59-A6C34878D82A}">
                    <a16:rowId xmlns:a16="http://schemas.microsoft.com/office/drawing/2014/main" val="10001"/>
                  </a:ext>
                </a:extLst>
              </a:tr>
            </a:tbl>
          </a:graphicData>
        </a:graphic>
      </p:graphicFrame>
      <p:sp>
        <p:nvSpPr>
          <p:cNvPr id="19469" name="TextBox 1">
            <a:extLst>
              <a:ext uri="{FF2B5EF4-FFF2-40B4-BE49-F238E27FC236}">
                <a16:creationId xmlns:a16="http://schemas.microsoft.com/office/drawing/2014/main" id="{D7DBD85C-7984-BC81-4C1B-9E2D08202E25}"/>
              </a:ext>
            </a:extLst>
          </p:cNvPr>
          <p:cNvSpPr txBox="1">
            <a:spLocks noChangeArrowheads="1"/>
          </p:cNvSpPr>
          <p:nvPr/>
        </p:nvSpPr>
        <p:spPr bwMode="auto">
          <a:xfrm>
            <a:off x="1687514" y="1611314"/>
            <a:ext cx="136048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77"/>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77"/>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77"/>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77"/>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9pPr>
          </a:lstStyle>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r>
              <a:rPr lang="en-US" altLang="en-US" sz="1800"/>
              <a:t>Information known to others</a:t>
            </a:r>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endParaRPr lang="en-US" altLang="en-US" sz="1800"/>
          </a:p>
          <a:p>
            <a:pPr eaLnBrk="1" hangingPunct="1">
              <a:lnSpc>
                <a:spcPct val="100000"/>
              </a:lnSpc>
              <a:spcBef>
                <a:spcPct val="0"/>
              </a:spcBef>
              <a:buClrTx/>
              <a:buSzTx/>
              <a:buFontTx/>
              <a:buNone/>
            </a:pPr>
            <a:r>
              <a:rPr lang="en-US" altLang="en-US" sz="1800"/>
              <a:t>Information not known to others</a:t>
            </a:r>
          </a:p>
        </p:txBody>
      </p:sp>
      <p:sp>
        <p:nvSpPr>
          <p:cNvPr id="19470" name="TextBox 3">
            <a:extLst>
              <a:ext uri="{FF2B5EF4-FFF2-40B4-BE49-F238E27FC236}">
                <a16:creationId xmlns:a16="http://schemas.microsoft.com/office/drawing/2014/main" id="{33C0A0DD-8E4B-0483-EE10-61D0C1191C7D}"/>
              </a:ext>
            </a:extLst>
          </p:cNvPr>
          <p:cNvSpPr txBox="1">
            <a:spLocks noChangeArrowheads="1"/>
          </p:cNvSpPr>
          <p:nvPr/>
        </p:nvSpPr>
        <p:spPr bwMode="auto">
          <a:xfrm>
            <a:off x="3124200" y="1122363"/>
            <a:ext cx="7391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77"/>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77"/>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77"/>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77"/>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77"/>
              </a:defRPr>
            </a:lvl9pPr>
          </a:lstStyle>
          <a:p>
            <a:pPr eaLnBrk="1" hangingPunct="1">
              <a:lnSpc>
                <a:spcPct val="100000"/>
              </a:lnSpc>
              <a:spcBef>
                <a:spcPct val="0"/>
              </a:spcBef>
              <a:buClrTx/>
              <a:buSzTx/>
              <a:buFontTx/>
              <a:buNone/>
            </a:pPr>
            <a:r>
              <a:rPr lang="en-US" altLang="en-US" sz="1800" dirty="0"/>
              <a:t>Information known to self                     Information not known to self</a:t>
            </a:r>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Analysis of Ego States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4524315"/>
          </a:xfrm>
          <a:prstGeom prst="rect">
            <a:avLst/>
          </a:prstGeom>
          <a:noFill/>
        </p:spPr>
        <p:txBody>
          <a:bodyPr wrap="square" rtlCol="0">
            <a:spAutoFit/>
          </a:bodyPr>
          <a:lstStyle/>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ego plays an important role in human behaviour.</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People interact with each other in terms of psychological positions or behavioural patterns known as ego states.</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Ego states are person’s way of thinking, feeling and behaving at any time.</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There are 3 important ego states.</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Ego states: </a:t>
            </a:r>
            <a:r>
              <a:rPr lang="en-US" altLang="en-US" sz="3200" b="1" dirty="0">
                <a:latin typeface="Times New Roman" panose="02020603050405020304" pitchFamily="18" charset="0"/>
                <a:cs typeface="Times New Roman" panose="02020603050405020304" pitchFamily="18" charset="0"/>
              </a:rPr>
              <a:t>child, adult and parent.</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 person of any age have these ego states in varying degree.</a:t>
            </a:r>
          </a:p>
          <a:p>
            <a:pPr marL="571500" indent="-571500" algn="just"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 healthy person is able to move from one ego state to another.</a:t>
            </a:r>
          </a:p>
        </p:txBody>
      </p:sp>
    </p:spTree>
    <p:extLst>
      <p:ext uri="{BB962C8B-B14F-4D97-AF65-F5344CB8AC3E}">
        <p14:creationId xmlns:p14="http://schemas.microsoft.com/office/powerpoint/2010/main" val="198141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Parent Ego State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5847755"/>
          </a:xfrm>
          <a:prstGeom prst="rect">
            <a:avLst/>
          </a:prstGeom>
          <a:noFill/>
        </p:spPr>
        <p:txBody>
          <a:bodyPr wrap="square" rtlCol="0">
            <a:spAutoFit/>
          </a:bodyPr>
          <a:lstStyle/>
          <a:p>
            <a:pPr algn="just" eaLnBrk="1" fontAlgn="auto" hangingPunct="1">
              <a:spcAft>
                <a:spcPts val="0"/>
              </a:spcAft>
              <a:defRPr/>
            </a:pPr>
            <a:r>
              <a:rPr lang="en-US" sz="2200" dirty="0">
                <a:latin typeface="Times New Roman" panose="02020603050405020304" pitchFamily="18" charset="0"/>
                <a:cs typeface="Times New Roman" panose="02020603050405020304" pitchFamily="18" charset="0"/>
              </a:rPr>
              <a:t>The parent ego state means that the values, attitudes and behaviors of parents an integral part of the personality of an individual. </a:t>
            </a:r>
            <a:r>
              <a:rPr lang="en-US" sz="2200" b="1" dirty="0">
                <a:latin typeface="Times New Roman" panose="02020603050405020304" pitchFamily="18" charset="0"/>
                <a:cs typeface="Times New Roman" panose="02020603050405020304" pitchFamily="18" charset="0"/>
              </a:rPr>
              <a:t>These people tend to talk to people and treat others like children. </a:t>
            </a:r>
            <a:r>
              <a:rPr lang="en-US" sz="2200" dirty="0">
                <a:latin typeface="Times New Roman" panose="02020603050405020304" pitchFamily="18" charset="0"/>
                <a:cs typeface="Times New Roman" panose="02020603050405020304" pitchFamily="18" charset="0"/>
              </a:rPr>
              <a:t>The characteristics of a person with parent ego state are:</a:t>
            </a:r>
          </a:p>
          <a:p>
            <a:pPr marL="342900" indent="-342900" algn="just" eaLnBrk="1" fontAlgn="auto" hangingPunct="1">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Judgmental</a:t>
            </a:r>
          </a:p>
          <a:p>
            <a:pPr marL="342900" indent="-342900" algn="just" eaLnBrk="1" fontAlgn="auto" hangingPunct="1">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Rule maker</a:t>
            </a:r>
          </a:p>
          <a:p>
            <a:pPr marL="342900" indent="-342900" algn="just" eaLnBrk="1" fontAlgn="auto" hangingPunct="1">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Moralizing</a:t>
            </a:r>
          </a:p>
          <a:p>
            <a:pPr marL="342900" indent="-342900" algn="just" eaLnBrk="1" fontAlgn="auto" hangingPunct="1">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Over-protective</a:t>
            </a:r>
          </a:p>
          <a:p>
            <a:pPr marL="342900" indent="-342900" algn="just" eaLnBrk="1" fontAlgn="auto" hangingPunct="1">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Indispensable (Very important, so that it is not possible to be without it)</a:t>
            </a:r>
          </a:p>
          <a:p>
            <a:pPr algn="just" eaLnBrk="1" fontAlgn="auto" hangingPunct="1">
              <a:spcAft>
                <a:spcPts val="0"/>
              </a:spcAft>
              <a:defRPr/>
            </a:pPr>
            <a:endParaRPr lang="en-US" sz="2200" dirty="0">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There are two types of parent ego states:</a:t>
            </a:r>
          </a:p>
          <a:p>
            <a:pPr marL="457200" indent="-457200" algn="just" eaLnBrk="1" fontAlgn="auto" hangingPunct="1">
              <a:spcAft>
                <a:spcPts val="0"/>
              </a:spcAft>
              <a:buFont typeface="Arial" panose="020B0604020202020204" pitchFamily="34" charset="0"/>
              <a:buAutoNum type="arabicPeriod"/>
              <a:defRPr/>
            </a:pPr>
            <a:r>
              <a:rPr lang="en-US" sz="2200" b="1" dirty="0">
                <a:latin typeface="Times New Roman" panose="02020603050405020304" pitchFamily="18" charset="0"/>
                <a:cs typeface="Times New Roman" panose="02020603050405020304" pitchFamily="18" charset="0"/>
              </a:rPr>
              <a:t>Nurturing parent ego</a:t>
            </a:r>
            <a:r>
              <a:rPr lang="en-US" sz="2200" dirty="0">
                <a:latin typeface="Times New Roman" panose="02020603050405020304" pitchFamily="18" charset="0"/>
                <a:cs typeface="Times New Roman" panose="02020603050405020304" pitchFamily="18" charset="0"/>
              </a:rPr>
              <a:t>: they are sympathetic, protective and nurturing not only towards children but also to other people in interaction.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“Is there any way I can help you ?”</a:t>
            </a:r>
            <a:endParaRPr lang="en-US" sz="2200" dirty="0">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Arial" panose="020B0604020202020204" pitchFamily="34" charset="0"/>
              <a:buAutoNum type="arabicPeriod"/>
              <a:defRPr/>
            </a:pPr>
            <a:r>
              <a:rPr lang="en-US" sz="2200" b="1" dirty="0">
                <a:latin typeface="Times New Roman" panose="02020603050405020304" pitchFamily="18" charset="0"/>
                <a:cs typeface="Times New Roman" panose="02020603050405020304" pitchFamily="18" charset="0"/>
              </a:rPr>
              <a:t>Critical parent ego</a:t>
            </a:r>
            <a:r>
              <a:rPr lang="en-US" sz="2200" dirty="0">
                <a:latin typeface="Times New Roman" panose="02020603050405020304" pitchFamily="18" charset="0"/>
                <a:cs typeface="Times New Roman" panose="02020603050405020304" pitchFamily="18" charset="0"/>
              </a:rPr>
              <a:t>: they show critical and evaluative behavior in interaction with others.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“You should exercise every morning”</a:t>
            </a:r>
            <a:endParaRPr lang="en-US" sz="2200" dirty="0">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200"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None/>
              <a:defRPr/>
            </a:pPr>
            <a:endParaRPr lang="en-US" sz="2200" dirty="0">
              <a:latin typeface="Times New Roman" panose="02020603050405020304" pitchFamily="18" charset="0"/>
              <a:cs typeface="Times New Roman" panose="02020603050405020304" pitchFamily="18" charset="0"/>
            </a:endParaRPr>
          </a:p>
          <a:p>
            <a:pPr marL="571500" indent="-571500" algn="just" eaLnBrk="1" hangingPunct="1">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34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32001" y="69513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752548"/>
            <a:ext cx="11428680" cy="693193"/>
          </a:xfrm>
        </p:spPr>
        <p:txBody>
          <a:bodyPr/>
          <a:lstStyle/>
          <a:p>
            <a:r>
              <a:rPr lang="en-US" sz="3200" spc="0" dirty="0">
                <a:latin typeface="Times New Roman" panose="02020603050405020304" pitchFamily="18" charset="0"/>
                <a:cs typeface="Times New Roman" panose="02020603050405020304" pitchFamily="18" charset="0"/>
              </a:rPr>
              <a:t>Adult Ego State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9</a:t>
            </a:fld>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8542E19-32EA-ECC9-B686-B18470547316}"/>
                  </a:ext>
                </a:extLst>
              </p14:cNvPr>
              <p14:cNvContentPartPr/>
              <p14:nvPr/>
            </p14:nvContentPartPr>
            <p14:xfrm>
              <a:off x="822000" y="-2276000"/>
              <a:ext cx="360" cy="360"/>
            </p14:xfrm>
          </p:contentPart>
        </mc:Choice>
        <mc:Fallback xmlns="">
          <p:pic>
            <p:nvPicPr>
              <p:cNvPr id="12" name="Ink 11">
                <a:extLst>
                  <a:ext uri="{FF2B5EF4-FFF2-40B4-BE49-F238E27FC236}">
                    <a16:creationId xmlns:a16="http://schemas.microsoft.com/office/drawing/2014/main" id="{58542E19-32EA-ECC9-B686-B18470547316}"/>
                  </a:ext>
                </a:extLst>
              </p:cNvPr>
              <p:cNvPicPr/>
              <p:nvPr/>
            </p:nvPicPr>
            <p:blipFill>
              <a:blip r:embed="rId4"/>
              <a:stretch>
                <a:fillRect/>
              </a:stretch>
            </p:blipFill>
            <p:spPr>
              <a:xfrm>
                <a:off x="759000" y="-23390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4F6B7E3-4D9D-44BD-65DE-C8924AB95544}"/>
                  </a:ext>
                </a:extLst>
              </p14:cNvPr>
              <p14:cNvContentPartPr/>
              <p14:nvPr/>
            </p14:nvContentPartPr>
            <p14:xfrm>
              <a:off x="-4365600" y="3670480"/>
              <a:ext cx="360" cy="360"/>
            </p14:xfrm>
          </p:contentPart>
        </mc:Choice>
        <mc:Fallback xmlns="">
          <p:pic>
            <p:nvPicPr>
              <p:cNvPr id="15" name="Ink 14">
                <a:extLst>
                  <a:ext uri="{FF2B5EF4-FFF2-40B4-BE49-F238E27FC236}">
                    <a16:creationId xmlns:a16="http://schemas.microsoft.com/office/drawing/2014/main" id="{B4F6B7E3-4D9D-44BD-65DE-C8924AB95544}"/>
                  </a:ext>
                </a:extLst>
              </p:cNvPr>
              <p:cNvPicPr/>
              <p:nvPr/>
            </p:nvPicPr>
            <p:blipFill>
              <a:blip r:embed="rId4"/>
              <a:stretch>
                <a:fillRect/>
              </a:stretch>
            </p:blipFill>
            <p:spPr>
              <a:xfrm>
                <a:off x="-4428600" y="3607480"/>
                <a:ext cx="126000" cy="126000"/>
              </a:xfrm>
              <a:prstGeom prst="rect">
                <a:avLst/>
              </a:prstGeom>
            </p:spPr>
          </p:pic>
        </mc:Fallback>
      </mc:AlternateContent>
      <p:pic>
        <p:nvPicPr>
          <p:cNvPr id="8" name="Picture 7" descr="Shape&#10;&#10;Description automatically generated with medium confidence">
            <a:extLst>
              <a:ext uri="{FF2B5EF4-FFF2-40B4-BE49-F238E27FC236}">
                <a16:creationId xmlns:a16="http://schemas.microsoft.com/office/drawing/2014/main" id="{6F670AFE-6AFE-04E7-9651-E68B60D16EA4}"/>
              </a:ext>
            </a:extLst>
          </p:cNvPr>
          <p:cNvPicPr>
            <a:picLocks noChangeAspect="1"/>
          </p:cNvPicPr>
          <p:nvPr/>
        </p:nvPicPr>
        <p:blipFill>
          <a:blip r:embed="rId6"/>
          <a:stretch>
            <a:fillRect/>
          </a:stretch>
        </p:blipFill>
        <p:spPr>
          <a:xfrm>
            <a:off x="62854" y="53165"/>
            <a:ext cx="947240" cy="332409"/>
          </a:xfrm>
          <a:prstGeom prst="rect">
            <a:avLst/>
          </a:prstGeom>
        </p:spPr>
      </p:pic>
      <p:sp>
        <p:nvSpPr>
          <p:cNvPr id="10" name="TextBox 9">
            <a:extLst>
              <a:ext uri="{FF2B5EF4-FFF2-40B4-BE49-F238E27FC236}">
                <a16:creationId xmlns:a16="http://schemas.microsoft.com/office/drawing/2014/main" id="{D77A75EF-9C17-D0E4-B418-7A04A3A6F941}"/>
              </a:ext>
            </a:extLst>
          </p:cNvPr>
          <p:cNvSpPr txBox="1"/>
          <p:nvPr/>
        </p:nvSpPr>
        <p:spPr>
          <a:xfrm>
            <a:off x="432000" y="1812715"/>
            <a:ext cx="11428680" cy="3108543"/>
          </a:xfrm>
          <a:prstGeom prst="rect">
            <a:avLst/>
          </a:prstGeom>
          <a:noFill/>
        </p:spPr>
        <p:txBody>
          <a:bodyPr wrap="square" rtlCol="0">
            <a:spAutoFit/>
          </a:bodyPr>
          <a:lstStyle/>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adult ego state is </a:t>
            </a:r>
            <a:r>
              <a:rPr lang="en-US" altLang="en-US" sz="2800" b="1" dirty="0">
                <a:latin typeface="Times New Roman" panose="02020603050405020304" pitchFamily="18" charset="0"/>
                <a:cs typeface="Times New Roman" panose="02020603050405020304" pitchFamily="18" charset="0"/>
              </a:rPr>
              <a:t>authentic, direct, reality based, fact seeking and problem solving. </a:t>
            </a:r>
          </a:p>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They assume that human beings as equal, worthy and responsible.</a:t>
            </a:r>
          </a:p>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process of adult ego state formation goes through one’s own experiences and continuously updating attitudes left over from childhood.</a:t>
            </a:r>
          </a:p>
          <a:p>
            <a:pPr marL="342900" indent="-342900" algn="just"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People with adult ego state, gather relevant information, carefully analyze it, generate alternatives and make logical choices.</a:t>
            </a:r>
          </a:p>
        </p:txBody>
      </p:sp>
    </p:spTree>
    <p:extLst>
      <p:ext uri="{BB962C8B-B14F-4D97-AF65-F5344CB8AC3E}">
        <p14:creationId xmlns:p14="http://schemas.microsoft.com/office/powerpoint/2010/main" val="27314929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3.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TF16411250</Template>
  <TotalTime>4395</TotalTime>
  <Words>1989</Words>
  <Application>Microsoft Office PowerPoint</Application>
  <PresentationFormat>Widescreen</PresentationFormat>
  <Paragraphs>231</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Candara</vt:lpstr>
      <vt:lpstr>Corbel</vt:lpstr>
      <vt:lpstr>Gill Sans MT</vt:lpstr>
      <vt:lpstr>Monotype Corsiva</vt:lpstr>
      <vt:lpstr>Times New Roman</vt:lpstr>
      <vt:lpstr>Wingdings</vt:lpstr>
      <vt:lpstr>Office Theme</vt:lpstr>
      <vt:lpstr>Transactional Analysis</vt:lpstr>
      <vt:lpstr>Introduction</vt:lpstr>
      <vt:lpstr>Transactional Analysis</vt:lpstr>
      <vt:lpstr>Transactional analysis is primarily concerned with following:</vt:lpstr>
      <vt:lpstr>1. Analysis  of  Self-Awareness</vt:lpstr>
      <vt:lpstr>JOHARI   WINDOW</vt:lpstr>
      <vt:lpstr>Analysis of Ego States</vt:lpstr>
      <vt:lpstr>Parent Ego State</vt:lpstr>
      <vt:lpstr>Adult Ego State</vt:lpstr>
      <vt:lpstr>Child Ego State</vt:lpstr>
      <vt:lpstr>Analysis of Transactions</vt:lpstr>
      <vt:lpstr>Analysis of Transactions</vt:lpstr>
      <vt:lpstr>Analysis of Transactions</vt:lpstr>
      <vt:lpstr>Analysis of Transactions</vt:lpstr>
      <vt:lpstr>Script Analysis</vt:lpstr>
      <vt:lpstr>Script Analysis</vt:lpstr>
      <vt:lpstr>Analysis of Life Positions</vt:lpstr>
      <vt:lpstr>Analysis of Life Positions</vt:lpstr>
      <vt:lpstr>Stroking</vt:lpstr>
      <vt:lpstr>Stroking</vt:lpstr>
      <vt:lpstr>Games Analysis</vt:lpstr>
      <vt:lpstr>Games Analysis</vt:lpstr>
      <vt:lpstr>Benefits and Utility of Transactional Analysis</vt:lpstr>
      <vt:lpstr>Benefits and Utility of Transactional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davinder kaur</cp:lastModifiedBy>
  <cp:revision>271</cp:revision>
  <dcterms:created xsi:type="dcterms:W3CDTF">2022-07-17T08:17:56Z</dcterms:created>
  <dcterms:modified xsi:type="dcterms:W3CDTF">2022-10-18T09:31:20Z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