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4" r:id="rId3"/>
    <p:sldId id="266" r:id="rId4"/>
    <p:sldId id="257" r:id="rId5"/>
    <p:sldId id="276" r:id="rId6"/>
    <p:sldId id="261" r:id="rId7"/>
    <p:sldId id="258" r:id="rId8"/>
    <p:sldId id="259" r:id="rId9"/>
    <p:sldId id="260" r:id="rId10"/>
    <p:sldId id="262" r:id="rId11"/>
    <p:sldId id="263" r:id="rId12"/>
    <p:sldId id="267" r:id="rId13"/>
    <p:sldId id="264" r:id="rId14"/>
    <p:sldId id="268" r:id="rId15"/>
    <p:sldId id="275" r:id="rId16"/>
    <p:sldId id="277" r:id="rId17"/>
    <p:sldId id="265" r:id="rId18"/>
    <p:sldId id="269" r:id="rId19"/>
    <p:sldId id="271" r:id="rId20"/>
    <p:sldId id="272" r:id="rId21"/>
    <p:sldId id="278" r:id="rId22"/>
    <p:sldId id="279" r:id="rId23"/>
    <p:sldId id="280" r:id="rId24"/>
    <p:sldId id="281" r:id="rId25"/>
    <p:sldId id="282" r:id="rId26"/>
    <p:sldId id="283" r:id="rId27"/>
    <p:sldId id="286" r:id="rId28"/>
    <p:sldId id="284" r:id="rId29"/>
    <p:sldId id="285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0A48C-F2AA-4795-ABC8-3902BCF53253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108A7-587A-4E78-AA19-AA2FEB6C85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0A48C-F2AA-4795-ABC8-3902BCF53253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108A7-587A-4E78-AA19-AA2FEB6C85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0A48C-F2AA-4795-ABC8-3902BCF53253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108A7-587A-4E78-AA19-AA2FEB6C85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0A48C-F2AA-4795-ABC8-3902BCF53253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108A7-587A-4E78-AA19-AA2FEB6C85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0A48C-F2AA-4795-ABC8-3902BCF53253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108A7-587A-4E78-AA19-AA2FEB6C85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0A48C-F2AA-4795-ABC8-3902BCF53253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108A7-587A-4E78-AA19-AA2FEB6C85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0A48C-F2AA-4795-ABC8-3902BCF53253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108A7-587A-4E78-AA19-AA2FEB6C85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0A48C-F2AA-4795-ABC8-3902BCF53253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108A7-587A-4E78-AA19-AA2FEB6C85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0A48C-F2AA-4795-ABC8-3902BCF53253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108A7-587A-4E78-AA19-AA2FEB6C85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0A48C-F2AA-4795-ABC8-3902BCF53253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108A7-587A-4E78-AA19-AA2FEB6C85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0A48C-F2AA-4795-ABC8-3902BCF53253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108A7-587A-4E78-AA19-AA2FEB6C85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0A48C-F2AA-4795-ABC8-3902BCF53253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108A7-587A-4E78-AA19-AA2FEB6C855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laDWCgWDzy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laDWCgWDzyE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/>
              <a:t>Application of leadership theories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886200"/>
            <a:ext cx="7715304" cy="2400320"/>
          </a:xfrm>
          <a:solidFill>
            <a:schemeClr val="accent5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Learning outcome-</a:t>
            </a:r>
          </a:p>
          <a:p>
            <a:r>
              <a:rPr lang="en-US" sz="2000" dirty="0">
                <a:solidFill>
                  <a:schemeClr val="tx1"/>
                </a:solidFill>
              </a:rPr>
              <a:t>Students will be able to </a:t>
            </a:r>
          </a:p>
          <a:p>
            <a:r>
              <a:rPr lang="en-US" sz="2000" dirty="0">
                <a:solidFill>
                  <a:schemeClr val="tx1"/>
                </a:solidFill>
              </a:rPr>
              <a:t>1.Understand Leadership Styles </a:t>
            </a:r>
          </a:p>
          <a:p>
            <a:r>
              <a:rPr lang="en-US" sz="2000" dirty="0">
                <a:solidFill>
                  <a:schemeClr val="tx1"/>
                </a:solidFill>
              </a:rPr>
              <a:t>2.Analyse Leadership Theories</a:t>
            </a:r>
          </a:p>
          <a:p>
            <a:r>
              <a:rPr lang="en-US" sz="2000" dirty="0">
                <a:solidFill>
                  <a:schemeClr val="tx1"/>
                </a:solidFill>
              </a:rPr>
              <a:t>3. Application of leadership theories in various phases of GD Process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/>
              <a:t>LEADERSHIP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Autocratic Style (Do What I Say) </a:t>
            </a:r>
          </a:p>
          <a:p>
            <a:pPr algn="just"/>
            <a:r>
              <a:rPr lang="en-US" dirty="0"/>
              <a:t>Leader decides and instructs the team and the subordinates follow him and implement his decisions. </a:t>
            </a:r>
          </a:p>
          <a:p>
            <a:pPr algn="just"/>
            <a:r>
              <a:rPr lang="en-US" dirty="0"/>
              <a:t>Employees play no role in decision-making. </a:t>
            </a:r>
          </a:p>
          <a:p>
            <a:pPr algn="just"/>
            <a:r>
              <a:rPr lang="en-US" dirty="0"/>
              <a:t>Adolf </a:t>
            </a:r>
            <a:r>
              <a:rPr lang="en-US" dirty="0">
                <a:solidFill>
                  <a:srgbClr val="FF0000"/>
                </a:solidFill>
              </a:rPr>
              <a:t>Hitler</a:t>
            </a:r>
            <a:r>
              <a:rPr lang="en-US" dirty="0"/>
              <a:t> is an example of the autocratic leaders.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Participative Style </a:t>
            </a:r>
            <a:br>
              <a:rPr lang="en-US" dirty="0"/>
            </a:br>
            <a:r>
              <a:rPr lang="en-US" dirty="0"/>
              <a:t>(Let Us Work Together)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b="1" dirty="0"/>
              <a:t>Consultative</a:t>
            </a:r>
            <a:r>
              <a:rPr lang="en-US" dirty="0"/>
              <a:t>: In this style leaders takes opinions from the group members before coming to the final decision. </a:t>
            </a:r>
          </a:p>
          <a:p>
            <a:pPr algn="just"/>
            <a:r>
              <a:rPr lang="en-US" b="1" dirty="0"/>
              <a:t>Consensual: </a:t>
            </a:r>
            <a:r>
              <a:rPr lang="en-US" dirty="0"/>
              <a:t>These leaders believe in motivating the group members to discuss on the issue and then arrive at a conclusion. </a:t>
            </a:r>
          </a:p>
          <a:p>
            <a:pPr algn="just"/>
            <a:r>
              <a:rPr lang="en-US" b="1" dirty="0"/>
              <a:t>Democratic: </a:t>
            </a:r>
            <a:r>
              <a:rPr lang="en-US" dirty="0"/>
              <a:t>In this style, each group member votes before the leader takes any decision. Here the entire authority lies with the group.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Supportive leadership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Supportive leadership</a:t>
            </a:r>
            <a:r>
              <a:rPr lang="en-US" dirty="0"/>
              <a:t> involves building trust, inspiration, and helping colleagues overcome the challenges they encounter. </a:t>
            </a:r>
          </a:p>
          <a:p>
            <a:pPr algn="just"/>
            <a:r>
              <a:rPr lang="en-US" b="1" dirty="0"/>
              <a:t>Leaders</a:t>
            </a:r>
            <a:r>
              <a:rPr lang="en-US" dirty="0"/>
              <a:t> looking to be more </a:t>
            </a:r>
            <a:r>
              <a:rPr lang="en-US" b="1" dirty="0"/>
              <a:t>supportive</a:t>
            </a:r>
            <a:r>
              <a:rPr lang="en-US" dirty="0"/>
              <a:t> of their teams should try to </a:t>
            </a:r>
            <a:r>
              <a:rPr lang="en-US" dirty="0">
                <a:solidFill>
                  <a:srgbClr val="FF0000"/>
                </a:solidFill>
              </a:rPr>
              <a:t>encourage teamwork, pay attention to members' relationships and also show commitment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/>
              <a:t>Free-rein style (I Go and You Work)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Leader gives entire freedom to the group members to </a:t>
            </a:r>
            <a:r>
              <a:rPr lang="en-US" dirty="0">
                <a:solidFill>
                  <a:srgbClr val="FF0000"/>
                </a:solidFill>
              </a:rPr>
              <a:t>identify the goals and objectives, take decisions, and resolve issues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For example, free-rein style of leadership occurs in research and development sections of industry.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/>
              <a:t>Entrepreneurship leadership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A charismatic personality that inspires others to do business with him. </a:t>
            </a:r>
          </a:p>
          <a:p>
            <a:pPr algn="just"/>
            <a:r>
              <a:rPr lang="en-US" dirty="0"/>
              <a:t>A much stronger interest in dealing with customers than employees. </a:t>
            </a:r>
          </a:p>
          <a:p>
            <a:pPr algn="just"/>
            <a:r>
              <a:rPr lang="en-US" dirty="0"/>
              <a:t>A strong dislike for bureaucratic rules and regulations.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/>
              <a:t>MCQ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Michael is a type of manager who is concerned primarily with making decisions and dictating the same to followers. His behavioral style is called: </a:t>
            </a:r>
          </a:p>
          <a:p>
            <a:r>
              <a:rPr lang="en-US" dirty="0"/>
              <a:t>a. autocratic.</a:t>
            </a:r>
            <a:br>
              <a:rPr lang="en-US" dirty="0"/>
            </a:br>
            <a:r>
              <a:rPr lang="en-US" dirty="0"/>
              <a:t>b. democratic.</a:t>
            </a:r>
            <a:br>
              <a:rPr lang="en-US" dirty="0"/>
            </a:br>
            <a:r>
              <a:rPr lang="en-US" dirty="0"/>
              <a:t>c. task oriented.</a:t>
            </a:r>
            <a:br>
              <a:rPr lang="en-US" dirty="0"/>
            </a:br>
            <a:r>
              <a:rPr lang="en-US" dirty="0"/>
              <a:t>d. people oriented.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When followers are given free hand in developing goals and deciding courses of action to achieve the same this is called- </a:t>
            </a:r>
          </a:p>
          <a:p>
            <a:pPr algn="just"/>
            <a:r>
              <a:rPr lang="en-US" dirty="0"/>
              <a:t>A. Supportive style</a:t>
            </a:r>
          </a:p>
          <a:p>
            <a:pPr algn="just"/>
            <a:r>
              <a:rPr lang="en-US" dirty="0"/>
              <a:t>B. Laissez Faire style</a:t>
            </a:r>
          </a:p>
          <a:p>
            <a:pPr algn="just"/>
            <a:r>
              <a:rPr lang="en-US" dirty="0"/>
              <a:t>C. Autocratic style</a:t>
            </a:r>
          </a:p>
          <a:p>
            <a:pPr algn="just"/>
            <a:r>
              <a:rPr lang="en-US" dirty="0"/>
              <a:t>D. Entrepreneurship style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/>
              <a:t>Theories of leadership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>
                <a:solidFill>
                  <a:srgbClr val="FF0000"/>
                </a:solidFill>
              </a:rPr>
              <a:t>Trait Theory </a:t>
            </a:r>
          </a:p>
          <a:p>
            <a:pPr algn="just"/>
            <a:r>
              <a:rPr lang="en-US" dirty="0"/>
              <a:t>What characteristics or traits make a person a leader? </a:t>
            </a:r>
          </a:p>
          <a:p>
            <a:pPr algn="just"/>
            <a:r>
              <a:rPr lang="en-US" dirty="0"/>
              <a:t>Trait theories of leadership sought personality, social, physical or intellectual traits that differentiate leaders from non leaders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/>
              <a:t>Leadership Traits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Ambition and energy </a:t>
            </a:r>
          </a:p>
          <a:p>
            <a:r>
              <a:rPr lang="en-US" dirty="0"/>
              <a:t>The desire to lead </a:t>
            </a:r>
          </a:p>
          <a:p>
            <a:r>
              <a:rPr lang="en-US" dirty="0"/>
              <a:t>Honesty and integrity </a:t>
            </a:r>
          </a:p>
          <a:p>
            <a:r>
              <a:rPr lang="en-US" dirty="0"/>
              <a:t>Self-confidence </a:t>
            </a:r>
          </a:p>
          <a:p>
            <a:r>
              <a:rPr lang="en-US" dirty="0"/>
              <a:t>Intelligence </a:t>
            </a:r>
          </a:p>
          <a:p>
            <a:r>
              <a:rPr lang="en-US" dirty="0"/>
              <a:t>Job-relevant knowledge</a:t>
            </a:r>
          </a:p>
          <a:p>
            <a:r>
              <a:rPr lang="en-US" dirty="0"/>
              <a:t>Achievement drive </a:t>
            </a:r>
          </a:p>
          <a:p>
            <a:r>
              <a:rPr lang="en-US" dirty="0"/>
              <a:t>Leadership motivation </a:t>
            </a:r>
          </a:p>
          <a:p>
            <a:r>
              <a:rPr lang="en-US" dirty="0"/>
              <a:t>Discipline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/>
              <a:t>……….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Vision &amp; foresight </a:t>
            </a:r>
          </a:p>
          <a:p>
            <a:r>
              <a:rPr lang="en-US" dirty="0"/>
              <a:t>Acceptance of Responsibility </a:t>
            </a:r>
          </a:p>
          <a:p>
            <a:r>
              <a:rPr lang="en-US" dirty="0"/>
              <a:t>Open-Minded and adaptability </a:t>
            </a:r>
          </a:p>
          <a:p>
            <a:r>
              <a:rPr lang="en-US" dirty="0"/>
              <a:t>Human Relations Attitude </a:t>
            </a:r>
          </a:p>
          <a:p>
            <a:r>
              <a:rPr lang="en-US" dirty="0"/>
              <a:t>Fairness and Objectivity</a:t>
            </a:r>
          </a:p>
          <a:p>
            <a:r>
              <a:rPr lang="en-US" dirty="0"/>
              <a:t>Emotional maturity </a:t>
            </a:r>
          </a:p>
          <a:p>
            <a:r>
              <a:rPr lang="en-US" dirty="0">
                <a:hlinkClick r:id="rId2"/>
              </a:rPr>
              <a:t>https://www.youtube.com/watch?v=laDWCgWDzyE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30" y="1916832"/>
            <a:ext cx="8229600" cy="4525963"/>
          </a:xfrm>
        </p:spPr>
        <p:txBody>
          <a:bodyPr/>
          <a:lstStyle/>
          <a:p>
            <a:r>
              <a:rPr lang="en-US" dirty="0"/>
              <a:t>Name a leader of your choice.</a:t>
            </a:r>
          </a:p>
          <a:p>
            <a:r>
              <a:rPr lang="en-US" dirty="0"/>
              <a:t>Why the person is considered as a leader?</a:t>
            </a:r>
          </a:p>
          <a:p>
            <a:r>
              <a:rPr lang="en-US" dirty="0"/>
              <a:t>Identify his/her leadership traits.</a:t>
            </a:r>
          </a:p>
          <a:p>
            <a:r>
              <a:rPr lang="en-US" dirty="0"/>
              <a:t>Enlist the achievement of this leader. 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/>
              <a:t>Advantages and 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Advantages</a:t>
            </a:r>
          </a:p>
          <a:p>
            <a:pPr algn="just"/>
            <a:r>
              <a:rPr lang="en-US" dirty="0"/>
              <a:t>It gives a yardstick for assessing the leadership traits of an individual. </a:t>
            </a:r>
          </a:p>
          <a:p>
            <a:pPr algn="just"/>
            <a:r>
              <a:rPr lang="en-US" dirty="0"/>
              <a:t>It’s a valid theory as lots of research has validated its foundation. 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Disadvantages</a:t>
            </a:r>
          </a:p>
          <a:p>
            <a:pPr algn="just"/>
            <a:r>
              <a:rPr lang="en-US" dirty="0"/>
              <a:t>Subjective judgment is bound to happen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/>
              <a:t>Behavioral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In contrast with trait theory, behavioral theory attempts to describe leadership in terms of what leaders do, while trait theory seeks to explain leadership on the basis of what leaders are. 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Leadership according to this approach is the result of effective role behavior.</a:t>
            </a:r>
          </a:p>
          <a:p>
            <a:pPr algn="just"/>
            <a:r>
              <a:rPr lang="en-US" dirty="0"/>
              <a:t>Leadership is shown by a person’s acts more than by his traits.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/>
              <a:t>……….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Behavioral theory proposes that </a:t>
            </a:r>
            <a:r>
              <a:rPr lang="en-US" dirty="0">
                <a:solidFill>
                  <a:srgbClr val="FF0000"/>
                </a:solidFill>
              </a:rPr>
              <a:t>specific behaviors differentiate leaders from non leaders</a:t>
            </a:r>
            <a:r>
              <a:rPr lang="en-US" dirty="0"/>
              <a:t> on the basis of the following: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Pattern of actions </a:t>
            </a:r>
            <a:r>
              <a:rPr lang="en-US" dirty="0"/>
              <a:t>used by different individuals determines leadership potential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/>
              <a:t>Advantages of Behavioral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Promotes </a:t>
            </a:r>
            <a:r>
              <a:rPr lang="en-US" dirty="0">
                <a:solidFill>
                  <a:srgbClr val="FF0000"/>
                </a:solidFill>
              </a:rPr>
              <a:t>participative decision making </a:t>
            </a:r>
            <a:r>
              <a:rPr lang="en-US" dirty="0"/>
              <a:t>and team development.</a:t>
            </a:r>
          </a:p>
          <a:p>
            <a:pPr algn="just"/>
            <a:r>
              <a:rPr lang="en-US" dirty="0"/>
              <a:t>Helps managers find the right balance between different styles of leadership.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/>
              <a:t>Disadvantages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The approach only focuses on the surface of people's issues such as their behavior. It </a:t>
            </a:r>
            <a:r>
              <a:rPr lang="en-US" dirty="0">
                <a:solidFill>
                  <a:srgbClr val="FF0000"/>
                </a:solidFill>
              </a:rPr>
              <a:t>fails to look at underlying causes</a:t>
            </a:r>
            <a:r>
              <a:rPr lang="en-US" dirty="0"/>
              <a:t> such as what occurs in the human mind.</a:t>
            </a:r>
          </a:p>
          <a:p>
            <a:pPr algn="just"/>
            <a:r>
              <a:rPr lang="en-US" dirty="0"/>
              <a:t>Some describe the approach as </a:t>
            </a:r>
            <a:r>
              <a:rPr lang="en-US" dirty="0">
                <a:solidFill>
                  <a:srgbClr val="FF0000"/>
                </a:solidFill>
              </a:rPr>
              <a:t>being very narrow and deterministic.</a:t>
            </a:r>
            <a:r>
              <a:rPr lang="en-US" dirty="0"/>
              <a:t> For example it assumes that all behavior is learned when in fact some </a:t>
            </a:r>
            <a:r>
              <a:rPr lang="en-US" dirty="0">
                <a:solidFill>
                  <a:srgbClr val="FF0000"/>
                </a:solidFill>
              </a:rPr>
              <a:t>peoples actions are a result of what they have experienced </a:t>
            </a:r>
            <a:r>
              <a:rPr lang="en-US" dirty="0"/>
              <a:t>in the past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MANAGERIAL GRID THEORY</a:t>
            </a:r>
            <a:br>
              <a:rPr lang="en-US" dirty="0"/>
            </a:br>
            <a:r>
              <a:rPr lang="en-US" dirty="0"/>
              <a:t>(Blake and Mouton)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Managerial grid is a graphical representation of two behavioral dimensions of a leader: 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❑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Concern for People (Y-axis):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This is the extent to which a leader accommodates the needs and interests of the team members and gives them priority while making a decision about best means to accomplish a task. 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❑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Concern for Production (X-axis):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- This is the extent to which a leader lays emphasis on tight schedules and high productivity while making a decision about best means to accomplish a task. 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❑ The scale of grid ranges from 1 (low) to 9 (high), thus forming 81 positions.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Blake and Mouton Managerial Grid EXPLAINED with EXAMPLES | B2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85728"/>
            <a:ext cx="8429684" cy="607222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/>
              <a:t>Advantages and 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Advantages:</a:t>
            </a:r>
          </a:p>
          <a:p>
            <a:pPr algn="just"/>
            <a:r>
              <a:rPr lang="en-US" dirty="0"/>
              <a:t>Based on the information generated from the grid, </a:t>
            </a:r>
            <a:r>
              <a:rPr lang="en-US" dirty="0">
                <a:solidFill>
                  <a:srgbClr val="FF0000"/>
                </a:solidFill>
              </a:rPr>
              <a:t>leaders can decide the necessary changes to be made</a:t>
            </a:r>
            <a:r>
              <a:rPr lang="en-US" dirty="0"/>
              <a:t>.</a:t>
            </a:r>
          </a:p>
          <a:p>
            <a:pPr algn="just"/>
            <a:r>
              <a:rPr lang="en-US" b="1" dirty="0"/>
              <a:t>Disadvantages:</a:t>
            </a:r>
          </a:p>
          <a:p>
            <a:pPr algn="just"/>
            <a:r>
              <a:rPr lang="en-US" dirty="0"/>
              <a:t>The model </a:t>
            </a:r>
            <a:r>
              <a:rPr lang="en-US" dirty="0">
                <a:solidFill>
                  <a:srgbClr val="FF0000"/>
                </a:solidFill>
              </a:rPr>
              <a:t>neglects the essence of internal and external limits which affects the working </a:t>
            </a:r>
            <a:r>
              <a:rPr lang="en-US" dirty="0"/>
              <a:t>process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/>
              <a:t>MCQs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What do you call a style of leadership that takes account of others' views, opinions and ideas?</a:t>
            </a:r>
          </a:p>
          <a:p>
            <a:pPr fontAlgn="base"/>
            <a:r>
              <a:rPr lang="en-US" b="1" dirty="0"/>
              <a:t>a) </a:t>
            </a:r>
            <a:r>
              <a:rPr lang="en-US" dirty="0"/>
              <a:t>Laissez-faire</a:t>
            </a:r>
          </a:p>
          <a:p>
            <a:pPr fontAlgn="base"/>
            <a:r>
              <a:rPr lang="en-US" b="1" dirty="0"/>
              <a:t>b) </a:t>
            </a:r>
            <a:r>
              <a:rPr lang="en-US" dirty="0"/>
              <a:t>Democratic</a:t>
            </a:r>
          </a:p>
          <a:p>
            <a:pPr fontAlgn="base"/>
            <a:r>
              <a:rPr lang="en-US" b="1" dirty="0"/>
              <a:t>c) </a:t>
            </a:r>
            <a:r>
              <a:rPr lang="en-US" dirty="0"/>
              <a:t>Autocratic</a:t>
            </a:r>
          </a:p>
          <a:p>
            <a:pPr fontAlgn="base"/>
            <a:r>
              <a:rPr lang="en-US" b="1" dirty="0"/>
              <a:t>d) </a:t>
            </a:r>
            <a:r>
              <a:rPr lang="en-US" dirty="0"/>
              <a:t>None of the above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leadership style which empowers the followers to make decisions on their own is called as-</a:t>
            </a:r>
          </a:p>
          <a:p>
            <a:pPr fontAlgn="base"/>
            <a:r>
              <a:rPr lang="en-US" b="1" dirty="0"/>
              <a:t>a</a:t>
            </a:r>
            <a:r>
              <a:rPr lang="en-US" dirty="0"/>
              <a:t>) Free reign </a:t>
            </a:r>
          </a:p>
          <a:p>
            <a:pPr fontAlgn="base"/>
            <a:r>
              <a:rPr lang="en-US" b="1" dirty="0"/>
              <a:t>b) </a:t>
            </a:r>
            <a:r>
              <a:rPr lang="en-US" dirty="0"/>
              <a:t>Democratic</a:t>
            </a:r>
          </a:p>
          <a:p>
            <a:pPr fontAlgn="base"/>
            <a:r>
              <a:rPr lang="en-US" b="1" dirty="0"/>
              <a:t>c) </a:t>
            </a:r>
            <a:r>
              <a:rPr lang="en-US" dirty="0"/>
              <a:t>Autocratic</a:t>
            </a:r>
          </a:p>
          <a:p>
            <a:pPr fontAlgn="base"/>
            <a:r>
              <a:rPr lang="en-US" b="1" dirty="0"/>
              <a:t>d) </a:t>
            </a:r>
            <a:r>
              <a:rPr lang="en-US" dirty="0"/>
              <a:t>None of the above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/>
              <a:t>Leadership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Leadership </a:t>
            </a:r>
            <a:r>
              <a:rPr lang="en-US" dirty="0">
                <a:solidFill>
                  <a:srgbClr val="FF0000"/>
                </a:solidFill>
              </a:rPr>
              <a:t>refers to the ability of one individual to influence others to change their behavior in order to achieve a shared goal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The person influencing others (leader) possesses a set of qualities or characteristics with which he or she has to influence others. 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Situational Leadership</a:t>
            </a:r>
            <a:br>
              <a:rPr lang="en-US" dirty="0"/>
            </a:br>
            <a:r>
              <a:rPr lang="en-US" dirty="0"/>
              <a:t>(Hersey and Blanchard 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Situational leadership theory depend upon a proper </a:t>
            </a:r>
            <a:r>
              <a:rPr lang="en-US" dirty="0">
                <a:solidFill>
                  <a:srgbClr val="FF0000"/>
                </a:solidFill>
              </a:rPr>
              <a:t>match between a leader's style and the maturity Levels of the members. </a:t>
            </a:r>
          </a:p>
          <a:p>
            <a:pPr algn="just"/>
            <a:r>
              <a:rPr lang="en-US" dirty="0"/>
              <a:t>There are basically three steps in the model </a:t>
            </a:r>
          </a:p>
          <a:p>
            <a:pPr algn="just"/>
            <a:r>
              <a:rPr lang="en-US" dirty="0"/>
              <a:t>1) Identifying Leadership Style </a:t>
            </a:r>
          </a:p>
          <a:p>
            <a:pPr algn="just"/>
            <a:r>
              <a:rPr lang="en-US" dirty="0"/>
              <a:t>2) Defining the situation/maturity level</a:t>
            </a:r>
          </a:p>
          <a:p>
            <a:pPr algn="just"/>
            <a:r>
              <a:rPr lang="en-US" dirty="0"/>
              <a:t>3) Matching leaders and situations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/>
              <a:t>………..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Hersey and Blanchard </a:t>
            </a:r>
            <a:r>
              <a:rPr lang="en-US" dirty="0"/>
              <a:t>suggested that there are </a:t>
            </a:r>
            <a:r>
              <a:rPr lang="en-US" dirty="0">
                <a:solidFill>
                  <a:srgbClr val="FF0000"/>
                </a:solidFill>
              </a:rPr>
              <a:t>four primary leadership styles</a:t>
            </a:r>
            <a:r>
              <a:rPr lang="en-US" dirty="0"/>
              <a:t>:</a:t>
            </a:r>
          </a:p>
          <a:p>
            <a:pPr algn="just" fontAlgn="base"/>
            <a:r>
              <a:rPr lang="en-US" b="1" dirty="0"/>
              <a:t>Telling (S1)</a:t>
            </a:r>
            <a:r>
              <a:rPr lang="en-US" dirty="0"/>
              <a:t>:</a:t>
            </a:r>
            <a:r>
              <a:rPr lang="en-US" b="1" dirty="0"/>
              <a:t> </a:t>
            </a:r>
            <a:r>
              <a:rPr lang="en-US" dirty="0"/>
              <a:t>In this leadership style, the leader tells people what to do and how to do it</a:t>
            </a:r>
            <a:endParaRPr lang="en-US" b="1" dirty="0"/>
          </a:p>
          <a:p>
            <a:pPr algn="just"/>
            <a:r>
              <a:rPr lang="en-US" b="1" dirty="0"/>
              <a:t>Selling (S2)</a:t>
            </a:r>
            <a:r>
              <a:rPr lang="en-US" dirty="0"/>
              <a:t>: Leaders "sell" their ideas and message to get group members to buy into the process. 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/>
              <a:t>………..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b="1" dirty="0"/>
              <a:t>Participating (S3)</a:t>
            </a:r>
            <a:r>
              <a:rPr lang="en-US" dirty="0"/>
              <a:t>: In this approach, the leader offers less direction and allows members of the group to take a more active role in coming up with ideas and making decisions.</a:t>
            </a:r>
          </a:p>
          <a:p>
            <a:pPr algn="just"/>
            <a:r>
              <a:rPr lang="en-US" b="1" dirty="0"/>
              <a:t>Delegating (S4)</a:t>
            </a:r>
            <a:r>
              <a:rPr lang="en-US" dirty="0"/>
              <a:t>:</a:t>
            </a:r>
            <a:r>
              <a:rPr lang="en-US" b="1" dirty="0"/>
              <a:t> </a:t>
            </a:r>
            <a:r>
              <a:rPr lang="en-US" dirty="0"/>
              <a:t>This style is characterized by a less involved, hands-off approach to leadership. Group members tend to make most of the decisions and take most of the responsibilities for what happens.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US" dirty="0"/>
              <a:t>Four different levels of maturity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 fontAlgn="base"/>
            <a:r>
              <a:rPr lang="en-US" b="1" dirty="0"/>
              <a:t>M1</a:t>
            </a:r>
            <a:r>
              <a:rPr lang="en-US" dirty="0"/>
              <a:t>: Group members lack the knowledge, skills, and willingness to complete the task.</a:t>
            </a:r>
          </a:p>
          <a:p>
            <a:pPr algn="just" fontAlgn="base"/>
            <a:r>
              <a:rPr lang="en-US" b="1" dirty="0"/>
              <a:t>M2</a:t>
            </a:r>
            <a:r>
              <a:rPr lang="en-US" dirty="0"/>
              <a:t>: Group members are </a:t>
            </a:r>
            <a:r>
              <a:rPr lang="en-US" dirty="0">
                <a:solidFill>
                  <a:srgbClr val="FF0000"/>
                </a:solidFill>
              </a:rPr>
              <a:t>willing </a:t>
            </a:r>
            <a:r>
              <a:rPr lang="en-US" dirty="0"/>
              <a:t>and enthusiastic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b="1" dirty="0"/>
              <a:t>but</a:t>
            </a:r>
            <a:r>
              <a:rPr lang="en-US" dirty="0">
                <a:solidFill>
                  <a:srgbClr val="FF0000"/>
                </a:solidFill>
              </a:rPr>
              <a:t> lack the ability.</a:t>
            </a:r>
          </a:p>
          <a:p>
            <a:pPr algn="just" fontAlgn="base"/>
            <a:r>
              <a:rPr lang="en-US" b="1" dirty="0"/>
              <a:t>M3</a:t>
            </a:r>
            <a:r>
              <a:rPr lang="en-US" dirty="0"/>
              <a:t>: Group members </a:t>
            </a:r>
            <a:r>
              <a:rPr lang="en-US" dirty="0">
                <a:solidFill>
                  <a:srgbClr val="FF0000"/>
                </a:solidFill>
              </a:rPr>
              <a:t>have the skills </a:t>
            </a:r>
            <a:r>
              <a:rPr lang="en-US" dirty="0"/>
              <a:t>and capability to complete the task, </a:t>
            </a:r>
            <a:r>
              <a:rPr lang="en-US" dirty="0">
                <a:solidFill>
                  <a:srgbClr val="FF0000"/>
                </a:solidFill>
              </a:rPr>
              <a:t>but are unwilling </a:t>
            </a:r>
            <a:r>
              <a:rPr lang="en-US" dirty="0"/>
              <a:t>to take responsibility.</a:t>
            </a:r>
          </a:p>
          <a:p>
            <a:pPr algn="just" fontAlgn="base"/>
            <a:r>
              <a:rPr lang="en-US" b="1" dirty="0"/>
              <a:t>M4</a:t>
            </a:r>
            <a:r>
              <a:rPr lang="en-US" dirty="0"/>
              <a:t>: Group members are highly skilled and willing to complete the task.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Matching leadership style with maturity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/>
            <a:r>
              <a:rPr lang="en-US" dirty="0"/>
              <a:t>Low Maturity (M1)—Telling (S1)</a:t>
            </a:r>
          </a:p>
          <a:p>
            <a:pPr algn="just" fontAlgn="base"/>
            <a:r>
              <a:rPr lang="en-US" dirty="0"/>
              <a:t>Medium Maturity (M2)—Selling (S2)</a:t>
            </a:r>
          </a:p>
          <a:p>
            <a:pPr algn="just" fontAlgn="base"/>
            <a:r>
              <a:rPr lang="en-US" dirty="0"/>
              <a:t>Medium Maturity (M3)—Participating (S3)</a:t>
            </a:r>
          </a:p>
          <a:p>
            <a:pPr algn="just" fontAlgn="base"/>
            <a:r>
              <a:rPr lang="en-US" dirty="0"/>
              <a:t>High Maturity (M4)—Delegating (S4)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ituational Theories of Leadership | Principles of Managemen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85728"/>
            <a:ext cx="8358246" cy="610076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IN" dirty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What does situational theory of leadership emphasize?</a:t>
            </a:r>
          </a:p>
          <a:p>
            <a:pPr fontAlgn="base"/>
            <a:r>
              <a:rPr lang="en-US" b="1" dirty="0"/>
              <a:t>a) </a:t>
            </a:r>
            <a:r>
              <a:rPr lang="en-US" dirty="0"/>
              <a:t>Personality traits</a:t>
            </a:r>
          </a:p>
          <a:p>
            <a:pPr fontAlgn="base"/>
            <a:r>
              <a:rPr lang="en-US" b="1" dirty="0"/>
              <a:t>b) </a:t>
            </a:r>
            <a:r>
              <a:rPr lang="en-US" dirty="0"/>
              <a:t>Events</a:t>
            </a:r>
          </a:p>
          <a:p>
            <a:pPr fontAlgn="base"/>
            <a:r>
              <a:rPr lang="en-US" b="1" dirty="0"/>
              <a:t>c) </a:t>
            </a:r>
            <a:r>
              <a:rPr lang="en-US" dirty="0"/>
              <a:t>Environment</a:t>
            </a:r>
          </a:p>
          <a:p>
            <a:pPr fontAlgn="base"/>
            <a:r>
              <a:rPr lang="en-US" b="1" dirty="0"/>
              <a:t>d) </a:t>
            </a:r>
            <a:r>
              <a:rPr lang="en-US" dirty="0"/>
              <a:t>Political situation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75000"/>
            </a:schemeClr>
          </a:solidFill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Which of the following is an autocratic style of leadership?</a:t>
            </a:r>
            <a:br>
              <a:rPr lang="en-US" dirty="0"/>
            </a:br>
            <a:r>
              <a:rPr lang="en-US" dirty="0"/>
              <a:t>a) Directing style of leadership</a:t>
            </a:r>
            <a:br>
              <a:rPr lang="en-US" dirty="0"/>
            </a:br>
            <a:r>
              <a:rPr lang="en-US" dirty="0"/>
              <a:t>b) Consultative style of leadership</a:t>
            </a:r>
            <a:br>
              <a:rPr lang="en-US" dirty="0"/>
            </a:br>
            <a:r>
              <a:rPr lang="en-US" dirty="0"/>
              <a:t>c) Participative style of leadership</a:t>
            </a:r>
            <a:br>
              <a:rPr lang="en-US" dirty="0"/>
            </a:br>
            <a:r>
              <a:rPr lang="en-US" dirty="0"/>
              <a:t>d) Delegating style of leadership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75000"/>
            </a:schemeClr>
          </a:solidFill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type of leadership style in which the leader seeks input from those working under him/her is called _________</a:t>
            </a:r>
            <a:br>
              <a:rPr lang="en-US" dirty="0"/>
            </a:br>
            <a:r>
              <a:rPr lang="en-US" dirty="0"/>
              <a:t>a) Indirect style of leadership</a:t>
            </a:r>
            <a:br>
              <a:rPr lang="en-US" dirty="0"/>
            </a:br>
            <a:r>
              <a:rPr lang="en-US" dirty="0"/>
              <a:t>b) Consultative style of leadership</a:t>
            </a:r>
            <a:br>
              <a:rPr lang="en-US" dirty="0"/>
            </a:br>
            <a:r>
              <a:rPr lang="en-US" dirty="0"/>
              <a:t>c) Direct style of leadership</a:t>
            </a:r>
            <a:br>
              <a:rPr lang="en-US" dirty="0"/>
            </a:br>
            <a:r>
              <a:rPr lang="en-US" dirty="0"/>
              <a:t>d) Delegating style of leadership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75000"/>
            </a:schemeClr>
          </a:solidFill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consultative style of leadership, the _______ is the final decision maker.</a:t>
            </a:r>
            <a:br>
              <a:rPr lang="en-US" dirty="0"/>
            </a:br>
            <a:r>
              <a:rPr lang="en-US" dirty="0"/>
              <a:t>a) Leader</a:t>
            </a:r>
            <a:br>
              <a:rPr lang="en-US" dirty="0"/>
            </a:br>
            <a:r>
              <a:rPr lang="en-US" dirty="0"/>
              <a:t>b) Workforce</a:t>
            </a:r>
            <a:br>
              <a:rPr lang="en-US" dirty="0"/>
            </a:br>
            <a:r>
              <a:rPr lang="en-US" dirty="0"/>
              <a:t>c) Founder</a:t>
            </a:r>
            <a:br>
              <a:rPr lang="en-US" dirty="0"/>
            </a:br>
            <a:r>
              <a:rPr lang="en-US" dirty="0"/>
              <a:t>d) Co-founder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Leadership is the ability of a manager to induce subordinates (followers) to work with confidence and zeal.—</a:t>
            </a:r>
            <a:r>
              <a:rPr lang="en-US" b="1" dirty="0"/>
              <a:t>Koontz and O’Donnell</a:t>
            </a:r>
          </a:p>
          <a:p>
            <a:pPr algn="just">
              <a:buNone/>
            </a:pPr>
            <a:endParaRPr lang="en-US" dirty="0"/>
          </a:p>
          <a:p>
            <a:pPr algn="just"/>
            <a:r>
              <a:rPr lang="en-US" dirty="0"/>
              <a:t>Leadership is the ability to awaken in others the desire to follow a common objective.</a:t>
            </a:r>
          </a:p>
          <a:p>
            <a:pPr marL="0" indent="0" algn="just">
              <a:buNone/>
            </a:pPr>
            <a:r>
              <a:rPr lang="en-US" dirty="0"/>
              <a:t>                                                        —</a:t>
            </a:r>
            <a:r>
              <a:rPr lang="en-US" b="1" dirty="0"/>
              <a:t>R. T. Livingston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75000"/>
            </a:schemeClr>
          </a:solidFill>
        </p:spPr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In which of the following kind of leadership style the individual or team is given responsibility and authority to complete the task with minimum input from the leader?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a) Directing style of leadership</a:t>
            </a:r>
            <a:br>
              <a:rPr lang="en-US" dirty="0"/>
            </a:br>
            <a:r>
              <a:rPr lang="en-US" dirty="0"/>
              <a:t>b) Consultative style of leadership</a:t>
            </a:r>
            <a:br>
              <a:rPr lang="en-US" dirty="0"/>
            </a:br>
            <a:r>
              <a:rPr lang="en-US" dirty="0"/>
              <a:t>c) Participative style of leadership</a:t>
            </a:r>
            <a:br>
              <a:rPr lang="en-US" dirty="0"/>
            </a:br>
            <a:r>
              <a:rPr lang="en-US" dirty="0"/>
              <a:t>d) Delegating style of leadership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75000"/>
            </a:schemeClr>
          </a:solidFill>
        </p:spPr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of the following is not a kind of leadership skill required for effective leadership?</a:t>
            </a:r>
            <a:br>
              <a:rPr lang="en-US" dirty="0"/>
            </a:br>
            <a:r>
              <a:rPr lang="en-US" dirty="0"/>
              <a:t>a) Vision</a:t>
            </a:r>
            <a:br>
              <a:rPr lang="en-US" dirty="0"/>
            </a:br>
            <a:r>
              <a:rPr lang="en-US" dirty="0"/>
              <a:t>b) Empowerment</a:t>
            </a:r>
            <a:br>
              <a:rPr lang="en-US" dirty="0"/>
            </a:br>
            <a:r>
              <a:rPr lang="en-US" dirty="0"/>
              <a:t>c) Intuition</a:t>
            </a:r>
            <a:br>
              <a:rPr lang="en-US" dirty="0"/>
            </a:br>
            <a:r>
              <a:rPr lang="en-US" dirty="0"/>
              <a:t>d) Threat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75000"/>
            </a:schemeClr>
          </a:solidFill>
        </p:spPr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_______ occurs when leaders integrate their values into the company’s system.</a:t>
            </a:r>
            <a:br>
              <a:rPr lang="en-US" dirty="0"/>
            </a:br>
            <a:r>
              <a:rPr lang="en-US" dirty="0"/>
              <a:t>a) Intuition</a:t>
            </a:r>
            <a:br>
              <a:rPr lang="en-US" dirty="0"/>
            </a:br>
            <a:r>
              <a:rPr lang="en-US" dirty="0"/>
              <a:t>b) Self – understanding</a:t>
            </a:r>
            <a:br>
              <a:rPr lang="en-US" dirty="0"/>
            </a:br>
            <a:r>
              <a:rPr lang="en-US" dirty="0"/>
              <a:t>c) Value congruence</a:t>
            </a:r>
            <a:br>
              <a:rPr lang="en-US" dirty="0"/>
            </a:br>
            <a:r>
              <a:rPr lang="en-US" dirty="0"/>
              <a:t>d) Vision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75000"/>
            </a:schemeClr>
          </a:solidFill>
        </p:spPr>
        <p:txBody>
          <a:bodyPr/>
          <a:lstStyle/>
          <a:p>
            <a:r>
              <a:rPr lang="en-US" dirty="0"/>
              <a:t>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Country club style of leadership is considered as a style which is ---</a:t>
            </a:r>
          </a:p>
          <a:p>
            <a:r>
              <a:rPr lang="en-US" dirty="0"/>
              <a:t>Production oriented</a:t>
            </a:r>
          </a:p>
          <a:p>
            <a:r>
              <a:rPr lang="en-US" dirty="0"/>
              <a:t>People oriented</a:t>
            </a:r>
          </a:p>
          <a:p>
            <a:r>
              <a:rPr lang="en-US" dirty="0"/>
              <a:t>Organization oriented </a:t>
            </a:r>
          </a:p>
          <a:p>
            <a:r>
              <a:rPr lang="en-US" dirty="0"/>
              <a:t>None of the above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75000"/>
            </a:schemeClr>
          </a:solidFill>
        </p:spPr>
        <p:txBody>
          <a:bodyPr/>
          <a:lstStyle/>
          <a:p>
            <a:r>
              <a:rPr lang="en-US" dirty="0"/>
              <a:t>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__________ are the approaches to the study of leadership which </a:t>
            </a:r>
            <a:r>
              <a:rPr lang="en-US" dirty="0" err="1"/>
              <a:t>emphasise</a:t>
            </a:r>
            <a:r>
              <a:rPr lang="en-US" dirty="0"/>
              <a:t> the personality of the leader:</a:t>
            </a:r>
            <a:br>
              <a:rPr lang="en-US" dirty="0"/>
            </a:br>
            <a:r>
              <a:rPr lang="en-US" dirty="0"/>
              <a:t>A. Contingency theories</a:t>
            </a:r>
            <a:br>
              <a:rPr lang="en-US" dirty="0"/>
            </a:br>
            <a:r>
              <a:rPr lang="en-US" dirty="0"/>
              <a:t>B. Group theories</a:t>
            </a:r>
            <a:br>
              <a:rPr lang="en-US" dirty="0"/>
            </a:br>
            <a:r>
              <a:rPr lang="en-US" dirty="0"/>
              <a:t>C. Trait theories</a:t>
            </a:r>
            <a:br>
              <a:rPr lang="en-US" dirty="0"/>
            </a:br>
            <a:r>
              <a:rPr lang="en-US" dirty="0"/>
              <a:t>D. Inspirational theories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75000"/>
            </a:schemeClr>
          </a:solidFill>
        </p:spPr>
        <p:txBody>
          <a:bodyPr/>
          <a:lstStyle/>
          <a:p>
            <a:r>
              <a:rPr lang="en-US" dirty="0"/>
              <a:t>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_________ used the terms “employee-</a:t>
            </a:r>
            <a:r>
              <a:rPr lang="en-US" dirty="0" err="1"/>
              <a:t>centred</a:t>
            </a:r>
            <a:r>
              <a:rPr lang="en-US" dirty="0"/>
              <a:t>” and “production-</a:t>
            </a:r>
            <a:r>
              <a:rPr lang="en-US" dirty="0" err="1"/>
              <a:t>centred</a:t>
            </a:r>
            <a:r>
              <a:rPr lang="en-US" dirty="0"/>
              <a:t>” to describe leader </a:t>
            </a:r>
            <a:r>
              <a:rPr lang="en-US" dirty="0" err="1"/>
              <a:t>behaviour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A. Blake and Mouton</a:t>
            </a:r>
            <a:br>
              <a:rPr lang="en-US" dirty="0"/>
            </a:br>
            <a:r>
              <a:rPr lang="en-US" dirty="0"/>
              <a:t>B. Fiedler</a:t>
            </a:r>
            <a:br>
              <a:rPr lang="en-US" dirty="0"/>
            </a:br>
            <a:r>
              <a:rPr lang="en-US" dirty="0"/>
              <a:t>C. McGregor</a:t>
            </a:r>
            <a:br>
              <a:rPr lang="en-US" dirty="0"/>
            </a:br>
            <a:r>
              <a:rPr lang="en-US" dirty="0"/>
              <a:t>D. </a:t>
            </a:r>
            <a:r>
              <a:rPr lang="en-US" dirty="0" err="1"/>
              <a:t>Likert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75000"/>
            </a:schemeClr>
          </a:solidFill>
        </p:spPr>
        <p:txBody>
          <a:bodyPr/>
          <a:lstStyle/>
          <a:p>
            <a:r>
              <a:rPr lang="en-US" dirty="0"/>
              <a:t>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Leaders with a low LPC score gain satisfaction from _______________ according to Fiedler’s LPC scale:</a:t>
            </a:r>
            <a:br>
              <a:rPr lang="en-US" dirty="0"/>
            </a:br>
            <a:r>
              <a:rPr lang="en-US" dirty="0"/>
              <a:t>A. Developing team relationships</a:t>
            </a:r>
            <a:br>
              <a:rPr lang="en-US" dirty="0"/>
            </a:br>
            <a:r>
              <a:rPr lang="en-US" dirty="0"/>
              <a:t>B. Achieving objectives</a:t>
            </a:r>
            <a:br>
              <a:rPr lang="en-US" dirty="0"/>
            </a:br>
            <a:r>
              <a:rPr lang="en-US" dirty="0"/>
              <a:t>C. Both of these</a:t>
            </a:r>
            <a:br>
              <a:rPr lang="en-US" dirty="0"/>
            </a:br>
            <a:r>
              <a:rPr lang="en-US" dirty="0"/>
              <a:t>D. None of the above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75000"/>
            </a:schemeClr>
          </a:solidFill>
        </p:spPr>
        <p:txBody>
          <a:bodyPr/>
          <a:lstStyle/>
          <a:p>
            <a:r>
              <a:rPr lang="en-US" dirty="0"/>
              <a:t>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leader exercises his power over his followers because of his position held in the. organizational</a:t>
            </a:r>
            <a:br>
              <a:rPr lang="en-US" dirty="0"/>
            </a:br>
            <a:r>
              <a:rPr lang="en-US" dirty="0"/>
              <a:t>hierarchy is ____.</a:t>
            </a:r>
            <a:br>
              <a:rPr lang="en-US" dirty="0"/>
            </a:br>
            <a:r>
              <a:rPr lang="en-US" dirty="0"/>
              <a:t>A. autocratic leader.</a:t>
            </a:r>
            <a:br>
              <a:rPr lang="en-US" dirty="0"/>
            </a:br>
            <a:r>
              <a:rPr lang="en-US" dirty="0"/>
              <a:t>B. intellectual leader.</a:t>
            </a:r>
            <a:br>
              <a:rPr lang="en-US" dirty="0"/>
            </a:br>
            <a:r>
              <a:rPr lang="en-US" dirty="0"/>
              <a:t>C. liberal leader.</a:t>
            </a:r>
            <a:br>
              <a:rPr lang="en-US" dirty="0"/>
            </a:br>
            <a:r>
              <a:rPr lang="en-US" dirty="0"/>
              <a:t>D. institutional leader.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75000"/>
            </a:schemeClr>
          </a:solidFill>
        </p:spPr>
        <p:txBody>
          <a:bodyPr/>
          <a:lstStyle/>
          <a:p>
            <a:r>
              <a:rPr lang="en-US" dirty="0"/>
              <a:t>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leader who excels as a leader because of his superior knowledge is ___-.</a:t>
            </a:r>
            <a:br>
              <a:rPr lang="en-US" dirty="0"/>
            </a:br>
            <a:r>
              <a:rPr lang="en-US" dirty="0"/>
              <a:t>A. autocratic leader.</a:t>
            </a:r>
            <a:br>
              <a:rPr lang="en-US" dirty="0"/>
            </a:br>
            <a:r>
              <a:rPr lang="en-US" dirty="0"/>
              <a:t>B. intellectual leader.</a:t>
            </a:r>
            <a:br>
              <a:rPr lang="en-US" dirty="0"/>
            </a:br>
            <a:r>
              <a:rPr lang="en-US" dirty="0"/>
              <a:t>C. liberal leader.</a:t>
            </a:r>
            <a:br>
              <a:rPr lang="en-US" dirty="0"/>
            </a:br>
            <a:r>
              <a:rPr lang="en-US" dirty="0"/>
              <a:t>D. institutional leader.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75000"/>
            </a:schemeClr>
          </a:solidFill>
        </p:spPr>
        <p:txBody>
          <a:bodyPr/>
          <a:lstStyle/>
          <a:p>
            <a:r>
              <a:rPr lang="en-US" dirty="0"/>
              <a:t>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leader who serves as the head of the family and treats his followers like his family members is ____.</a:t>
            </a:r>
            <a:br>
              <a:rPr lang="en-US" dirty="0"/>
            </a:br>
            <a:r>
              <a:rPr lang="en-US" dirty="0"/>
              <a:t>A. paternalistic leader.</a:t>
            </a:r>
            <a:br>
              <a:rPr lang="en-US" dirty="0"/>
            </a:br>
            <a:r>
              <a:rPr lang="en-US" dirty="0"/>
              <a:t>B. intellectual leader.</a:t>
            </a:r>
            <a:br>
              <a:rPr lang="en-US" dirty="0"/>
            </a:br>
            <a:r>
              <a:rPr lang="en-US" dirty="0"/>
              <a:t>C. liberal leader.</a:t>
            </a:r>
            <a:br>
              <a:rPr lang="en-US" dirty="0"/>
            </a:br>
            <a:r>
              <a:rPr lang="en-US" dirty="0"/>
              <a:t>D. institutional leader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/>
              <a:t>Leadership traits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https://www.youtube.com/watch?v=laDWCgWDzyE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75000"/>
            </a:schemeClr>
          </a:solidFill>
        </p:spPr>
        <p:txBody>
          <a:bodyPr/>
          <a:lstStyle/>
          <a:p>
            <a:r>
              <a:rPr lang="en-IN" dirty="0"/>
              <a:t>14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__________ are the approaches to the study of leadership which emphasize the personality of the leader:</a:t>
            </a:r>
            <a:br>
              <a:rPr lang="en-US" dirty="0"/>
            </a:br>
            <a:r>
              <a:rPr lang="en-US" dirty="0"/>
              <a:t>A. Contingency theories</a:t>
            </a:r>
            <a:br>
              <a:rPr lang="en-US" dirty="0"/>
            </a:br>
            <a:r>
              <a:rPr lang="en-US" dirty="0"/>
              <a:t>B. Group theories</a:t>
            </a:r>
            <a:br>
              <a:rPr lang="en-US" dirty="0"/>
            </a:br>
            <a:r>
              <a:rPr lang="en-US" dirty="0"/>
              <a:t>C. Trait theories</a:t>
            </a:r>
            <a:br>
              <a:rPr lang="en-US" dirty="0"/>
            </a:br>
            <a:r>
              <a:rPr lang="en-US" dirty="0"/>
              <a:t>D. Inspirational theories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75000"/>
            </a:schemeClr>
          </a:solidFill>
        </p:spPr>
        <p:txBody>
          <a:bodyPr/>
          <a:lstStyle/>
          <a:p>
            <a:r>
              <a:rPr lang="en-IN" dirty="0"/>
              <a:t>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Contingency theories of leadership based upon:</a:t>
            </a:r>
            <a:br>
              <a:rPr lang="en-US" dirty="0"/>
            </a:br>
            <a:r>
              <a:rPr lang="en-US" dirty="0"/>
              <a:t>A. That there is no single style of leadership appropriate to all situations</a:t>
            </a:r>
            <a:br>
              <a:rPr lang="en-US" dirty="0"/>
            </a:br>
            <a:r>
              <a:rPr lang="en-US" dirty="0"/>
              <a:t>B. That there is a single style of leadership appropriate to all managers</a:t>
            </a:r>
            <a:br>
              <a:rPr lang="en-US" dirty="0"/>
            </a:br>
            <a:r>
              <a:rPr lang="en-US" dirty="0"/>
              <a:t>C. That there is a single style of leadership appropriate to all situations</a:t>
            </a:r>
            <a:br>
              <a:rPr lang="en-US" dirty="0"/>
            </a:br>
            <a:r>
              <a:rPr lang="en-US" dirty="0"/>
              <a:t>D. None of the above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75000"/>
            </a:schemeClr>
          </a:solidFill>
        </p:spPr>
        <p:txBody>
          <a:bodyPr/>
          <a:lstStyle/>
          <a:p>
            <a:r>
              <a:rPr lang="en-IN" dirty="0"/>
              <a:t>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What are the key characteristics of transactional leaders?</a:t>
            </a:r>
          </a:p>
          <a:p>
            <a:pPr fontAlgn="base"/>
            <a:r>
              <a:rPr lang="en-US" b="1" dirty="0"/>
              <a:t>a) </a:t>
            </a:r>
            <a:r>
              <a:rPr lang="en-US" dirty="0"/>
              <a:t>Guiding, mentoring and motivating</a:t>
            </a:r>
          </a:p>
          <a:p>
            <a:pPr fontAlgn="base"/>
            <a:r>
              <a:rPr lang="en-US" b="1" dirty="0"/>
              <a:t>b) </a:t>
            </a:r>
            <a:r>
              <a:rPr lang="en-US" dirty="0"/>
              <a:t>Guiding, commanding and motivating</a:t>
            </a:r>
          </a:p>
          <a:p>
            <a:pPr fontAlgn="base"/>
            <a:r>
              <a:rPr lang="en-US" b="1" dirty="0"/>
              <a:t>c) </a:t>
            </a:r>
            <a:r>
              <a:rPr lang="en-US" dirty="0"/>
              <a:t>Guiding, demonstrating and motivating</a:t>
            </a:r>
          </a:p>
          <a:p>
            <a:pPr fontAlgn="base"/>
            <a:r>
              <a:rPr lang="en-US" b="1" dirty="0"/>
              <a:t>d) </a:t>
            </a:r>
            <a:r>
              <a:rPr lang="en-US" dirty="0"/>
              <a:t>Guiding, mentoring and demonstrating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75000"/>
            </a:schemeClr>
          </a:solidFill>
        </p:spPr>
        <p:txBody>
          <a:bodyPr/>
          <a:lstStyle/>
          <a:p>
            <a:r>
              <a:rPr lang="en-IN" dirty="0"/>
              <a:t>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What is the term for power derived from status or position in an organization?</a:t>
            </a:r>
          </a:p>
          <a:p>
            <a:pPr fontAlgn="base"/>
            <a:r>
              <a:rPr lang="en-US" b="1" dirty="0"/>
              <a:t>a) </a:t>
            </a:r>
            <a:r>
              <a:rPr lang="en-US" dirty="0"/>
              <a:t>Referent</a:t>
            </a:r>
          </a:p>
          <a:p>
            <a:pPr fontAlgn="base"/>
            <a:r>
              <a:rPr lang="en-US" b="1" dirty="0"/>
              <a:t>b) </a:t>
            </a:r>
            <a:r>
              <a:rPr lang="en-US" dirty="0"/>
              <a:t>Expert</a:t>
            </a:r>
          </a:p>
          <a:p>
            <a:pPr fontAlgn="base"/>
            <a:r>
              <a:rPr lang="en-US" b="1" dirty="0"/>
              <a:t>c) </a:t>
            </a:r>
            <a:r>
              <a:rPr lang="en-US" dirty="0"/>
              <a:t>Reward</a:t>
            </a:r>
          </a:p>
          <a:p>
            <a:pPr fontAlgn="base"/>
            <a:r>
              <a:rPr lang="en-US" b="1" dirty="0"/>
              <a:t>d) </a:t>
            </a:r>
            <a:r>
              <a:rPr lang="en-US" dirty="0"/>
              <a:t>Legitimate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75000"/>
            </a:schemeClr>
          </a:solidFill>
        </p:spPr>
        <p:txBody>
          <a:bodyPr/>
          <a:lstStyle/>
          <a:p>
            <a:r>
              <a:rPr lang="en-IN" dirty="0"/>
              <a:t>18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According to </a:t>
            </a:r>
            <a:r>
              <a:rPr lang="en-US" dirty="0" err="1"/>
              <a:t>Lewin</a:t>
            </a:r>
            <a:r>
              <a:rPr lang="en-US" dirty="0"/>
              <a:t>, </a:t>
            </a:r>
            <a:r>
              <a:rPr lang="en-US" dirty="0" err="1"/>
              <a:t>Lippet</a:t>
            </a:r>
            <a:r>
              <a:rPr lang="en-US" dirty="0"/>
              <a:t> and White's 1939 experiment, which form of leadership produced the most work from participants?</a:t>
            </a:r>
          </a:p>
          <a:p>
            <a:pPr fontAlgn="base"/>
            <a:r>
              <a:rPr lang="en-US" b="1" dirty="0"/>
              <a:t>a) </a:t>
            </a:r>
            <a:r>
              <a:rPr lang="en-US" dirty="0"/>
              <a:t>Laissez-faire</a:t>
            </a:r>
          </a:p>
          <a:p>
            <a:pPr fontAlgn="base"/>
            <a:r>
              <a:rPr lang="en-US" b="1" dirty="0"/>
              <a:t>b) </a:t>
            </a:r>
            <a:r>
              <a:rPr lang="en-US" dirty="0"/>
              <a:t>Democratic</a:t>
            </a:r>
          </a:p>
          <a:p>
            <a:pPr fontAlgn="base"/>
            <a:r>
              <a:rPr lang="en-US" b="1" dirty="0"/>
              <a:t>c) </a:t>
            </a:r>
            <a:r>
              <a:rPr lang="en-US" dirty="0"/>
              <a:t>Authoritarian</a:t>
            </a:r>
          </a:p>
          <a:p>
            <a:pPr fontAlgn="base"/>
            <a:r>
              <a:rPr lang="en-US" b="1" dirty="0"/>
              <a:t>d) </a:t>
            </a:r>
            <a:r>
              <a:rPr lang="en-US" dirty="0"/>
              <a:t>A mix of laissez-faire and democratic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/>
          </a:solidFill>
        </p:spPr>
        <p:txBody>
          <a:bodyPr/>
          <a:lstStyle/>
          <a:p>
            <a:r>
              <a:rPr lang="en-US" dirty="0"/>
              <a:t>19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Leadership today is increasingly associated with the concept of ______________?</a:t>
            </a:r>
            <a:endParaRPr lang="en-US" dirty="0"/>
          </a:p>
          <a:p>
            <a:r>
              <a:rPr lang="en-US" dirty="0"/>
              <a:t>Control  </a:t>
            </a:r>
          </a:p>
          <a:p>
            <a:r>
              <a:rPr lang="en-US" dirty="0"/>
              <a:t>Command  </a:t>
            </a:r>
          </a:p>
          <a:p>
            <a:r>
              <a:rPr lang="en-US" dirty="0"/>
              <a:t>Getting others to follow  </a:t>
            </a:r>
          </a:p>
          <a:p>
            <a:r>
              <a:rPr lang="en-US" dirty="0"/>
              <a:t>Strategy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/>
          </a:solidFill>
        </p:spPr>
        <p:txBody>
          <a:bodyPr/>
          <a:lstStyle/>
          <a:p>
            <a:r>
              <a:rPr lang="en-US" dirty="0"/>
              <a:t>20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Which of the following statements about leadership is false?</a:t>
            </a:r>
          </a:p>
          <a:p>
            <a:pPr algn="just"/>
            <a:r>
              <a:rPr lang="en-US" dirty="0"/>
              <a:t>Not every leader is a manager  </a:t>
            </a:r>
          </a:p>
          <a:p>
            <a:pPr algn="just"/>
            <a:r>
              <a:rPr lang="en-US" dirty="0"/>
              <a:t>When people operate as leaders their role is always clearly established and defined  </a:t>
            </a:r>
          </a:p>
          <a:p>
            <a:pPr algn="just"/>
            <a:r>
              <a:rPr lang="en-US" dirty="0"/>
              <a:t>Leadership does not necessarily take place within a hierarchical structure of an organization  </a:t>
            </a:r>
          </a:p>
          <a:p>
            <a:pPr algn="just"/>
            <a:r>
              <a:rPr lang="en-US" dirty="0"/>
              <a:t>None of the above 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/>
          </a:solidFill>
        </p:spPr>
        <p:txBody>
          <a:bodyPr/>
          <a:lstStyle/>
          <a:p>
            <a:r>
              <a:rPr lang="en-US" dirty="0"/>
              <a:t>21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 Adair’s approach, needs such as training the group, setting standards and maintaining discipline, and appointing sub-leaders may be called _____________.</a:t>
            </a:r>
          </a:p>
          <a:p>
            <a:pPr algn="just"/>
            <a:r>
              <a:rPr lang="en-US" dirty="0"/>
              <a:t>Individual functions  </a:t>
            </a:r>
          </a:p>
          <a:p>
            <a:pPr algn="just"/>
            <a:r>
              <a:rPr lang="en-US" dirty="0"/>
              <a:t>Work functions  </a:t>
            </a:r>
          </a:p>
          <a:p>
            <a:pPr algn="just"/>
            <a:r>
              <a:rPr lang="en-US" dirty="0"/>
              <a:t>Team functions  </a:t>
            </a:r>
          </a:p>
          <a:p>
            <a:pPr algn="just"/>
            <a:r>
              <a:rPr lang="en-US" dirty="0"/>
              <a:t>Task functions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/>
          </a:solidFill>
        </p:spPr>
        <p:txBody>
          <a:bodyPr/>
          <a:lstStyle/>
          <a:p>
            <a:r>
              <a:rPr lang="en-US" dirty="0"/>
              <a:t>22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Ohio State Leadership Studies revealed two major dimensions of leadership behavior: _________________ and initiating structure.</a:t>
            </a:r>
          </a:p>
          <a:p>
            <a:pPr algn="just"/>
            <a:r>
              <a:rPr lang="en-US" dirty="0"/>
              <a:t>Communication  </a:t>
            </a:r>
          </a:p>
          <a:p>
            <a:pPr algn="just"/>
            <a:r>
              <a:rPr lang="en-US" dirty="0"/>
              <a:t>Collaboration  </a:t>
            </a:r>
          </a:p>
          <a:p>
            <a:pPr algn="just"/>
            <a:r>
              <a:rPr lang="en-US" dirty="0"/>
              <a:t>Consideration  </a:t>
            </a:r>
          </a:p>
          <a:p>
            <a:pPr algn="just"/>
            <a:r>
              <a:rPr lang="en-US" dirty="0"/>
              <a:t>Control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/>
          </a:solidFill>
        </p:spPr>
        <p:txBody>
          <a:bodyPr/>
          <a:lstStyle/>
          <a:p>
            <a:r>
              <a:rPr lang="en-US" dirty="0"/>
              <a:t>23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According to Fiedler’s LPC scale what will leaders with a low LPC score gain satisfaction from?</a:t>
            </a:r>
          </a:p>
          <a:p>
            <a:pPr algn="just"/>
            <a:r>
              <a:rPr lang="en-US" dirty="0"/>
              <a:t>Achieving objectives  </a:t>
            </a:r>
          </a:p>
          <a:p>
            <a:pPr algn="just"/>
            <a:r>
              <a:rPr lang="en-US" dirty="0"/>
              <a:t>Developing team relationships  </a:t>
            </a:r>
          </a:p>
          <a:p>
            <a:pPr algn="just"/>
            <a:r>
              <a:rPr lang="en-US" dirty="0"/>
              <a:t>Building external connection </a:t>
            </a:r>
          </a:p>
          <a:p>
            <a:pPr algn="just"/>
            <a:r>
              <a:rPr lang="en-US" dirty="0"/>
              <a:t>None of the above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/>
              <a:t>LEADERSHIP TRAITS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Sympathy </a:t>
            </a:r>
          </a:p>
          <a:p>
            <a:r>
              <a:rPr lang="en-US" dirty="0"/>
              <a:t>Nurturing and caring</a:t>
            </a:r>
          </a:p>
          <a:p>
            <a:r>
              <a:rPr lang="en-US" dirty="0"/>
              <a:t>Uprightness </a:t>
            </a:r>
          </a:p>
          <a:p>
            <a:r>
              <a:rPr lang="en-US" dirty="0"/>
              <a:t>Direction </a:t>
            </a:r>
          </a:p>
          <a:p>
            <a:r>
              <a:rPr lang="en-US" dirty="0"/>
              <a:t>Communication </a:t>
            </a:r>
          </a:p>
          <a:p>
            <a:r>
              <a:rPr lang="en-US" dirty="0"/>
              <a:t>Flexibility </a:t>
            </a:r>
          </a:p>
          <a:p>
            <a:r>
              <a:rPr lang="en-US" dirty="0"/>
              <a:t>Complexity Resolution </a:t>
            </a:r>
          </a:p>
          <a:p>
            <a:r>
              <a:rPr lang="en-US" dirty="0"/>
              <a:t>Strategic Action </a:t>
            </a:r>
          </a:p>
          <a:p>
            <a:r>
              <a:rPr lang="en-US" dirty="0"/>
              <a:t>Innovation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/>
              <a:t>IMPORTANCE OF LEADERSHIP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Clarity and Communication </a:t>
            </a:r>
          </a:p>
          <a:p>
            <a:r>
              <a:rPr lang="en-US" dirty="0"/>
              <a:t>Motivation</a:t>
            </a:r>
          </a:p>
          <a:p>
            <a:r>
              <a:rPr lang="en-US" dirty="0"/>
              <a:t>Change Management</a:t>
            </a:r>
          </a:p>
          <a:p>
            <a:r>
              <a:rPr lang="en-US" dirty="0"/>
              <a:t>Planning</a:t>
            </a:r>
          </a:p>
          <a:p>
            <a:r>
              <a:rPr lang="en-US" dirty="0"/>
              <a:t>Employee Relations</a:t>
            </a:r>
          </a:p>
          <a:p>
            <a:r>
              <a:rPr lang="en-US" dirty="0"/>
              <a:t>Crisis Management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Leaders v/s Managers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17376" y="1873863"/>
            <a:ext cx="4038600" cy="4525963"/>
          </a:xfrm>
        </p:spPr>
        <p:txBody>
          <a:bodyPr>
            <a:normAutofit fontScale="85000" lnSpcReduction="10000"/>
          </a:bodyPr>
          <a:lstStyle/>
          <a:p>
            <a:pPr algn="ctr">
              <a:buNone/>
            </a:pPr>
            <a:r>
              <a:rPr lang="en-US" b="1" dirty="0">
                <a:solidFill>
                  <a:srgbClr val="FF0000"/>
                </a:solidFill>
              </a:rPr>
              <a:t>Manager </a:t>
            </a:r>
          </a:p>
          <a:p>
            <a:pPr algn="just"/>
            <a:r>
              <a:rPr lang="en-US" dirty="0"/>
              <a:t>An officially designated authority </a:t>
            </a:r>
          </a:p>
          <a:p>
            <a:pPr algn="just"/>
            <a:r>
              <a:rPr lang="en-US" dirty="0"/>
              <a:t>Responsible for controlling and supervision of sub-ordinates </a:t>
            </a:r>
          </a:p>
          <a:p>
            <a:pPr algn="just"/>
            <a:r>
              <a:rPr lang="en-US" dirty="0"/>
              <a:t>Provides instructions to his subordinates </a:t>
            </a:r>
          </a:p>
          <a:p>
            <a:pPr algn="just"/>
            <a:r>
              <a:rPr lang="en-US" dirty="0"/>
              <a:t>Main focus is on achievement of employees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788024" y="1872433"/>
            <a:ext cx="4038600" cy="4525963"/>
          </a:xfrm>
        </p:spPr>
        <p:txBody>
          <a:bodyPr>
            <a:normAutofit fontScale="85000" lnSpcReduction="10000"/>
          </a:bodyPr>
          <a:lstStyle/>
          <a:p>
            <a:pPr algn="ctr">
              <a:buNone/>
            </a:pPr>
            <a:r>
              <a:rPr lang="en-US" b="1" dirty="0">
                <a:solidFill>
                  <a:srgbClr val="FF0000"/>
                </a:solidFill>
              </a:rPr>
              <a:t>Leader</a:t>
            </a:r>
          </a:p>
          <a:p>
            <a:pPr algn="just"/>
            <a:r>
              <a:rPr lang="en-US" dirty="0"/>
              <a:t>An authoritative individual</a:t>
            </a:r>
          </a:p>
          <a:p>
            <a:pPr algn="just"/>
            <a:r>
              <a:rPr lang="en-US" dirty="0"/>
              <a:t>Responsible for building trust </a:t>
            </a:r>
          </a:p>
          <a:p>
            <a:pPr algn="just"/>
            <a:r>
              <a:rPr lang="en-US" dirty="0"/>
              <a:t>Provides a vision to believe in and strategic alignment</a:t>
            </a:r>
          </a:p>
          <a:p>
            <a:pPr algn="just"/>
            <a:r>
              <a:rPr lang="en-US" dirty="0"/>
              <a:t>Trains and guides people and empowers them. </a:t>
            </a:r>
          </a:p>
          <a:p>
            <a:pPr algn="just"/>
            <a:r>
              <a:rPr lang="en-US" dirty="0"/>
              <a:t>Main focus is on growth and development of employees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dirty="0"/>
              <a:t>……………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en-US" dirty="0"/>
              <a:t>Avoids risks </a:t>
            </a:r>
          </a:p>
          <a:p>
            <a:pPr algn="just"/>
            <a:r>
              <a:rPr lang="en-US" dirty="0"/>
              <a:t>Negotiates and coerces. Balances opposing views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/>
            <a:r>
              <a:rPr lang="en-US" dirty="0"/>
              <a:t>Takes risks when opportunities appear promising </a:t>
            </a:r>
          </a:p>
          <a:p>
            <a:pPr algn="just"/>
            <a:r>
              <a:rPr lang="en-US" dirty="0"/>
              <a:t>Develops fresh approaches for solving problems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</TotalTime>
  <Words>2346</Words>
  <Application>Microsoft Office PowerPoint</Application>
  <PresentationFormat>On-screen Show (4:3)</PresentationFormat>
  <Paragraphs>258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3" baseType="lpstr">
      <vt:lpstr>Arial</vt:lpstr>
      <vt:lpstr>Calibri</vt:lpstr>
      <vt:lpstr>Times New Roman</vt:lpstr>
      <vt:lpstr>Office Theme</vt:lpstr>
      <vt:lpstr>Application of leadership theories</vt:lpstr>
      <vt:lpstr>Activity</vt:lpstr>
      <vt:lpstr>Leadership</vt:lpstr>
      <vt:lpstr>DEFINITIONS</vt:lpstr>
      <vt:lpstr>Leadership traits</vt:lpstr>
      <vt:lpstr>LEADERSHIP TRAITS</vt:lpstr>
      <vt:lpstr>IMPORTANCE OF LEADERSHIP</vt:lpstr>
      <vt:lpstr>Leaders v/s Managers</vt:lpstr>
      <vt:lpstr>……………</vt:lpstr>
      <vt:lpstr>LEADERSHIP STYLES</vt:lpstr>
      <vt:lpstr>Participative Style  (Let Us Work Together)</vt:lpstr>
      <vt:lpstr>Supportive leadership </vt:lpstr>
      <vt:lpstr>Free-rein style (I Go and You Work)</vt:lpstr>
      <vt:lpstr>Entrepreneurship leadership style</vt:lpstr>
      <vt:lpstr>MCQ</vt:lpstr>
      <vt:lpstr>quiz</vt:lpstr>
      <vt:lpstr>Theories of leadership</vt:lpstr>
      <vt:lpstr>Leadership Traits</vt:lpstr>
      <vt:lpstr>……….</vt:lpstr>
      <vt:lpstr>Advantages and disadvantages</vt:lpstr>
      <vt:lpstr>Behavioral Theory</vt:lpstr>
      <vt:lpstr>……….</vt:lpstr>
      <vt:lpstr>Advantages of Behavioral Theory</vt:lpstr>
      <vt:lpstr>Disadvantages </vt:lpstr>
      <vt:lpstr>MANAGERIAL GRID THEORY (Blake and Mouton)</vt:lpstr>
      <vt:lpstr>PowerPoint Presentation</vt:lpstr>
      <vt:lpstr>Advantages and disadvantages</vt:lpstr>
      <vt:lpstr>MCQs</vt:lpstr>
      <vt:lpstr>2</vt:lpstr>
      <vt:lpstr> Situational Leadership (Hersey and Blanchard ) </vt:lpstr>
      <vt:lpstr>………..</vt:lpstr>
      <vt:lpstr>………..</vt:lpstr>
      <vt:lpstr>Four different levels of maturity</vt:lpstr>
      <vt:lpstr>Matching leadership style with maturity level</vt:lpstr>
      <vt:lpstr>PowerPoint Presentation</vt:lpstr>
      <vt:lpstr>Quiz</vt:lpstr>
      <vt:lpstr>1</vt:lpstr>
      <vt:lpstr>2</vt:lpstr>
      <vt:lpstr>3</vt:lpstr>
      <vt:lpstr>4</vt:lpstr>
      <vt:lpstr>5</vt:lpstr>
      <vt:lpstr>6</vt:lpstr>
      <vt:lpstr>7</vt:lpstr>
      <vt:lpstr>8</vt:lpstr>
      <vt:lpstr>9</vt:lpstr>
      <vt:lpstr>10</vt:lpstr>
      <vt:lpstr>11</vt:lpstr>
      <vt:lpstr>12</vt:lpstr>
      <vt:lpstr>13</vt:lpstr>
      <vt:lpstr>14</vt:lpstr>
      <vt:lpstr>15</vt:lpstr>
      <vt:lpstr>16</vt:lpstr>
      <vt:lpstr>17</vt:lpstr>
      <vt:lpstr>18</vt:lpstr>
      <vt:lpstr>19</vt:lpstr>
      <vt:lpstr>20</vt:lpstr>
      <vt:lpstr>21</vt:lpstr>
      <vt:lpstr>22</vt:lpstr>
      <vt:lpstr>23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Leadership</dc:title>
  <dc:creator>user</dc:creator>
  <cp:lastModifiedBy>davinder kaur</cp:lastModifiedBy>
  <cp:revision>20</cp:revision>
  <dcterms:created xsi:type="dcterms:W3CDTF">2020-10-06T01:49:13Z</dcterms:created>
  <dcterms:modified xsi:type="dcterms:W3CDTF">2022-11-09T09:01:34Z</dcterms:modified>
</cp:coreProperties>
</file>