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91" r:id="rId10"/>
    <p:sldId id="290" r:id="rId11"/>
    <p:sldId id="265" r:id="rId12"/>
    <p:sldId id="266" r:id="rId13"/>
    <p:sldId id="267" r:id="rId14"/>
    <p:sldId id="268" r:id="rId15"/>
    <p:sldId id="269" r:id="rId16"/>
    <p:sldId id="270" r:id="rId17"/>
    <p:sldId id="271" r:id="rId18"/>
    <p:sldId id="272" r:id="rId19"/>
    <p:sldId id="288" r:id="rId20"/>
    <p:sldId id="274" r:id="rId21"/>
    <p:sldId id="275" r:id="rId22"/>
    <p:sldId id="276" r:id="rId23"/>
    <p:sldId id="279" r:id="rId24"/>
    <p:sldId id="278" r:id="rId25"/>
    <p:sldId id="294" r:id="rId26"/>
    <p:sldId id="280" r:id="rId27"/>
    <p:sldId id="282" r:id="rId28"/>
    <p:sldId id="283" r:id="rId29"/>
    <p:sldId id="284" r:id="rId30"/>
    <p:sldId id="286" r:id="rId31"/>
    <p:sldId id="287" r:id="rId32"/>
    <p:sldId id="293" r:id="rId33"/>
    <p:sldId id="292" r:id="rId34"/>
    <p:sldId id="285" r:id="rId35"/>
    <p:sldId id="295" r:id="rId36"/>
    <p:sldId id="296" r:id="rId37"/>
    <p:sldId id="297" r:id="rId38"/>
    <p:sldId id="298"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199" y="228599"/>
            <a:ext cx="8686800" cy="676275"/>
          </a:xfrm>
          <a:custGeom>
            <a:avLst/>
            <a:gdLst/>
            <a:ahLst/>
            <a:cxnLst/>
            <a:rect l="l" t="t" r="r" b="b"/>
            <a:pathLst>
              <a:path w="8686800" h="676275">
                <a:moveTo>
                  <a:pt x="8686782" y="676018"/>
                </a:moveTo>
                <a:lnTo>
                  <a:pt x="0" y="676018"/>
                </a:lnTo>
                <a:lnTo>
                  <a:pt x="0" y="0"/>
                </a:lnTo>
                <a:lnTo>
                  <a:pt x="8686782" y="0"/>
                </a:lnTo>
                <a:lnTo>
                  <a:pt x="8686782" y="676018"/>
                </a:lnTo>
                <a:close/>
              </a:path>
            </a:pathLst>
          </a:custGeom>
          <a:solidFill>
            <a:srgbClr val="5DD3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rgbClr val="FF0000"/>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89349" y="477708"/>
            <a:ext cx="3560445" cy="695960"/>
          </a:xfrm>
          <a:prstGeom prst="rect">
            <a:avLst/>
          </a:prstGeom>
        </p:spPr>
        <p:txBody>
          <a:bodyPr wrap="square" lIns="0" tIns="0" rIns="0" bIns="0">
            <a:spAutoFit/>
          </a:bodyPr>
          <a:lstStyle>
            <a:lvl1pPr>
              <a:defRPr sz="4400" b="0" i="0">
                <a:solidFill>
                  <a:srgbClr val="FF0000"/>
                </a:solidFill>
                <a:latin typeface="Carlito"/>
                <a:cs typeface="Carlito"/>
              </a:defRPr>
            </a:lvl1pPr>
          </a:lstStyle>
          <a:p>
            <a:endParaRPr/>
          </a:p>
        </p:txBody>
      </p:sp>
      <p:sp>
        <p:nvSpPr>
          <p:cNvPr id="3" name="Holder 3"/>
          <p:cNvSpPr>
            <a:spLocks noGrp="1"/>
          </p:cNvSpPr>
          <p:nvPr>
            <p:ph type="body" idx="1"/>
          </p:nvPr>
        </p:nvSpPr>
        <p:spPr>
          <a:xfrm>
            <a:off x="286404" y="1363595"/>
            <a:ext cx="5558155" cy="3692525"/>
          </a:xfrm>
          <a:prstGeom prst="rect">
            <a:avLst/>
          </a:prstGeom>
        </p:spPr>
        <p:txBody>
          <a:bodyPr wrap="square" lIns="0" tIns="0" rIns="0" bIns="0">
            <a:spAutoFit/>
          </a:bodyPr>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5798" y="2130420"/>
            <a:ext cx="7772400" cy="1470025"/>
          </a:xfrm>
          <a:custGeom>
            <a:avLst/>
            <a:gdLst/>
            <a:ahLst/>
            <a:cxnLst/>
            <a:rect l="l" t="t" r="r" b="b"/>
            <a:pathLst>
              <a:path w="7772400" h="1470025">
                <a:moveTo>
                  <a:pt x="7772384" y="1470022"/>
                </a:moveTo>
                <a:lnTo>
                  <a:pt x="0" y="1470022"/>
                </a:lnTo>
                <a:lnTo>
                  <a:pt x="0" y="0"/>
                </a:lnTo>
                <a:lnTo>
                  <a:pt x="7772384" y="0"/>
                </a:lnTo>
                <a:lnTo>
                  <a:pt x="7772384" y="1470022"/>
                </a:lnTo>
                <a:close/>
              </a:path>
            </a:pathLst>
          </a:custGeom>
          <a:solidFill>
            <a:srgbClr val="FFBF00"/>
          </a:solidFill>
        </p:spPr>
        <p:txBody>
          <a:bodyPr wrap="square" lIns="0" tIns="0" rIns="0" bIns="0" rtlCol="0"/>
          <a:lstStyle/>
          <a:p>
            <a:endParaRPr/>
          </a:p>
        </p:txBody>
      </p:sp>
      <p:sp>
        <p:nvSpPr>
          <p:cNvPr id="3" name="object 3"/>
          <p:cNvSpPr txBox="1">
            <a:spLocks noGrp="1"/>
          </p:cNvSpPr>
          <p:nvPr>
            <p:ph type="ctrTitle"/>
          </p:nvPr>
        </p:nvSpPr>
        <p:spPr>
          <a:xfrm>
            <a:off x="762000" y="2438400"/>
            <a:ext cx="7772400" cy="689932"/>
          </a:xfrm>
          <a:prstGeom prst="rect">
            <a:avLst/>
          </a:prstGeom>
        </p:spPr>
        <p:txBody>
          <a:bodyPr vert="horz" wrap="square" lIns="0" tIns="12700" rIns="0" bIns="0" rtlCol="0">
            <a:spAutoFit/>
          </a:bodyPr>
          <a:lstStyle/>
          <a:p>
            <a:pPr marL="12700" algn="ctr">
              <a:lnSpc>
                <a:spcPct val="100000"/>
              </a:lnSpc>
              <a:spcBef>
                <a:spcPts val="100"/>
              </a:spcBef>
            </a:pPr>
            <a:r>
              <a:rPr lang="en-US" spc="-5" dirty="0">
                <a:solidFill>
                  <a:srgbClr val="000000"/>
                </a:solidFill>
              </a:rPr>
              <a:t>GROUPS  &amp; </a:t>
            </a:r>
            <a:r>
              <a:rPr spc="-5" dirty="0">
                <a:solidFill>
                  <a:srgbClr val="000000"/>
                </a:solidFill>
              </a:rPr>
              <a:t>TEAM</a:t>
            </a:r>
            <a:r>
              <a:rPr lang="en-US" spc="-5" dirty="0">
                <a:solidFill>
                  <a:srgbClr val="000000"/>
                </a:solidFill>
              </a:rPr>
              <a:t>S</a:t>
            </a:r>
            <a:endParaRPr spc="-5" dirty="0">
              <a:solidFill>
                <a:srgbClr val="000000"/>
              </a:solidFill>
            </a:endParaRPr>
          </a:p>
        </p:txBody>
      </p:sp>
      <p:sp>
        <p:nvSpPr>
          <p:cNvPr id="4" name="Subtitle 3"/>
          <p:cNvSpPr>
            <a:spLocks noGrp="1"/>
          </p:cNvSpPr>
          <p:nvPr>
            <p:ph type="subTitle" idx="4"/>
          </p:nvPr>
        </p:nvSpPr>
        <p:spPr>
          <a:xfrm>
            <a:off x="1371600" y="3840480"/>
            <a:ext cx="6400800" cy="1477328"/>
          </a:xfrm>
        </p:spPr>
        <p:txBody>
          <a:bodyPr/>
          <a:lstStyle/>
          <a:p>
            <a:pPr algn="just"/>
            <a:r>
              <a:rPr lang="en-US" dirty="0">
                <a:solidFill>
                  <a:srgbClr val="FF0000"/>
                </a:solidFill>
              </a:rPr>
              <a:t>Expected learning outcome-</a:t>
            </a:r>
          </a:p>
          <a:p>
            <a:pPr algn="just"/>
            <a:r>
              <a:rPr lang="en-US" dirty="0"/>
              <a:t>be able to analyze groups and teams and their functioning.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52600" y="914401"/>
            <a:ext cx="5333999" cy="914400"/>
          </a:xfrm>
          <a:solidFill>
            <a:schemeClr val="accent6">
              <a:lumMod val="75000"/>
            </a:schemeClr>
          </a:solidFill>
        </p:spPr>
        <p:txBody>
          <a:bodyPr/>
          <a:lstStyle/>
          <a:p>
            <a:r>
              <a:rPr lang="en-US" b="1" spc="-5" dirty="0">
                <a:solidFill>
                  <a:schemeClr val="tx1"/>
                </a:solidFill>
                <a:latin typeface="Times New Roman" panose="02020603050405020304" pitchFamily="18" charset="0"/>
                <a:cs typeface="Times New Roman" panose="02020603050405020304" pitchFamily="18" charset="0"/>
              </a:rPr>
              <a:t>Period of Existence</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1295400" y="2133600"/>
            <a:ext cx="5558155" cy="2608406"/>
          </a:xfrm>
        </p:spPr>
        <p:txBody>
          <a:bodyPr/>
          <a:lstStyle/>
          <a:p>
            <a:pPr>
              <a:lnSpc>
                <a:spcPct val="100000"/>
              </a:lnSpc>
              <a:spcBef>
                <a:spcPts val="55"/>
              </a:spcBef>
            </a:pPr>
            <a:endParaRPr lang="en-US" sz="4150" dirty="0">
              <a:latin typeface="Times New Roman" panose="02020603050405020304" pitchFamily="18" charset="0"/>
              <a:cs typeface="Times New Roman" panose="02020603050405020304" pitchFamily="18" charset="0"/>
            </a:endParaRPr>
          </a:p>
          <a:p>
            <a:pPr marL="12700">
              <a:lnSpc>
                <a:spcPct val="100000"/>
              </a:lnSpc>
              <a:spcBef>
                <a:spcPts val="5"/>
              </a:spcBef>
            </a:pP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Permanent</a:t>
            </a:r>
            <a:r>
              <a:rPr lang="en-US" spc="16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Teams</a:t>
            </a:r>
          </a:p>
          <a:p>
            <a:pPr marL="12700">
              <a:lnSpc>
                <a:spcPct val="100000"/>
              </a:lnSpc>
              <a:spcBef>
                <a:spcPts val="5"/>
              </a:spcBef>
            </a:pPr>
            <a:endParaRPr lang="en-US" dirty="0">
              <a:latin typeface="Times New Roman" panose="02020603050405020304" pitchFamily="18" charset="0"/>
              <a:cs typeface="Times New Roman" panose="02020603050405020304" pitchFamily="18" charset="0"/>
            </a:endParaRPr>
          </a:p>
          <a:p>
            <a:pPr marL="12700">
              <a:lnSpc>
                <a:spcPct val="100000"/>
              </a:lnSpc>
            </a:pP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Temporary</a:t>
            </a:r>
            <a:r>
              <a:rPr lang="en-US" spc="16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Teams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838200"/>
            <a:ext cx="5364051" cy="843821"/>
          </a:xfrm>
          <a:prstGeom prst="rect">
            <a:avLst/>
          </a:prstGeom>
          <a:solidFill>
            <a:schemeClr val="accent6">
              <a:lumMod val="75000"/>
            </a:schemeClr>
          </a:solidFill>
        </p:spPr>
        <p:txBody>
          <a:bodyPr vert="horz" wrap="square" lIns="0" tIns="12700" rIns="0" bIns="0" rtlCol="0">
            <a:spAutoFit/>
          </a:bodyPr>
          <a:lstStyle/>
          <a:p>
            <a:pPr marL="12700" algn="ctr">
              <a:lnSpc>
                <a:spcPct val="100000"/>
              </a:lnSpc>
              <a:spcBef>
                <a:spcPts val="100"/>
              </a:spcBef>
            </a:pPr>
            <a:r>
              <a:rPr sz="5400" spc="-5" dirty="0">
                <a:solidFill>
                  <a:schemeClr val="tx1"/>
                </a:solidFill>
                <a:latin typeface="Times New Roman" panose="02020603050405020304" pitchFamily="18" charset="0"/>
                <a:cs typeface="Times New Roman" panose="02020603050405020304" pitchFamily="18" charset="0"/>
              </a:rPr>
              <a:t>Nature of</a:t>
            </a:r>
            <a:r>
              <a:rPr sz="5400" spc="-90" dirty="0">
                <a:solidFill>
                  <a:schemeClr val="tx1"/>
                </a:solidFill>
                <a:latin typeface="Times New Roman" panose="02020603050405020304" pitchFamily="18" charset="0"/>
                <a:cs typeface="Times New Roman" panose="02020603050405020304" pitchFamily="18" charset="0"/>
              </a:rPr>
              <a:t> </a:t>
            </a:r>
            <a:r>
              <a:rPr sz="5400" spc="-5" dirty="0">
                <a:solidFill>
                  <a:schemeClr val="tx1"/>
                </a:solidFill>
                <a:latin typeface="Times New Roman" panose="02020603050405020304" pitchFamily="18" charset="0"/>
                <a:cs typeface="Times New Roman" panose="02020603050405020304" pitchFamily="18" charset="0"/>
              </a:rPr>
              <a:t>Work</a:t>
            </a:r>
          </a:p>
        </p:txBody>
      </p:sp>
      <p:sp>
        <p:nvSpPr>
          <p:cNvPr id="3" name="object 3"/>
          <p:cNvSpPr txBox="1"/>
          <p:nvPr/>
        </p:nvSpPr>
        <p:spPr>
          <a:xfrm>
            <a:off x="685800" y="2362200"/>
            <a:ext cx="6248400" cy="2967479"/>
          </a:xfrm>
          <a:prstGeom prst="rect">
            <a:avLst/>
          </a:prstGeom>
        </p:spPr>
        <p:txBody>
          <a:bodyPr vert="horz" wrap="square" lIns="0" tIns="12700" rIns="0" bIns="0" rtlCol="0">
            <a:spAutoFit/>
          </a:bodyPr>
          <a:lstStyle/>
          <a:p>
            <a:pPr marL="391160" indent="-378460">
              <a:lnSpc>
                <a:spcPct val="100000"/>
              </a:lnSpc>
              <a:spcBef>
                <a:spcPts val="100"/>
              </a:spcBef>
              <a:buFont typeface="Noto Sans Symbols"/>
              <a:buChar char="□"/>
              <a:tabLst>
                <a:tab pos="390525" algn="l"/>
                <a:tab pos="391160" algn="l"/>
              </a:tabLst>
            </a:pPr>
            <a:r>
              <a:rPr sz="3200" spc="-5" dirty="0">
                <a:latin typeface="Times New Roman" panose="02020603050405020304" pitchFamily="18" charset="0"/>
                <a:cs typeface="Times New Roman" panose="02020603050405020304" pitchFamily="18" charset="0"/>
              </a:rPr>
              <a:t>Work</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Teams</a:t>
            </a:r>
            <a:endParaRPr sz="3200" dirty="0">
              <a:latin typeface="Times New Roman" panose="02020603050405020304" pitchFamily="18" charset="0"/>
              <a:cs typeface="Times New Roman" panose="02020603050405020304" pitchFamily="18" charset="0"/>
            </a:endParaRPr>
          </a:p>
          <a:p>
            <a:pPr marL="391160" indent="-378460">
              <a:lnSpc>
                <a:spcPct val="100000"/>
              </a:lnSpc>
              <a:spcBef>
                <a:spcPts val="5"/>
              </a:spcBef>
              <a:buFont typeface="Noto Sans Symbols"/>
              <a:buChar char="□"/>
              <a:tabLst>
                <a:tab pos="390525" algn="l"/>
                <a:tab pos="391160" algn="l"/>
              </a:tabLst>
            </a:pPr>
            <a:r>
              <a:rPr sz="3200" spc="-10" dirty="0">
                <a:latin typeface="Times New Roman" panose="02020603050405020304" pitchFamily="18" charset="0"/>
                <a:cs typeface="Times New Roman" panose="02020603050405020304" pitchFamily="18" charset="0"/>
              </a:rPr>
              <a:t>Management</a:t>
            </a:r>
            <a:r>
              <a:rPr sz="3200" spc="-2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Teams</a:t>
            </a:r>
            <a:endParaRPr sz="3200" dirty="0">
              <a:latin typeface="Times New Roman" panose="02020603050405020304" pitchFamily="18" charset="0"/>
              <a:cs typeface="Times New Roman" panose="02020603050405020304" pitchFamily="18" charset="0"/>
            </a:endParaRPr>
          </a:p>
          <a:p>
            <a:pPr marL="391160" indent="-378460">
              <a:lnSpc>
                <a:spcPct val="100000"/>
              </a:lnSpc>
              <a:spcBef>
                <a:spcPts val="5"/>
              </a:spcBef>
              <a:buFont typeface="Noto Sans Symbols"/>
              <a:buChar char="□"/>
              <a:tabLst>
                <a:tab pos="390525" algn="l"/>
                <a:tab pos="391160" algn="l"/>
              </a:tabLst>
            </a:pPr>
            <a:r>
              <a:rPr sz="3200" spc="-5" dirty="0">
                <a:latin typeface="Times New Roman" panose="02020603050405020304" pitchFamily="18" charset="0"/>
                <a:cs typeface="Times New Roman" panose="02020603050405020304" pitchFamily="18" charset="0"/>
              </a:rPr>
              <a:t>Taskforce</a:t>
            </a:r>
            <a:r>
              <a:rPr sz="3200" spc="-1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Teams</a:t>
            </a:r>
            <a:endParaRPr sz="3200" dirty="0">
              <a:latin typeface="Times New Roman" panose="02020603050405020304" pitchFamily="18" charset="0"/>
              <a:cs typeface="Times New Roman" panose="02020603050405020304" pitchFamily="18" charset="0"/>
            </a:endParaRPr>
          </a:p>
          <a:p>
            <a:pPr marL="391160" indent="-378460">
              <a:lnSpc>
                <a:spcPct val="100000"/>
              </a:lnSpc>
              <a:buFont typeface="Noto Sans Symbols"/>
              <a:buChar char="□"/>
              <a:tabLst>
                <a:tab pos="390525" algn="l"/>
                <a:tab pos="391160" algn="l"/>
              </a:tabLst>
            </a:pPr>
            <a:r>
              <a:rPr sz="3200" spc="-5" dirty="0">
                <a:latin typeface="Times New Roman" panose="02020603050405020304" pitchFamily="18" charset="0"/>
                <a:cs typeface="Times New Roman" panose="02020603050405020304" pitchFamily="18" charset="0"/>
              </a:rPr>
              <a:t>Committees</a:t>
            </a:r>
            <a:endParaRPr sz="3200" dirty="0">
              <a:latin typeface="Times New Roman" panose="02020603050405020304" pitchFamily="18" charset="0"/>
              <a:cs typeface="Times New Roman" panose="02020603050405020304" pitchFamily="18" charset="0"/>
            </a:endParaRPr>
          </a:p>
          <a:p>
            <a:pPr marL="391160" indent="-378460">
              <a:lnSpc>
                <a:spcPct val="100000"/>
              </a:lnSpc>
              <a:buFont typeface="Noto Sans Symbols"/>
              <a:buChar char="□"/>
              <a:tabLst>
                <a:tab pos="390525" algn="l"/>
                <a:tab pos="391160" algn="l"/>
              </a:tabLst>
            </a:pPr>
            <a:r>
              <a:rPr sz="3200" spc="-5" dirty="0">
                <a:latin typeface="Times New Roman" panose="02020603050405020304" pitchFamily="18" charset="0"/>
                <a:cs typeface="Times New Roman" panose="02020603050405020304" pitchFamily="18" charset="0"/>
              </a:rPr>
              <a:t>Virtual</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Teams</a:t>
            </a:r>
            <a:endParaRPr sz="3200" dirty="0">
              <a:latin typeface="Times New Roman" panose="02020603050405020304" pitchFamily="18" charset="0"/>
              <a:cs typeface="Times New Roman" panose="02020603050405020304" pitchFamily="18" charset="0"/>
            </a:endParaRPr>
          </a:p>
          <a:p>
            <a:pPr marL="391160" indent="-378460">
              <a:lnSpc>
                <a:spcPct val="100000"/>
              </a:lnSpc>
              <a:buFont typeface="Noto Sans Symbols"/>
              <a:buChar char="□"/>
              <a:tabLst>
                <a:tab pos="390525" algn="l"/>
                <a:tab pos="391160" algn="l"/>
              </a:tabLst>
            </a:pPr>
            <a:r>
              <a:rPr sz="3200" spc="-5" dirty="0">
                <a:latin typeface="Times New Roman" panose="02020603050405020304" pitchFamily="18" charset="0"/>
                <a:cs typeface="Times New Roman" panose="02020603050405020304" pitchFamily="18" charset="0"/>
              </a:rPr>
              <a:t>Cross Functional</a:t>
            </a:r>
            <a:r>
              <a:rPr sz="3200" spc="-8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Teams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4515" y="1172210"/>
            <a:ext cx="8014970" cy="4588436"/>
          </a:xfrm>
          <a:prstGeom prst="rect">
            <a:avLst/>
          </a:prstGeom>
        </p:spPr>
        <p:txBody>
          <a:bodyPr vert="horz" wrap="square" lIns="0" tIns="30480" rIns="0" bIns="0" rtlCol="0">
            <a:spAutoFit/>
          </a:bodyPr>
          <a:lstStyle/>
          <a:p>
            <a:pPr marL="294640" marR="13335" indent="-281940" algn="just">
              <a:lnSpc>
                <a:spcPts val="3820"/>
              </a:lnSpc>
              <a:spcBef>
                <a:spcPts val="240"/>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Self-managed </a:t>
            </a:r>
            <a:r>
              <a:rPr sz="3200" spc="-10" dirty="0">
                <a:solidFill>
                  <a:srgbClr val="FF0000"/>
                </a:solidFill>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It is </a:t>
            </a:r>
            <a:r>
              <a:rPr sz="3200" spc="-10" dirty="0">
                <a:latin typeface="Times New Roman" panose="02020603050405020304" pitchFamily="18" charset="0"/>
                <a:cs typeface="Times New Roman" panose="02020603050405020304" pitchFamily="18" charset="0"/>
              </a:rPr>
              <a:t>that team where the  </a:t>
            </a:r>
            <a:r>
              <a:rPr sz="3200" spc="-5" dirty="0">
                <a:latin typeface="Times New Roman" panose="02020603050405020304" pitchFamily="18" charset="0"/>
                <a:cs typeface="Times New Roman" panose="02020603050405020304" pitchFamily="18" charset="0"/>
              </a:rPr>
              <a:t>responsibility of operating lies on </a:t>
            </a:r>
            <a:r>
              <a:rPr sz="3200" spc="-10" dirty="0">
                <a:latin typeface="Times New Roman" panose="02020603050405020304" pitchFamily="18" charset="0"/>
                <a:cs typeface="Times New Roman" panose="02020603050405020304" pitchFamily="18" charset="0"/>
              </a:rPr>
              <a:t>the team  </a:t>
            </a:r>
            <a:r>
              <a:rPr sz="3200" spc="-5" dirty="0">
                <a:latin typeface="Times New Roman" panose="02020603050405020304" pitchFamily="18" charset="0"/>
                <a:cs typeface="Times New Roman" panose="02020603050405020304" pitchFamily="18" charset="0"/>
              </a:rPr>
              <a:t>itself to </a:t>
            </a:r>
            <a:r>
              <a:rPr sz="3200" dirty="0">
                <a:latin typeface="Times New Roman" panose="02020603050405020304" pitchFamily="18" charset="0"/>
                <a:cs typeface="Times New Roman" panose="02020603050405020304" pitchFamily="18" charset="0"/>
              </a:rPr>
              <a:t>achieve </a:t>
            </a:r>
            <a:r>
              <a:rPr sz="3200" spc="-10" dirty="0">
                <a:latin typeface="Times New Roman" panose="02020603050405020304" pitchFamily="18" charset="0"/>
                <a:cs typeface="Times New Roman" panose="02020603050405020304" pitchFamily="18" charset="0"/>
              </a:rPr>
              <a:t>the</a:t>
            </a:r>
            <a:r>
              <a:rPr sz="3200" spc="-3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target.</a:t>
            </a:r>
            <a:endParaRPr sz="3200" dirty="0">
              <a:latin typeface="Times New Roman" panose="02020603050405020304" pitchFamily="18" charset="0"/>
              <a:cs typeface="Times New Roman" panose="02020603050405020304" pitchFamily="18" charset="0"/>
            </a:endParaRPr>
          </a:p>
          <a:p>
            <a:pPr marL="294640" marR="10160" indent="-281940" algn="just">
              <a:lnSpc>
                <a:spcPct val="100099"/>
              </a:lnSpc>
              <a:spcBef>
                <a:spcPts val="509"/>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Supervised </a:t>
            </a:r>
            <a:r>
              <a:rPr sz="3200" spc="-10" dirty="0">
                <a:solidFill>
                  <a:srgbClr val="FF0000"/>
                </a:solidFill>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Unlike </a:t>
            </a:r>
            <a:r>
              <a:rPr sz="3200" spc="-10" dirty="0">
                <a:latin typeface="Times New Roman" panose="02020603050405020304" pitchFamily="18" charset="0"/>
                <a:cs typeface="Times New Roman" panose="02020603050405020304" pitchFamily="18" charset="0"/>
              </a:rPr>
              <a:t>the </a:t>
            </a:r>
            <a:r>
              <a:rPr sz="3200" spc="-5" dirty="0">
                <a:latin typeface="Times New Roman" panose="02020603050405020304" pitchFamily="18" charset="0"/>
                <a:cs typeface="Times New Roman" panose="02020603050405020304" pitchFamily="18" charset="0"/>
              </a:rPr>
              <a:t>self-managed  </a:t>
            </a:r>
            <a:r>
              <a:rPr sz="3200" spc="-10" dirty="0">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supervised </a:t>
            </a:r>
            <a:r>
              <a:rPr sz="3200" spc="-10" dirty="0">
                <a:latin typeface="Times New Roman" panose="02020603050405020304" pitchFamily="18" charset="0"/>
                <a:cs typeface="Times New Roman" panose="02020603050405020304" pitchFamily="18" charset="0"/>
              </a:rPr>
              <a:t>teams </a:t>
            </a:r>
            <a:r>
              <a:rPr sz="3200" dirty="0">
                <a:latin typeface="Times New Roman" panose="02020603050405020304" pitchFamily="18" charset="0"/>
                <a:cs typeface="Times New Roman" panose="02020603050405020304" pitchFamily="18" charset="0"/>
              </a:rPr>
              <a:t>are </a:t>
            </a:r>
            <a:r>
              <a:rPr sz="3200" spc="-10" dirty="0">
                <a:latin typeface="Times New Roman" panose="02020603050405020304" pitchFamily="18" charset="0"/>
                <a:cs typeface="Times New Roman" panose="02020603050405020304" pitchFamily="18" charset="0"/>
              </a:rPr>
              <a:t>managed </a:t>
            </a:r>
            <a:r>
              <a:rPr sz="3200" spc="-5" dirty="0">
                <a:latin typeface="Times New Roman" panose="02020603050405020304" pitchFamily="18" charset="0"/>
                <a:cs typeface="Times New Roman" panose="02020603050405020304" pitchFamily="18" charset="0"/>
              </a:rPr>
              <a:t>by </a:t>
            </a:r>
            <a:r>
              <a:rPr sz="3200" dirty="0">
                <a:latin typeface="Times New Roman" panose="02020603050405020304" pitchFamily="18" charset="0"/>
                <a:cs typeface="Times New Roman" panose="02020603050405020304" pitchFamily="18" charset="0"/>
              </a:rPr>
              <a:t>a  </a:t>
            </a:r>
            <a:r>
              <a:rPr sz="3200" spc="-5" dirty="0">
                <a:latin typeface="Times New Roman" panose="02020603050405020304" pitchFamily="18" charset="0"/>
                <a:cs typeface="Times New Roman" panose="02020603050405020304" pitchFamily="18" charset="0"/>
              </a:rPr>
              <a:t>leader or </a:t>
            </a:r>
            <a:r>
              <a:rPr sz="3200" dirty="0">
                <a:latin typeface="Times New Roman" panose="02020603050405020304" pitchFamily="18" charset="0"/>
                <a:cs typeface="Times New Roman" panose="02020603050405020304" pitchFamily="18" charset="0"/>
              </a:rPr>
              <a:t>a</a:t>
            </a:r>
            <a:r>
              <a:rPr sz="3200" spc="-1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supervisor.</a:t>
            </a:r>
            <a:endParaRPr sz="3200" dirty="0">
              <a:latin typeface="Times New Roman" panose="02020603050405020304" pitchFamily="18" charset="0"/>
              <a:cs typeface="Times New Roman" panose="02020603050405020304" pitchFamily="18" charset="0"/>
            </a:endParaRPr>
          </a:p>
          <a:p>
            <a:pPr marL="294640" marR="5080" indent="-281940" algn="just">
              <a:lnSpc>
                <a:spcPct val="100499"/>
              </a:lnSpc>
              <a:spcBef>
                <a:spcPts val="605"/>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Permanent </a:t>
            </a:r>
            <a:r>
              <a:rPr sz="3200" spc="-10" dirty="0">
                <a:solidFill>
                  <a:srgbClr val="FF0000"/>
                </a:solidFill>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Functional department like HR,  Finance, Operations in Organizations are the  examples of permanent teams.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1179" y="1609340"/>
            <a:ext cx="8009890" cy="4005520"/>
          </a:xfrm>
          <a:prstGeom prst="rect">
            <a:avLst/>
          </a:prstGeom>
        </p:spPr>
        <p:txBody>
          <a:bodyPr vert="horz" wrap="square" lIns="0" tIns="30480" rIns="0" bIns="0" rtlCol="0">
            <a:spAutoFit/>
          </a:bodyPr>
          <a:lstStyle/>
          <a:p>
            <a:pPr marL="294640" marR="5080" indent="-281940" algn="just">
              <a:lnSpc>
                <a:spcPts val="3820"/>
              </a:lnSpc>
              <a:spcBef>
                <a:spcPts val="240"/>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Temporary </a:t>
            </a:r>
            <a:r>
              <a:rPr sz="3200" spc="-10" dirty="0">
                <a:solidFill>
                  <a:srgbClr val="FF0000"/>
                </a:solidFill>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These </a:t>
            </a:r>
            <a:r>
              <a:rPr sz="3200" spc="-10" dirty="0">
                <a:latin typeface="Times New Roman" panose="02020603050405020304" pitchFamily="18" charset="0"/>
                <a:cs typeface="Times New Roman" panose="02020603050405020304" pitchFamily="18" charset="0"/>
              </a:rPr>
              <a:t>types </a:t>
            </a:r>
            <a:r>
              <a:rPr sz="3200" spc="-5" dirty="0">
                <a:latin typeface="Times New Roman" panose="02020603050405020304" pitchFamily="18" charset="0"/>
                <a:cs typeface="Times New Roman" panose="02020603050405020304" pitchFamily="18" charset="0"/>
              </a:rPr>
              <a:t>of </a:t>
            </a:r>
            <a:r>
              <a:rPr sz="3200" spc="-10" dirty="0">
                <a:latin typeface="Times New Roman" panose="02020603050405020304" pitchFamily="18" charset="0"/>
                <a:cs typeface="Times New Roman" panose="02020603050405020304" pitchFamily="18" charset="0"/>
              </a:rPr>
              <a:t>teams </a:t>
            </a:r>
            <a:r>
              <a:rPr sz="3200" dirty="0">
                <a:latin typeface="Times New Roman" panose="02020603050405020304" pitchFamily="18" charset="0"/>
                <a:cs typeface="Times New Roman" panose="02020603050405020304" pitchFamily="18" charset="0"/>
              </a:rPr>
              <a:t>are  </a:t>
            </a:r>
            <a:r>
              <a:rPr sz="3200" spc="-5" dirty="0">
                <a:latin typeface="Times New Roman" panose="02020603050405020304" pitchFamily="18" charset="0"/>
                <a:cs typeface="Times New Roman" panose="02020603050405020304" pitchFamily="18" charset="0"/>
              </a:rPr>
              <a:t>generally formed to </a:t>
            </a:r>
            <a:r>
              <a:rPr sz="3200" dirty="0">
                <a:latin typeface="Times New Roman" panose="02020603050405020304" pitchFamily="18" charset="0"/>
                <a:cs typeface="Times New Roman" panose="02020603050405020304" pitchFamily="18" charset="0"/>
              </a:rPr>
              <a:t>assist </a:t>
            </a:r>
            <a:r>
              <a:rPr sz="3200" spc="-10" dirty="0">
                <a:latin typeface="Times New Roman" panose="02020603050405020304" pitchFamily="18" charset="0"/>
                <a:cs typeface="Times New Roman" panose="02020603050405020304" pitchFamily="18" charset="0"/>
              </a:rPr>
              <a:t>the </a:t>
            </a:r>
            <a:r>
              <a:rPr sz="3200" spc="-5" dirty="0">
                <a:latin typeface="Times New Roman" panose="02020603050405020304" pitchFamily="18" charset="0"/>
                <a:cs typeface="Times New Roman" panose="02020603050405020304" pitchFamily="18" charset="0"/>
              </a:rPr>
              <a:t>permanent  </a:t>
            </a:r>
            <a:r>
              <a:rPr sz="3200" spc="-10" dirty="0">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These </a:t>
            </a:r>
            <a:r>
              <a:rPr sz="3200" spc="-10" dirty="0">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exists for </a:t>
            </a:r>
            <a:r>
              <a:rPr sz="3200" dirty="0">
                <a:latin typeface="Times New Roman" panose="02020603050405020304" pitchFamily="18" charset="0"/>
                <a:cs typeface="Times New Roman" panose="02020603050405020304" pitchFamily="18" charset="0"/>
              </a:rPr>
              <a:t>a </a:t>
            </a:r>
            <a:r>
              <a:rPr sz="3200" spc="-5" dirty="0">
                <a:latin typeface="Times New Roman" panose="02020603050405020304" pitchFamily="18" charset="0"/>
                <a:cs typeface="Times New Roman" panose="02020603050405020304" pitchFamily="18" charset="0"/>
              </a:rPr>
              <a:t>short period  </a:t>
            </a:r>
            <a:r>
              <a:rPr sz="3200" dirty="0">
                <a:latin typeface="Times New Roman" panose="02020603050405020304" pitchFamily="18" charset="0"/>
                <a:cs typeface="Times New Roman" panose="02020603050405020304" pitchFamily="18" charset="0"/>
              </a:rPr>
              <a:t>and </a:t>
            </a:r>
            <a:r>
              <a:rPr sz="3200" spc="-5" dirty="0">
                <a:latin typeface="Times New Roman" panose="02020603050405020304" pitchFamily="18" charset="0"/>
                <a:cs typeface="Times New Roman" panose="02020603050405020304" pitchFamily="18" charset="0"/>
              </a:rPr>
              <a:t>dissolves once </a:t>
            </a:r>
            <a:r>
              <a:rPr sz="3200" spc="-10" dirty="0">
                <a:latin typeface="Times New Roman" panose="02020603050405020304" pitchFamily="18" charset="0"/>
                <a:cs typeface="Times New Roman" panose="02020603050405020304" pitchFamily="18" charset="0"/>
              </a:rPr>
              <a:t>the tasks </a:t>
            </a:r>
            <a:r>
              <a:rPr sz="3200" dirty="0">
                <a:latin typeface="Times New Roman" panose="02020603050405020304" pitchFamily="18" charset="0"/>
                <a:cs typeface="Times New Roman" panose="02020603050405020304" pitchFamily="18" charset="0"/>
              </a:rPr>
              <a:t>are</a:t>
            </a:r>
            <a:r>
              <a:rPr sz="3200" spc="-3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over.</a:t>
            </a:r>
            <a:endParaRPr sz="3200" dirty="0">
              <a:latin typeface="Times New Roman" panose="02020603050405020304" pitchFamily="18" charset="0"/>
              <a:cs typeface="Times New Roman" panose="02020603050405020304" pitchFamily="18" charset="0"/>
            </a:endParaRPr>
          </a:p>
          <a:p>
            <a:pPr marL="294640" marR="8255" indent="-281940" algn="just">
              <a:lnSpc>
                <a:spcPct val="100600"/>
              </a:lnSpc>
              <a:spcBef>
                <a:spcPts val="495"/>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Works </a:t>
            </a:r>
            <a:r>
              <a:rPr sz="3200" spc="-10" dirty="0">
                <a:solidFill>
                  <a:srgbClr val="FF0000"/>
                </a:solidFill>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These work teams are  pre-dominantly concerned with the work done by  the organizations like</a:t>
            </a:r>
            <a:r>
              <a:rPr lang="en-IN"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developing new products &amp; services and so 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5467" y="1358582"/>
            <a:ext cx="8013065" cy="4140835"/>
          </a:xfrm>
          <a:prstGeom prst="rect">
            <a:avLst/>
          </a:prstGeom>
        </p:spPr>
        <p:txBody>
          <a:bodyPr vert="horz" wrap="square" lIns="0" tIns="11430" rIns="0" bIns="0" rtlCol="0">
            <a:spAutoFit/>
          </a:bodyPr>
          <a:lstStyle/>
          <a:p>
            <a:pPr marL="294640" marR="8255" indent="-281940" algn="just">
              <a:lnSpc>
                <a:spcPct val="100200"/>
              </a:lnSpc>
              <a:spcBef>
                <a:spcPts val="90"/>
              </a:spcBef>
              <a:buFont typeface="Arial"/>
              <a:buChar char="•"/>
              <a:tabLst>
                <a:tab pos="294640" algn="l"/>
              </a:tabLst>
            </a:pPr>
            <a:r>
              <a:rPr sz="3200" spc="-10" dirty="0">
                <a:solidFill>
                  <a:srgbClr val="FF0000"/>
                </a:solidFill>
                <a:latin typeface="Times New Roman" panose="02020603050405020304" pitchFamily="18" charset="0"/>
                <a:cs typeface="Times New Roman" panose="02020603050405020304" pitchFamily="18" charset="0"/>
              </a:rPr>
              <a:t>Management teams- </a:t>
            </a:r>
            <a:r>
              <a:rPr sz="2800" spc="-5" dirty="0">
                <a:latin typeface="Times New Roman" panose="02020603050405020304" pitchFamily="18" charset="0"/>
                <a:cs typeface="Times New Roman" panose="02020603050405020304" pitchFamily="18" charset="0"/>
              </a:rPr>
              <a:t>These </a:t>
            </a:r>
            <a:r>
              <a:rPr sz="2800" spc="-10" dirty="0">
                <a:latin typeface="Times New Roman" panose="02020603050405020304" pitchFamily="18" charset="0"/>
                <a:cs typeface="Times New Roman" panose="02020603050405020304" pitchFamily="18" charset="0"/>
              </a:rPr>
              <a:t>teams </a:t>
            </a:r>
            <a:r>
              <a:rPr sz="2800" spc="-5" dirty="0">
                <a:latin typeface="Times New Roman" panose="02020603050405020304" pitchFamily="18" charset="0"/>
                <a:cs typeface="Times New Roman" panose="02020603050405020304" pitchFamily="18" charset="0"/>
              </a:rPr>
              <a:t>consists of  individuals of managerial positions. These </a:t>
            </a:r>
            <a:r>
              <a:rPr sz="2800" spc="-10" dirty="0">
                <a:latin typeface="Times New Roman" panose="02020603050405020304" pitchFamily="18" charset="0"/>
                <a:cs typeface="Times New Roman" panose="02020603050405020304" pitchFamily="18" charset="0"/>
              </a:rPr>
              <a:t>teams </a:t>
            </a:r>
            <a:r>
              <a:rPr sz="2800" dirty="0">
                <a:latin typeface="Times New Roman" panose="02020603050405020304" pitchFamily="18" charset="0"/>
                <a:cs typeface="Times New Roman" panose="02020603050405020304" pitchFamily="18" charset="0"/>
              </a:rPr>
              <a:t>are  </a:t>
            </a:r>
            <a:r>
              <a:rPr sz="2800" spc="-5" dirty="0">
                <a:latin typeface="Times New Roman" panose="02020603050405020304" pitchFamily="18" charset="0"/>
                <a:cs typeface="Times New Roman" panose="02020603050405020304" pitchFamily="18" charset="0"/>
              </a:rPr>
              <a:t>permanent in nature. Employees who </a:t>
            </a:r>
            <a:r>
              <a:rPr sz="2800" dirty="0">
                <a:latin typeface="Times New Roman" panose="02020603050405020304" pitchFamily="18" charset="0"/>
                <a:cs typeface="Times New Roman" panose="02020603050405020304" pitchFamily="18" charset="0"/>
              </a:rPr>
              <a:t>are </a:t>
            </a:r>
            <a:r>
              <a:rPr sz="2800" spc="-5" dirty="0">
                <a:latin typeface="Times New Roman" panose="02020603050405020304" pitchFamily="18" charset="0"/>
                <a:cs typeface="Times New Roman" panose="02020603050405020304" pitchFamily="18" charset="0"/>
              </a:rPr>
              <a:t>on </a:t>
            </a:r>
            <a:r>
              <a:rPr sz="2800" spc="-10" dirty="0">
                <a:latin typeface="Times New Roman" panose="02020603050405020304" pitchFamily="18" charset="0"/>
                <a:cs typeface="Times New Roman" panose="02020603050405020304" pitchFamily="18" charset="0"/>
              </a:rPr>
              <a:t>Board  </a:t>
            </a:r>
            <a:r>
              <a:rPr sz="2800" spc="-5" dirty="0">
                <a:latin typeface="Times New Roman" panose="02020603050405020304" pitchFamily="18" charset="0"/>
                <a:cs typeface="Times New Roman" panose="02020603050405020304" pitchFamily="18" charset="0"/>
              </a:rPr>
              <a:t>of </a:t>
            </a:r>
            <a:r>
              <a:rPr sz="2800" spc="-10" dirty="0">
                <a:latin typeface="Times New Roman" panose="02020603050405020304" pitchFamily="18" charset="0"/>
                <a:cs typeface="Times New Roman" panose="02020603050405020304" pitchFamily="18" charset="0"/>
              </a:rPr>
              <a:t>Management </a:t>
            </a:r>
            <a:r>
              <a:rPr sz="2800" spc="-5" dirty="0">
                <a:latin typeface="Times New Roman" panose="02020603050405020304" pitchFamily="18" charset="0"/>
                <a:cs typeface="Times New Roman" panose="02020603050405020304" pitchFamily="18" charset="0"/>
              </a:rPr>
              <a:t>of </a:t>
            </a:r>
            <a:r>
              <a:rPr sz="2800" dirty="0">
                <a:latin typeface="Times New Roman" panose="02020603050405020304" pitchFamily="18" charset="0"/>
                <a:cs typeface="Times New Roman" panose="02020603050405020304" pitchFamily="18" charset="0"/>
              </a:rPr>
              <a:t>any </a:t>
            </a:r>
            <a:r>
              <a:rPr sz="2800" spc="-5" dirty="0">
                <a:latin typeface="Times New Roman" panose="02020603050405020304" pitchFamily="18" charset="0"/>
                <a:cs typeface="Times New Roman" panose="02020603050405020304" pitchFamily="18" charset="0"/>
              </a:rPr>
              <a:t>company may comprise </a:t>
            </a:r>
            <a:r>
              <a:rPr sz="2800" spc="-1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management </a:t>
            </a:r>
            <a:r>
              <a:rPr sz="2800" spc="-10" dirty="0">
                <a:latin typeface="Times New Roman" panose="02020603050405020304" pitchFamily="18" charset="0"/>
                <a:cs typeface="Times New Roman" panose="02020603050405020304" pitchFamily="18" charset="0"/>
              </a:rPr>
              <a:t>team </a:t>
            </a:r>
            <a:r>
              <a:rPr sz="2800" spc="-5" dirty="0">
                <a:latin typeface="Times New Roman" panose="02020603050405020304" pitchFamily="18" charset="0"/>
                <a:cs typeface="Times New Roman" panose="02020603050405020304" pitchFamily="18" charset="0"/>
              </a:rPr>
              <a:t>of </a:t>
            </a:r>
            <a:r>
              <a:rPr sz="2800" spc="-10" dirty="0">
                <a:latin typeface="Times New Roman" panose="02020603050405020304" pitchFamily="18" charset="0"/>
                <a:cs typeface="Times New Roman" panose="02020603050405020304" pitchFamily="18" charset="0"/>
              </a:rPr>
              <a:t>the</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organization</a:t>
            </a:r>
            <a:r>
              <a:rPr sz="3200" dirty="0">
                <a:latin typeface="Times New Roman" panose="02020603050405020304" pitchFamily="18" charset="0"/>
                <a:cs typeface="Times New Roman" panose="02020603050405020304" pitchFamily="18" charset="0"/>
              </a:rPr>
              <a:t>.</a:t>
            </a:r>
          </a:p>
          <a:p>
            <a:pPr marL="294640" marR="5080" indent="-281940" algn="just">
              <a:lnSpc>
                <a:spcPct val="100600"/>
              </a:lnSpc>
              <a:spcBef>
                <a:spcPts val="605"/>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Task force-</a:t>
            </a:r>
            <a:r>
              <a:rPr sz="2800" spc="-5" dirty="0">
                <a:latin typeface="Times New Roman" panose="02020603050405020304" pitchFamily="18" charset="0"/>
                <a:cs typeface="Times New Roman" panose="02020603050405020304" pitchFamily="18" charset="0"/>
              </a:rPr>
              <a:t>The organizations may sometimes form  some special teams in order to deal with a particular  situation or to solve a specific problem such teams  are called as task force teams.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1179" y="1609340"/>
            <a:ext cx="8010525" cy="3999229"/>
          </a:xfrm>
          <a:prstGeom prst="rect">
            <a:avLst/>
          </a:prstGeom>
        </p:spPr>
        <p:txBody>
          <a:bodyPr vert="horz" wrap="square" lIns="0" tIns="30480" rIns="0" bIns="0" rtlCol="0">
            <a:spAutoFit/>
          </a:bodyPr>
          <a:lstStyle/>
          <a:p>
            <a:pPr marL="294640" marR="5715" indent="-281940" algn="just">
              <a:lnSpc>
                <a:spcPts val="3820"/>
              </a:lnSpc>
              <a:spcBef>
                <a:spcPts val="240"/>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Committees- </a:t>
            </a:r>
            <a:r>
              <a:rPr sz="3200" spc="-5" dirty="0">
                <a:latin typeface="Times New Roman" panose="02020603050405020304" pitchFamily="18" charset="0"/>
                <a:cs typeface="Times New Roman" panose="02020603050405020304" pitchFamily="18" charset="0"/>
              </a:rPr>
              <a:t>Committees </a:t>
            </a:r>
            <a:r>
              <a:rPr sz="3200" dirty="0">
                <a:latin typeface="Times New Roman" panose="02020603050405020304" pitchFamily="18" charset="0"/>
                <a:cs typeface="Times New Roman" panose="02020603050405020304" pitchFamily="18" charset="0"/>
              </a:rPr>
              <a:t>are </a:t>
            </a:r>
            <a:r>
              <a:rPr sz="3200" spc="-5" dirty="0">
                <a:latin typeface="Times New Roman" panose="02020603050405020304" pitchFamily="18" charset="0"/>
                <a:cs typeface="Times New Roman" panose="02020603050405020304" pitchFamily="18" charset="0"/>
              </a:rPr>
              <a:t>formed to </a:t>
            </a:r>
            <a:r>
              <a:rPr sz="3200" spc="-10" dirty="0">
                <a:latin typeface="Times New Roman" panose="02020603050405020304" pitchFamily="18" charset="0"/>
                <a:cs typeface="Times New Roman" panose="02020603050405020304" pitchFamily="18" charset="0"/>
              </a:rPr>
              <a:t>take  care </a:t>
            </a:r>
            <a:r>
              <a:rPr sz="3200" spc="-5" dirty="0">
                <a:latin typeface="Times New Roman" panose="02020603050405020304" pitchFamily="18" charset="0"/>
                <a:cs typeface="Times New Roman" panose="02020603050405020304" pitchFamily="18" charset="0"/>
              </a:rPr>
              <a:t>of </a:t>
            </a:r>
            <a:r>
              <a:rPr sz="3200" dirty="0">
                <a:latin typeface="Times New Roman" panose="02020603050405020304" pitchFamily="18" charset="0"/>
                <a:cs typeface="Times New Roman" panose="02020603050405020304" pitchFamily="18" charset="0"/>
              </a:rPr>
              <a:t>a </a:t>
            </a:r>
            <a:r>
              <a:rPr sz="3200" spc="-5" dirty="0">
                <a:latin typeface="Times New Roman" panose="02020603050405020304" pitchFamily="18" charset="0"/>
                <a:cs typeface="Times New Roman" panose="02020603050405020304" pitchFamily="18" charset="0"/>
              </a:rPr>
              <a:t>particular </a:t>
            </a:r>
            <a:r>
              <a:rPr sz="3200" spc="-10" dirty="0">
                <a:latin typeface="Times New Roman" panose="02020603050405020304" pitchFamily="18" charset="0"/>
                <a:cs typeface="Times New Roman" panose="02020603050405020304" pitchFamily="18" charset="0"/>
              </a:rPr>
              <a:t>task </a:t>
            </a:r>
            <a:r>
              <a:rPr sz="3200" spc="-5" dirty="0">
                <a:latin typeface="Times New Roman" panose="02020603050405020304" pitchFamily="18" charset="0"/>
                <a:cs typeface="Times New Roman" panose="02020603050405020304" pitchFamily="18" charset="0"/>
              </a:rPr>
              <a:t>or project. For  example, </a:t>
            </a:r>
            <a:r>
              <a:rPr sz="3200" spc="-10" dirty="0">
                <a:latin typeface="Times New Roman" panose="02020603050405020304" pitchFamily="18" charset="0"/>
                <a:cs typeface="Times New Roman" panose="02020603050405020304" pitchFamily="18" charset="0"/>
              </a:rPr>
              <a:t>cultural committee, </a:t>
            </a:r>
            <a:r>
              <a:rPr sz="3200" spc="-5" dirty="0">
                <a:latin typeface="Times New Roman" panose="02020603050405020304" pitchFamily="18" charset="0"/>
                <a:cs typeface="Times New Roman" panose="02020603050405020304" pitchFamily="18" charset="0"/>
              </a:rPr>
              <a:t>placement  </a:t>
            </a:r>
            <a:r>
              <a:rPr sz="3200" spc="-10" dirty="0">
                <a:latin typeface="Times New Roman" panose="02020603050405020304" pitchFamily="18" charset="0"/>
                <a:cs typeface="Times New Roman" panose="02020603050405020304" pitchFamily="18" charset="0"/>
              </a:rPr>
              <a:t>committee</a:t>
            </a:r>
            <a:r>
              <a:rPr sz="3200" spc="-1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etc.</a:t>
            </a:r>
            <a:endParaRPr sz="3200" dirty="0">
              <a:latin typeface="Times New Roman" panose="02020603050405020304" pitchFamily="18" charset="0"/>
              <a:cs typeface="Times New Roman" panose="02020603050405020304" pitchFamily="18" charset="0"/>
            </a:endParaRPr>
          </a:p>
          <a:p>
            <a:pPr marL="294640" marR="5080" indent="-281940" algn="just">
              <a:lnSpc>
                <a:spcPct val="99900"/>
              </a:lnSpc>
              <a:spcBef>
                <a:spcPts val="520"/>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Virtual </a:t>
            </a:r>
            <a:r>
              <a:rPr sz="3200" spc="-10" dirty="0">
                <a:solidFill>
                  <a:srgbClr val="FF0000"/>
                </a:solidFill>
                <a:latin typeface="Times New Roman" panose="02020603050405020304" pitchFamily="18" charset="0"/>
                <a:cs typeface="Times New Roman" panose="02020603050405020304" pitchFamily="18" charset="0"/>
              </a:rPr>
              <a:t>teams- </a:t>
            </a:r>
            <a:r>
              <a:rPr sz="3200" spc="-5" dirty="0">
                <a:latin typeface="Times New Roman" panose="02020603050405020304" pitchFamily="18" charset="0"/>
                <a:cs typeface="Times New Roman" panose="02020603050405020304" pitchFamily="18" charset="0"/>
              </a:rPr>
              <a:t>The </a:t>
            </a:r>
            <a:r>
              <a:rPr sz="3200" spc="-10" dirty="0">
                <a:latin typeface="Times New Roman" panose="02020603050405020304" pitchFamily="18" charset="0"/>
                <a:cs typeface="Times New Roman" panose="02020603050405020304" pitchFamily="18" charset="0"/>
              </a:rPr>
              <a:t>teams that </a:t>
            </a:r>
            <a:r>
              <a:rPr sz="3200" spc="-5" dirty="0">
                <a:latin typeface="Times New Roman" panose="02020603050405020304" pitchFamily="18" charset="0"/>
                <a:cs typeface="Times New Roman" panose="02020603050405020304" pitchFamily="18" charset="0"/>
              </a:rPr>
              <a:t>do not </a:t>
            </a:r>
            <a:r>
              <a:rPr sz="3200" spc="-10" dirty="0">
                <a:latin typeface="Times New Roman" panose="02020603050405020304" pitchFamily="18" charset="0"/>
                <a:cs typeface="Times New Roman" panose="02020603050405020304" pitchFamily="18" charset="0"/>
              </a:rPr>
              <a:t>meet  </a:t>
            </a:r>
            <a:r>
              <a:rPr sz="3200" spc="-5" dirty="0">
                <a:latin typeface="Times New Roman" panose="02020603050405020304" pitchFamily="18" charset="0"/>
                <a:cs typeface="Times New Roman" panose="02020603050405020304" pitchFamily="18" charset="0"/>
              </a:rPr>
              <a:t>physically in </a:t>
            </a:r>
            <a:r>
              <a:rPr sz="3200" dirty="0">
                <a:latin typeface="Times New Roman" panose="02020603050405020304" pitchFamily="18" charset="0"/>
                <a:cs typeface="Times New Roman" panose="02020603050405020304" pitchFamily="18" charset="0"/>
              </a:rPr>
              <a:t>a </a:t>
            </a:r>
            <a:r>
              <a:rPr sz="3200" spc="-10" dirty="0">
                <a:latin typeface="Times New Roman" panose="02020603050405020304" pitchFamily="18" charset="0"/>
                <a:cs typeface="Times New Roman" panose="02020603050405020304" pitchFamily="18" charset="0"/>
              </a:rPr>
              <a:t>meeting </a:t>
            </a:r>
            <a:r>
              <a:rPr sz="3200" spc="-5" dirty="0">
                <a:latin typeface="Times New Roman" panose="02020603050405020304" pitchFamily="18" charset="0"/>
                <a:cs typeface="Times New Roman" panose="02020603050405020304" pitchFamily="18" charset="0"/>
              </a:rPr>
              <a:t>room but </a:t>
            </a:r>
            <a:r>
              <a:rPr sz="3200" dirty="0">
                <a:latin typeface="Times New Roman" panose="02020603050405020304" pitchFamily="18" charset="0"/>
                <a:cs typeface="Times New Roman" panose="02020603050405020304" pitchFamily="18" charset="0"/>
              </a:rPr>
              <a:t>are  </a:t>
            </a:r>
            <a:r>
              <a:rPr sz="3200" spc="-10" dirty="0">
                <a:latin typeface="Times New Roman" panose="02020603050405020304" pitchFamily="18" charset="0"/>
                <a:cs typeface="Times New Roman" panose="02020603050405020304" pitchFamily="18" charset="0"/>
              </a:rPr>
              <a:t>connected </a:t>
            </a:r>
            <a:r>
              <a:rPr sz="3200" spc="-5" dirty="0">
                <a:latin typeface="Times New Roman" panose="02020603050405020304" pitchFamily="18" charset="0"/>
                <a:cs typeface="Times New Roman" panose="02020603050405020304" pitchFamily="18" charset="0"/>
              </a:rPr>
              <a:t>via </a:t>
            </a:r>
            <a:r>
              <a:rPr sz="3200" dirty="0">
                <a:latin typeface="Times New Roman" panose="02020603050405020304" pitchFamily="18" charset="0"/>
                <a:cs typeface="Times New Roman" panose="02020603050405020304" pitchFamily="18" charset="0"/>
              </a:rPr>
              <a:t>a </a:t>
            </a:r>
            <a:r>
              <a:rPr sz="3200" spc="-5" dirty="0">
                <a:latin typeface="Times New Roman" panose="02020603050405020304" pitchFamily="18" charset="0"/>
                <a:cs typeface="Times New Roman" panose="02020603050405020304" pitchFamily="18" charset="0"/>
              </a:rPr>
              <a:t>network </a:t>
            </a:r>
            <a:r>
              <a:rPr sz="3200" dirty="0">
                <a:latin typeface="Times New Roman" panose="02020603050405020304" pitchFamily="18" charset="0"/>
                <a:cs typeface="Times New Roman" panose="02020603050405020304" pitchFamily="18" charset="0"/>
              </a:rPr>
              <a:t>are </a:t>
            </a:r>
            <a:r>
              <a:rPr sz="3200" spc="-10" dirty="0">
                <a:latin typeface="Times New Roman" panose="02020603050405020304" pitchFamily="18" charset="0"/>
                <a:cs typeface="Times New Roman" panose="02020603050405020304" pitchFamily="18" charset="0"/>
              </a:rPr>
              <a:t>called </a:t>
            </a:r>
            <a:r>
              <a:rPr sz="3200" dirty="0">
                <a:latin typeface="Times New Roman" panose="02020603050405020304" pitchFamily="18" charset="0"/>
                <a:cs typeface="Times New Roman" panose="02020603050405020304" pitchFamily="18" charset="0"/>
              </a:rPr>
              <a:t>as </a:t>
            </a:r>
            <a:r>
              <a:rPr sz="3200" spc="-5" dirty="0">
                <a:latin typeface="Times New Roman" panose="02020603050405020304" pitchFamily="18" charset="0"/>
                <a:cs typeface="Times New Roman" panose="02020603050405020304" pitchFamily="18" charset="0"/>
              </a:rPr>
              <a:t>virtual  </a:t>
            </a:r>
            <a:r>
              <a:rPr sz="3200" spc="-10" dirty="0">
                <a:latin typeface="Times New Roman" panose="02020603050405020304" pitchFamily="18" charset="0"/>
                <a:cs typeface="Times New Roman" panose="02020603050405020304" pitchFamily="18" charset="0"/>
              </a:rPr>
              <a:t>teams.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1179" y="1609340"/>
            <a:ext cx="8010525" cy="1970405"/>
          </a:xfrm>
          <a:prstGeom prst="rect">
            <a:avLst/>
          </a:prstGeom>
        </p:spPr>
        <p:txBody>
          <a:bodyPr vert="horz" wrap="square" lIns="0" tIns="30480" rIns="0" bIns="0" rtlCol="0">
            <a:spAutoFit/>
          </a:bodyPr>
          <a:lstStyle/>
          <a:p>
            <a:pPr marL="294640" marR="5080" indent="-281940" algn="just">
              <a:lnSpc>
                <a:spcPts val="3820"/>
              </a:lnSpc>
              <a:spcBef>
                <a:spcPts val="240"/>
              </a:spcBef>
              <a:buFont typeface="Arial"/>
              <a:buChar char="•"/>
              <a:tabLst>
                <a:tab pos="294640" algn="l"/>
              </a:tabLst>
            </a:pPr>
            <a:r>
              <a:rPr sz="3200" spc="-5" dirty="0">
                <a:solidFill>
                  <a:srgbClr val="FF0000"/>
                </a:solidFill>
                <a:latin typeface="Times New Roman" panose="02020603050405020304" pitchFamily="18" charset="0"/>
                <a:cs typeface="Times New Roman" panose="02020603050405020304" pitchFamily="18" charset="0"/>
              </a:rPr>
              <a:t>Cross Functional </a:t>
            </a:r>
            <a:r>
              <a:rPr sz="3200" spc="-10" dirty="0">
                <a:solidFill>
                  <a:srgbClr val="FF0000"/>
                </a:solidFill>
                <a:latin typeface="Times New Roman" panose="02020603050405020304" pitchFamily="18" charset="0"/>
                <a:cs typeface="Times New Roman" panose="02020603050405020304" pitchFamily="18" charset="0"/>
              </a:rPr>
              <a:t>teams- </a:t>
            </a:r>
            <a:r>
              <a:rPr sz="3200" dirty="0">
                <a:latin typeface="Times New Roman" panose="02020603050405020304" pitchFamily="18" charset="0"/>
                <a:cs typeface="Times New Roman" panose="02020603050405020304" pitchFamily="18" charset="0"/>
              </a:rPr>
              <a:t>a </a:t>
            </a:r>
            <a:r>
              <a:rPr sz="3200" spc="-10" dirty="0">
                <a:latin typeface="Times New Roman" panose="02020603050405020304" pitchFamily="18" charset="0"/>
                <a:cs typeface="Times New Roman" panose="02020603050405020304" pitchFamily="18" charset="0"/>
              </a:rPr>
              <a:t>cross </a:t>
            </a:r>
            <a:r>
              <a:rPr sz="3200" spc="-5" dirty="0">
                <a:latin typeface="Times New Roman" panose="02020603050405020304" pitchFamily="18" charset="0"/>
                <a:cs typeface="Times New Roman" panose="02020603050405020304" pitchFamily="18" charset="0"/>
              </a:rPr>
              <a:t>functional  </a:t>
            </a:r>
            <a:r>
              <a:rPr sz="3200" spc="-10" dirty="0">
                <a:latin typeface="Times New Roman" panose="02020603050405020304" pitchFamily="18" charset="0"/>
                <a:cs typeface="Times New Roman" panose="02020603050405020304" pitchFamily="18" charset="0"/>
              </a:rPr>
              <a:t>team comprises </a:t>
            </a:r>
            <a:r>
              <a:rPr sz="3200" spc="-5" dirty="0">
                <a:latin typeface="Times New Roman" panose="02020603050405020304" pitchFamily="18" charset="0"/>
                <a:cs typeface="Times New Roman" panose="02020603050405020304" pitchFamily="18" charset="0"/>
              </a:rPr>
              <a:t>of individuals </a:t>
            </a:r>
            <a:r>
              <a:rPr sz="3200" spc="-10" dirty="0">
                <a:latin typeface="Times New Roman" panose="02020603050405020304" pitchFamily="18" charset="0"/>
                <a:cs typeface="Times New Roman" panose="02020603050405020304" pitchFamily="18" charset="0"/>
              </a:rPr>
              <a:t>with </a:t>
            </a:r>
            <a:r>
              <a:rPr sz="3200" spc="-5" dirty="0">
                <a:latin typeface="Times New Roman" panose="02020603050405020304" pitchFamily="18" charset="0"/>
                <a:cs typeface="Times New Roman" panose="02020603050405020304" pitchFamily="18" charset="0"/>
              </a:rPr>
              <a:t>different  functional proficiency like </a:t>
            </a:r>
            <a:r>
              <a:rPr sz="3200" spc="-10" dirty="0">
                <a:latin typeface="Times New Roman" panose="02020603050405020304" pitchFamily="18" charset="0"/>
                <a:cs typeface="Times New Roman" panose="02020603050405020304" pitchFamily="18" charset="0"/>
              </a:rPr>
              <a:t>marketing, </a:t>
            </a:r>
            <a:r>
              <a:rPr sz="3200" spc="-5" dirty="0">
                <a:latin typeface="Times New Roman" panose="02020603050405020304" pitchFamily="18" charset="0"/>
                <a:cs typeface="Times New Roman" panose="02020603050405020304" pitchFamily="18" charset="0"/>
              </a:rPr>
              <a:t>HR,  finance etc., </a:t>
            </a:r>
            <a:r>
              <a:rPr sz="3200" spc="-10" dirty="0">
                <a:latin typeface="Times New Roman" panose="02020603050405020304" pitchFamily="18" charset="0"/>
                <a:cs typeface="Times New Roman" panose="02020603050405020304" pitchFamily="18" charset="0"/>
              </a:rPr>
              <a:t>working towards </a:t>
            </a:r>
            <a:r>
              <a:rPr sz="3200" dirty="0">
                <a:latin typeface="Times New Roman" panose="02020603050405020304" pitchFamily="18" charset="0"/>
                <a:cs typeface="Times New Roman" panose="02020603050405020304" pitchFamily="18" charset="0"/>
              </a:rPr>
              <a:t>a </a:t>
            </a:r>
            <a:r>
              <a:rPr sz="3200" spc="-10" dirty="0">
                <a:latin typeface="Times New Roman" panose="02020603050405020304" pitchFamily="18" charset="0"/>
                <a:cs typeface="Times New Roman" panose="02020603050405020304" pitchFamily="18" charset="0"/>
              </a:rPr>
              <a:t>common</a:t>
            </a:r>
            <a:r>
              <a:rPr sz="3200" spc="-6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goal.</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US" dirty="0">
                <a:solidFill>
                  <a:schemeClr val="tx1"/>
                </a:solidFill>
              </a:rPr>
              <a:t>MCQs</a:t>
            </a:r>
          </a:p>
        </p:txBody>
      </p:sp>
      <p:sp>
        <p:nvSpPr>
          <p:cNvPr id="3" name="Text Placeholder 2"/>
          <p:cNvSpPr>
            <a:spLocks noGrp="1"/>
          </p:cNvSpPr>
          <p:nvPr>
            <p:ph type="body" idx="1"/>
          </p:nvPr>
        </p:nvSpPr>
        <p:spPr>
          <a:xfrm>
            <a:off x="457200" y="1905000"/>
            <a:ext cx="8305800" cy="3939540"/>
          </a:xfrm>
        </p:spPr>
        <p:txBody>
          <a:bodyPr/>
          <a:lstStyle/>
          <a:p>
            <a:pPr algn="just"/>
            <a:r>
              <a:rPr lang="en-US" b="1" dirty="0">
                <a:latin typeface="Times New Roman" panose="02020603050405020304" pitchFamily="18" charset="0"/>
                <a:cs typeface="Times New Roman" panose="02020603050405020304" pitchFamily="18" charset="0"/>
              </a:rPr>
              <a:t>Teams occur when a number of people have ………………and recognize that their personal success is dependent on the success of others.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A shared work environment  </a:t>
            </a:r>
          </a:p>
          <a:p>
            <a:pPr algn="just"/>
            <a:r>
              <a:rPr lang="en-US" dirty="0">
                <a:latin typeface="Times New Roman" panose="02020603050405020304" pitchFamily="18" charset="0"/>
                <a:cs typeface="Times New Roman" panose="02020603050405020304" pitchFamily="18" charset="0"/>
              </a:rPr>
              <a:t>b. The same manager  </a:t>
            </a:r>
          </a:p>
          <a:p>
            <a:pPr algn="just"/>
            <a:r>
              <a:rPr lang="en-US" dirty="0">
                <a:latin typeface="Times New Roman" panose="02020603050405020304" pitchFamily="18" charset="0"/>
                <a:cs typeface="Times New Roman" panose="02020603050405020304" pitchFamily="18" charset="0"/>
              </a:rPr>
              <a:t>c. A common goal  </a:t>
            </a:r>
          </a:p>
          <a:p>
            <a:pPr algn="just"/>
            <a:r>
              <a:rPr lang="en-US" dirty="0">
                <a:latin typeface="Times New Roman" panose="02020603050405020304" pitchFamily="18" charset="0"/>
                <a:cs typeface="Times New Roman" panose="02020603050405020304" pitchFamily="18" charset="0"/>
              </a:rPr>
              <a:t>d. Similar jobs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US" dirty="0">
                <a:solidFill>
                  <a:schemeClr val="tx1"/>
                </a:solidFill>
              </a:rPr>
              <a:t>2</a:t>
            </a:r>
          </a:p>
        </p:txBody>
      </p:sp>
      <p:sp>
        <p:nvSpPr>
          <p:cNvPr id="3" name="Text Placeholder 2"/>
          <p:cNvSpPr>
            <a:spLocks noGrp="1"/>
          </p:cNvSpPr>
          <p:nvPr>
            <p:ph type="body" idx="1"/>
          </p:nvPr>
        </p:nvSpPr>
        <p:spPr>
          <a:xfrm>
            <a:off x="685800" y="2057400"/>
            <a:ext cx="7790796" cy="3447098"/>
          </a:xfrm>
        </p:spPr>
        <p:txBody>
          <a:bodyPr/>
          <a:lstStyle/>
          <a:p>
            <a:pPr algn="just"/>
            <a:r>
              <a:rPr lang="en-US" b="1" dirty="0">
                <a:latin typeface="Times New Roman" panose="02020603050405020304" pitchFamily="18" charset="0"/>
                <a:cs typeface="Times New Roman" panose="02020603050405020304" pitchFamily="18" charset="0"/>
              </a:rPr>
              <a:t>A virtual team is a collection of people who are _________________ separated but still __________________ together closely.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Geographically; decide  </a:t>
            </a:r>
          </a:p>
          <a:p>
            <a:pPr algn="just"/>
            <a:r>
              <a:rPr lang="en-US" dirty="0">
                <a:latin typeface="Times New Roman" panose="02020603050405020304" pitchFamily="18" charset="0"/>
                <a:cs typeface="Times New Roman" panose="02020603050405020304" pitchFamily="18" charset="0"/>
              </a:rPr>
              <a:t>b. Geographically; work  </a:t>
            </a:r>
          </a:p>
          <a:p>
            <a:pPr algn="just"/>
            <a:r>
              <a:rPr lang="en-US" dirty="0">
                <a:latin typeface="Times New Roman" panose="02020603050405020304" pitchFamily="18" charset="0"/>
                <a:cs typeface="Times New Roman" panose="02020603050405020304" pitchFamily="18" charset="0"/>
              </a:rPr>
              <a:t>c. Temporally; work  </a:t>
            </a:r>
          </a:p>
          <a:p>
            <a:pPr algn="just"/>
            <a:r>
              <a:rPr lang="en-US" dirty="0">
                <a:latin typeface="Times New Roman" panose="02020603050405020304" pitchFamily="18" charset="0"/>
                <a:cs typeface="Times New Roman" panose="02020603050405020304" pitchFamily="18" charset="0"/>
              </a:rPr>
              <a:t>d. Physically; think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IN" dirty="0">
                <a:solidFill>
                  <a:schemeClr val="tx1"/>
                </a:solidFill>
              </a:rPr>
              <a:t>Recap quiz</a:t>
            </a:r>
            <a:endParaRPr lang="en-US" dirty="0">
              <a:solidFill>
                <a:schemeClr val="tx1"/>
              </a:solidFill>
            </a:endParaRPr>
          </a:p>
        </p:txBody>
      </p:sp>
      <p:sp>
        <p:nvSpPr>
          <p:cNvPr id="3" name="Text Placeholder 2"/>
          <p:cNvSpPr>
            <a:spLocks noGrp="1"/>
          </p:cNvSpPr>
          <p:nvPr>
            <p:ph type="body" idx="1"/>
          </p:nvPr>
        </p:nvSpPr>
        <p:spPr>
          <a:xfrm>
            <a:off x="609600" y="2057400"/>
            <a:ext cx="7848600" cy="3939540"/>
          </a:xfrm>
        </p:spPr>
        <p:txBody>
          <a:bodyPr/>
          <a:lstStyle/>
          <a:p>
            <a:pPr algn="just"/>
            <a:r>
              <a:rPr lang="en-IN" b="1" dirty="0">
                <a:latin typeface="Times New Roman" panose="02020603050405020304" pitchFamily="18" charset="0"/>
                <a:cs typeface="Times New Roman" panose="02020603050405020304" pitchFamily="18" charset="0"/>
              </a:rPr>
              <a:t>When the goals are set and courses of actions are decided by team members themselves it is called as- </a:t>
            </a:r>
          </a:p>
          <a:p>
            <a:pPr algn="just"/>
            <a:endParaRPr lang="en-IN" dirty="0">
              <a:latin typeface="Times New Roman" panose="02020603050405020304" pitchFamily="18" charset="0"/>
              <a:cs typeface="Times New Roman" panose="02020603050405020304" pitchFamily="18" charset="0"/>
            </a:endParaRPr>
          </a:p>
          <a:p>
            <a:pPr marL="514350" indent="-514350" algn="just">
              <a:buAutoNum type="alphaLcPeriod"/>
            </a:pPr>
            <a:r>
              <a:rPr lang="en-IN" dirty="0">
                <a:latin typeface="Times New Roman" panose="02020603050405020304" pitchFamily="18" charset="0"/>
                <a:cs typeface="Times New Roman" panose="02020603050405020304" pitchFamily="18" charset="0"/>
              </a:rPr>
              <a:t>Supervised teams</a:t>
            </a:r>
          </a:p>
          <a:p>
            <a:pPr marL="514350" indent="-514350" algn="just">
              <a:buAutoNum type="alphaLcPeriod"/>
            </a:pPr>
            <a:r>
              <a:rPr lang="en-IN" dirty="0">
                <a:latin typeface="Times New Roman" panose="02020603050405020304" pitchFamily="18" charset="0"/>
                <a:cs typeface="Times New Roman" panose="02020603050405020304" pitchFamily="18" charset="0"/>
              </a:rPr>
              <a:t>Self-managed teams</a:t>
            </a:r>
          </a:p>
          <a:p>
            <a:pPr marL="514350" indent="-514350" algn="just">
              <a:buAutoNum type="alphaLcPeriod"/>
            </a:pPr>
            <a:r>
              <a:rPr lang="en-IN" dirty="0">
                <a:latin typeface="Times New Roman" panose="02020603050405020304" pitchFamily="18" charset="0"/>
                <a:cs typeface="Times New Roman" panose="02020603050405020304" pitchFamily="18" charset="0"/>
              </a:rPr>
              <a:t>Work teams </a:t>
            </a:r>
          </a:p>
          <a:p>
            <a:pPr marL="514350" indent="-514350" algn="just">
              <a:buAutoNum type="alphaLcPeriod"/>
            </a:pPr>
            <a:r>
              <a:rPr lang="en-IN" dirty="0">
                <a:latin typeface="Times New Roman" panose="02020603050405020304" pitchFamily="18" charset="0"/>
                <a:cs typeface="Times New Roman" panose="02020603050405020304" pitchFamily="18" charset="0"/>
              </a:rPr>
              <a:t>Task force teams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33400"/>
            <a:ext cx="8229600" cy="894476"/>
          </a:xfrm>
          <a:prstGeom prst="rect">
            <a:avLst/>
          </a:prstGeom>
          <a:solidFill>
            <a:srgbClr val="FFBF00"/>
          </a:solidFill>
        </p:spPr>
        <p:txBody>
          <a:bodyPr vert="horz" wrap="square" lIns="0" tIns="215265" rIns="0" bIns="0" rtlCol="0">
            <a:spAutoFit/>
          </a:bodyPr>
          <a:lstStyle/>
          <a:p>
            <a:pPr marR="635" algn="ctr">
              <a:lnSpc>
                <a:spcPct val="100000"/>
              </a:lnSpc>
              <a:spcBef>
                <a:spcPts val="1695"/>
              </a:spcBef>
            </a:pPr>
            <a:r>
              <a:rPr lang="en-US" spc="-15" dirty="0">
                <a:solidFill>
                  <a:srgbClr val="000000"/>
                </a:solidFill>
              </a:rPr>
              <a:t>Group and </a:t>
            </a:r>
            <a:r>
              <a:rPr spc="-5">
                <a:solidFill>
                  <a:srgbClr val="000000"/>
                </a:solidFill>
              </a:rPr>
              <a:t>Team</a:t>
            </a:r>
            <a:endParaRPr spc="-5" dirty="0">
              <a:solidFill>
                <a:srgbClr val="000000"/>
              </a:solidFill>
            </a:endParaRPr>
          </a:p>
        </p:txBody>
      </p:sp>
      <p:sp>
        <p:nvSpPr>
          <p:cNvPr id="3" name="object 3"/>
          <p:cNvSpPr txBox="1"/>
          <p:nvPr/>
        </p:nvSpPr>
        <p:spPr>
          <a:xfrm>
            <a:off x="609600" y="1828800"/>
            <a:ext cx="7748270" cy="2980303"/>
          </a:xfrm>
          <a:prstGeom prst="rect">
            <a:avLst/>
          </a:prstGeom>
        </p:spPr>
        <p:txBody>
          <a:bodyPr vert="horz" wrap="square" lIns="0" tIns="30480" rIns="0" bIns="0" rtlCol="0">
            <a:spAutoFit/>
          </a:bodyPr>
          <a:lstStyle/>
          <a:p>
            <a:pPr marL="294640" marR="5080" indent="-281940" algn="just">
              <a:lnSpc>
                <a:spcPts val="3820"/>
              </a:lnSpc>
              <a:spcBef>
                <a:spcPts val="240"/>
              </a:spcBef>
              <a:buFont typeface="Arial"/>
              <a:buChar char="•"/>
              <a:tabLst>
                <a:tab pos="294640" algn="l"/>
                <a:tab pos="1200150" algn="l"/>
              </a:tabLst>
            </a:pPr>
            <a:r>
              <a:rPr lang="en-US" sz="3200" dirty="0">
                <a:latin typeface="Times New Roman" panose="02020603050405020304" pitchFamily="18" charset="0"/>
                <a:cs typeface="Times New Roman" panose="02020603050405020304" pitchFamily="18" charset="0"/>
              </a:rPr>
              <a:t>A </a:t>
            </a:r>
            <a:r>
              <a:rPr lang="en-US" sz="3200" b="1" dirty="0">
                <a:latin typeface="Times New Roman" panose="02020603050405020304" pitchFamily="18" charset="0"/>
                <a:cs typeface="Times New Roman" panose="02020603050405020304" pitchFamily="18" charset="0"/>
              </a:rPr>
              <a:t>group</a:t>
            </a:r>
            <a:r>
              <a:rPr lang="en-US" sz="3200" dirty="0">
                <a:latin typeface="Times New Roman" panose="02020603050405020304" pitchFamily="18" charset="0"/>
                <a:cs typeface="Times New Roman" panose="02020603050405020304" pitchFamily="18" charset="0"/>
              </a:rPr>
              <a:t> is a collection of individuals who coordinate their individual efforts to accomplish a task. </a:t>
            </a:r>
          </a:p>
          <a:p>
            <a:pPr marL="294640" marR="5080" indent="-281940" algn="just">
              <a:lnSpc>
                <a:spcPts val="3820"/>
              </a:lnSpc>
              <a:spcBef>
                <a:spcPts val="240"/>
              </a:spcBef>
              <a:buFont typeface="Arial"/>
              <a:buChar char="•"/>
              <a:tabLst>
                <a:tab pos="294640" algn="l"/>
                <a:tab pos="1200150" algn="l"/>
              </a:tabLst>
            </a:pPr>
            <a:r>
              <a:rPr lang="en-US" sz="3200" dirty="0">
                <a:latin typeface="Times New Roman" panose="02020603050405020304" pitchFamily="18" charset="0"/>
                <a:cs typeface="Times New Roman" panose="02020603050405020304" pitchFamily="18" charset="0"/>
              </a:rPr>
              <a:t>On the other hand, a </a:t>
            </a:r>
            <a:r>
              <a:rPr lang="en-US" sz="3200" b="1" dirty="0">
                <a:latin typeface="Times New Roman" panose="02020603050405020304" pitchFamily="18" charset="0"/>
                <a:cs typeface="Times New Roman" panose="02020603050405020304" pitchFamily="18" charset="0"/>
              </a:rPr>
              <a:t>team</a:t>
            </a:r>
            <a:r>
              <a:rPr lang="en-US" sz="3200" dirty="0">
                <a:latin typeface="Times New Roman" panose="02020603050405020304" pitchFamily="18" charset="0"/>
                <a:cs typeface="Times New Roman" panose="02020603050405020304" pitchFamily="18" charset="0"/>
              </a:rPr>
              <a:t> is a </a:t>
            </a:r>
            <a:r>
              <a:rPr lang="en-US" sz="3200" b="1" dirty="0">
                <a:latin typeface="Times New Roman" panose="02020603050405020304" pitchFamily="18" charset="0"/>
                <a:cs typeface="Times New Roman" panose="02020603050405020304" pitchFamily="18" charset="0"/>
              </a:rPr>
              <a:t>group</a:t>
            </a:r>
            <a:r>
              <a:rPr lang="en-US" sz="3200" dirty="0">
                <a:latin typeface="Times New Roman" panose="02020603050405020304" pitchFamily="18" charset="0"/>
                <a:cs typeface="Times New Roman" panose="02020603050405020304" pitchFamily="18" charset="0"/>
              </a:rPr>
              <a:t> of people who share a </a:t>
            </a:r>
            <a:r>
              <a:rPr lang="en-US" sz="3200" b="1" dirty="0">
                <a:solidFill>
                  <a:srgbClr val="FF0000"/>
                </a:solidFill>
                <a:latin typeface="Times New Roman" panose="02020603050405020304" pitchFamily="18" charset="0"/>
                <a:cs typeface="Times New Roman" panose="02020603050405020304" pitchFamily="18" charset="0"/>
              </a:rPr>
              <a:t>common team purpose </a:t>
            </a:r>
            <a:r>
              <a:rPr lang="en-US" sz="3200" dirty="0">
                <a:latin typeface="Times New Roman" panose="02020603050405020304" pitchFamily="18" charset="0"/>
                <a:cs typeface="Times New Roman" panose="02020603050405020304" pitchFamily="18" charset="0"/>
              </a:rPr>
              <a:t>and a number of challenging goals. </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0" y="838200"/>
            <a:ext cx="7252162" cy="689932"/>
          </a:xfrm>
          <a:prstGeom prst="rect">
            <a:avLst/>
          </a:prstGeom>
          <a:solidFill>
            <a:schemeClr val="accent6">
              <a:lumMod val="75000"/>
            </a:schemeClr>
          </a:solidFill>
        </p:spPr>
        <p:txBody>
          <a:bodyPr vert="horz" wrap="square" lIns="0" tIns="12700" rIns="0" bIns="0" rtlCol="0">
            <a:spAutoFit/>
          </a:bodyPr>
          <a:lstStyle/>
          <a:p>
            <a:pPr marL="12700" algn="ctr">
              <a:lnSpc>
                <a:spcPct val="100000"/>
              </a:lnSpc>
              <a:spcBef>
                <a:spcPts val="100"/>
              </a:spcBef>
            </a:pPr>
            <a:r>
              <a:rPr sz="4400" spc="-10" dirty="0">
                <a:solidFill>
                  <a:schemeClr val="tx1"/>
                </a:solidFill>
                <a:latin typeface="Times New Roman" panose="02020603050405020304" pitchFamily="18" charset="0"/>
                <a:cs typeface="Times New Roman" panose="02020603050405020304" pitchFamily="18" charset="0"/>
              </a:rPr>
              <a:t>Reasons </a:t>
            </a:r>
            <a:r>
              <a:rPr sz="4400" spc="-5" dirty="0">
                <a:solidFill>
                  <a:schemeClr val="tx1"/>
                </a:solidFill>
                <a:latin typeface="Times New Roman" panose="02020603050405020304" pitchFamily="18" charset="0"/>
                <a:cs typeface="Times New Roman" panose="02020603050405020304" pitchFamily="18" charset="0"/>
              </a:rPr>
              <a:t>for Team</a:t>
            </a:r>
            <a:r>
              <a:rPr lang="en-US" sz="4400" spc="-5" dirty="0">
                <a:solidFill>
                  <a:schemeClr val="tx1"/>
                </a:solidFill>
                <a:latin typeface="Times New Roman" panose="02020603050405020304" pitchFamily="18" charset="0"/>
                <a:cs typeface="Times New Roman" panose="02020603050405020304" pitchFamily="18" charset="0"/>
              </a:rPr>
              <a:t> </a:t>
            </a:r>
            <a:r>
              <a:rPr sz="4400" spc="-85" dirty="0">
                <a:solidFill>
                  <a:schemeClr val="tx1"/>
                </a:solidFill>
                <a:latin typeface="Times New Roman" panose="02020603050405020304" pitchFamily="18" charset="0"/>
                <a:cs typeface="Times New Roman" panose="02020603050405020304" pitchFamily="18" charset="0"/>
              </a:rPr>
              <a:t> </a:t>
            </a:r>
            <a:r>
              <a:rPr sz="4400" spc="-5" dirty="0">
                <a:solidFill>
                  <a:schemeClr val="tx1"/>
                </a:solidFill>
                <a:latin typeface="Times New Roman" panose="02020603050405020304" pitchFamily="18" charset="0"/>
                <a:cs typeface="Times New Roman" panose="02020603050405020304" pitchFamily="18" charset="0"/>
              </a:rPr>
              <a:t>Failure</a:t>
            </a:r>
            <a:endParaRPr sz="4400" dirty="0">
              <a:solidFill>
                <a:schemeClr val="tx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8301563" y="6216887"/>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rlito"/>
                <a:cs typeface="Carlito"/>
              </a:rPr>
              <a:t>2</a:t>
            </a:r>
            <a:endParaRPr sz="1200">
              <a:latin typeface="Carlito"/>
              <a:cs typeface="Carlito"/>
            </a:endParaRPr>
          </a:p>
        </p:txBody>
      </p:sp>
      <p:sp>
        <p:nvSpPr>
          <p:cNvPr id="5" name="object 5"/>
          <p:cNvSpPr txBox="1"/>
          <p:nvPr/>
        </p:nvSpPr>
        <p:spPr>
          <a:xfrm>
            <a:off x="762000" y="2209800"/>
            <a:ext cx="7543800" cy="2926891"/>
          </a:xfrm>
          <a:prstGeom prst="rect">
            <a:avLst/>
          </a:prstGeom>
        </p:spPr>
        <p:txBody>
          <a:bodyPr vert="horz" wrap="square" lIns="0" tIns="99695" rIns="0" bIns="0" rtlCol="0">
            <a:spAutoFit/>
          </a:bodyPr>
          <a:lstStyle/>
          <a:p>
            <a:pPr marL="294640" indent="-281940">
              <a:lnSpc>
                <a:spcPct val="100000"/>
              </a:lnSpc>
              <a:spcBef>
                <a:spcPts val="785"/>
              </a:spcBef>
              <a:buFont typeface="Arial"/>
              <a:buChar char="•"/>
              <a:tabLst>
                <a:tab pos="294640" algn="l"/>
              </a:tabLst>
            </a:pPr>
            <a:r>
              <a:rPr sz="3200" spc="-5" dirty="0">
                <a:latin typeface="Times New Roman" panose="02020603050405020304" pitchFamily="18" charset="0"/>
                <a:cs typeface="Times New Roman" panose="02020603050405020304" pitchFamily="18" charset="0"/>
              </a:rPr>
              <a:t>Unclear</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Role</a:t>
            </a:r>
            <a:endParaRPr sz="3200" dirty="0">
              <a:latin typeface="Times New Roman" panose="02020603050405020304" pitchFamily="18" charset="0"/>
              <a:cs typeface="Times New Roman" panose="02020603050405020304" pitchFamily="18" charset="0"/>
            </a:endParaRPr>
          </a:p>
          <a:p>
            <a:pPr marL="294640" indent="-281940">
              <a:lnSpc>
                <a:spcPct val="100000"/>
              </a:lnSpc>
              <a:spcBef>
                <a:spcPts val="735"/>
              </a:spcBef>
              <a:buFont typeface="Arial"/>
              <a:buChar char="•"/>
              <a:tabLst>
                <a:tab pos="294640" algn="l"/>
              </a:tabLst>
            </a:pPr>
            <a:r>
              <a:rPr sz="3200" spc="-5" dirty="0">
                <a:latin typeface="Times New Roman" panose="02020603050405020304" pitchFamily="18" charset="0"/>
                <a:cs typeface="Times New Roman" panose="02020603050405020304" pitchFamily="18" charset="0"/>
              </a:rPr>
              <a:t>Time</a:t>
            </a:r>
            <a:r>
              <a:rPr sz="3200" spc="-1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Management</a:t>
            </a:r>
            <a:endParaRPr sz="3200" dirty="0">
              <a:latin typeface="Times New Roman" panose="02020603050405020304" pitchFamily="18" charset="0"/>
              <a:cs typeface="Times New Roman" panose="02020603050405020304" pitchFamily="18" charset="0"/>
            </a:endParaRPr>
          </a:p>
          <a:p>
            <a:pPr marL="294640" marR="302895" indent="-281940">
              <a:lnSpc>
                <a:spcPct val="100899"/>
              </a:lnSpc>
              <a:spcBef>
                <a:spcPts val="700"/>
              </a:spcBef>
              <a:buFont typeface="Arial"/>
              <a:buChar char="•"/>
              <a:tabLst>
                <a:tab pos="294640" algn="l"/>
              </a:tabLst>
            </a:pPr>
            <a:r>
              <a:rPr sz="3200" spc="-10" dirty="0">
                <a:latin typeface="Times New Roman" panose="02020603050405020304" pitchFamily="18" charset="0"/>
                <a:cs typeface="Times New Roman" panose="02020603050405020304" pitchFamily="18" charset="0"/>
              </a:rPr>
              <a:t>Impact </a:t>
            </a:r>
            <a:r>
              <a:rPr sz="3200" spc="-5" dirty="0">
                <a:latin typeface="Times New Roman" panose="02020603050405020304" pitchFamily="18" charset="0"/>
                <a:cs typeface="Times New Roman" panose="02020603050405020304" pitchFamily="18" charset="0"/>
              </a:rPr>
              <a:t>of </a:t>
            </a:r>
            <a:r>
              <a:rPr sz="3200" spc="-10" dirty="0">
                <a:latin typeface="Times New Roman" panose="02020603050405020304" pitchFamily="18" charset="0"/>
                <a:cs typeface="Times New Roman" panose="02020603050405020304" pitchFamily="18" charset="0"/>
              </a:rPr>
              <a:t>changing market  </a:t>
            </a:r>
            <a:r>
              <a:rPr sz="3200" spc="-5" dirty="0">
                <a:latin typeface="Times New Roman" panose="02020603050405020304" pitchFamily="18" charset="0"/>
                <a:cs typeface="Times New Roman" panose="02020603050405020304" pitchFamily="18" charset="0"/>
              </a:rPr>
              <a:t>scenario</a:t>
            </a:r>
            <a:endParaRPr sz="3200" dirty="0">
              <a:latin typeface="Times New Roman" panose="02020603050405020304" pitchFamily="18" charset="0"/>
              <a:cs typeface="Times New Roman" panose="02020603050405020304" pitchFamily="18" charset="0"/>
            </a:endParaRPr>
          </a:p>
          <a:p>
            <a:pPr marL="294640" indent="-281940">
              <a:lnSpc>
                <a:spcPct val="100000"/>
              </a:lnSpc>
              <a:spcBef>
                <a:spcPts val="685"/>
              </a:spcBef>
              <a:buFont typeface="Arial"/>
              <a:buChar char="•"/>
              <a:tabLst>
                <a:tab pos="294640" algn="l"/>
              </a:tabLst>
            </a:pPr>
            <a:r>
              <a:rPr sz="3200" spc="-5" dirty="0">
                <a:latin typeface="Times New Roman" panose="02020603050405020304" pitchFamily="18" charset="0"/>
                <a:cs typeface="Times New Roman" panose="02020603050405020304" pitchFamily="18" charset="0"/>
              </a:rPr>
              <a:t>Ego</a:t>
            </a:r>
            <a:endParaRPr lang="en-IN" sz="3200" spc="-5" dirty="0">
              <a:latin typeface="Times New Roman" panose="02020603050405020304" pitchFamily="18" charset="0"/>
              <a:cs typeface="Times New Roman" panose="02020603050405020304" pitchFamily="18" charset="0"/>
            </a:endParaRPr>
          </a:p>
          <a:p>
            <a:pPr marL="294640" indent="-281940">
              <a:lnSpc>
                <a:spcPct val="100000"/>
              </a:lnSpc>
              <a:spcBef>
                <a:spcPts val="685"/>
              </a:spcBef>
              <a:buFont typeface="Arial"/>
              <a:buChar char="•"/>
              <a:tabLst>
                <a:tab pos="294640" algn="l"/>
              </a:tabLst>
            </a:pPr>
            <a:r>
              <a:rPr lang="en-IN" sz="3200" spc="-5" dirty="0">
                <a:latin typeface="Times New Roman" panose="02020603050405020304" pitchFamily="18" charset="0"/>
                <a:cs typeface="Times New Roman" panose="02020603050405020304" pitchFamily="18" charset="0"/>
              </a:rPr>
              <a:t>Lack of planning</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9" y="274636"/>
            <a:ext cx="8229600" cy="894476"/>
          </a:xfrm>
          <a:prstGeom prst="rect">
            <a:avLst/>
          </a:prstGeom>
          <a:solidFill>
            <a:srgbClr val="FFBF00"/>
          </a:solidFill>
        </p:spPr>
        <p:txBody>
          <a:bodyPr vert="horz" wrap="square" lIns="0" tIns="215265" rIns="0" bIns="0" rtlCol="0">
            <a:spAutoFit/>
          </a:bodyPr>
          <a:lstStyle/>
          <a:p>
            <a:pPr marL="690880">
              <a:lnSpc>
                <a:spcPct val="100000"/>
              </a:lnSpc>
              <a:spcBef>
                <a:spcPts val="1695"/>
              </a:spcBef>
            </a:pPr>
            <a:r>
              <a:rPr sz="4400" spc="-5" dirty="0">
                <a:solidFill>
                  <a:srgbClr val="000000"/>
                </a:solidFill>
                <a:latin typeface="Times New Roman" panose="02020603050405020304" pitchFamily="18" charset="0"/>
                <a:cs typeface="Times New Roman" panose="02020603050405020304" pitchFamily="18" charset="0"/>
              </a:rPr>
              <a:t>How to </a:t>
            </a:r>
            <a:r>
              <a:rPr sz="4400" spc="-10" dirty="0">
                <a:solidFill>
                  <a:srgbClr val="000000"/>
                </a:solidFill>
                <a:latin typeface="Times New Roman" panose="02020603050405020304" pitchFamily="18" charset="0"/>
                <a:cs typeface="Times New Roman" panose="02020603050405020304" pitchFamily="18" charset="0"/>
              </a:rPr>
              <a:t>create </a:t>
            </a:r>
            <a:r>
              <a:rPr sz="4400" spc="-5" dirty="0">
                <a:solidFill>
                  <a:srgbClr val="000000"/>
                </a:solidFill>
                <a:latin typeface="Times New Roman" panose="02020603050405020304" pitchFamily="18" charset="0"/>
                <a:cs typeface="Times New Roman" panose="02020603050405020304" pitchFamily="18" charset="0"/>
              </a:rPr>
              <a:t>effective</a:t>
            </a:r>
            <a:r>
              <a:rPr sz="4400" spc="-50" dirty="0">
                <a:solidFill>
                  <a:srgbClr val="000000"/>
                </a:solidFill>
                <a:latin typeface="Times New Roman" panose="02020603050405020304" pitchFamily="18" charset="0"/>
                <a:cs typeface="Times New Roman" panose="02020603050405020304" pitchFamily="18" charset="0"/>
              </a:rPr>
              <a:t> </a:t>
            </a:r>
            <a:r>
              <a:rPr sz="4400" spc="-5" dirty="0">
                <a:solidFill>
                  <a:srgbClr val="000000"/>
                </a:solidFill>
                <a:latin typeface="Times New Roman" panose="02020603050405020304" pitchFamily="18" charset="0"/>
                <a:cs typeface="Times New Roman" panose="02020603050405020304" pitchFamily="18" charset="0"/>
              </a:rPr>
              <a:t>teams</a:t>
            </a:r>
            <a:endParaRPr sz="4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587336" y="1545205"/>
            <a:ext cx="7689850" cy="4247958"/>
          </a:xfrm>
          <a:prstGeom prst="rect">
            <a:avLst/>
          </a:prstGeom>
        </p:spPr>
        <p:txBody>
          <a:bodyPr vert="horz" wrap="square" lIns="0" tIns="41275" rIns="0" bIns="0" rtlCol="0">
            <a:spAutoFit/>
          </a:bodyPr>
          <a:lstStyle/>
          <a:p>
            <a:pPr marL="298450" indent="-286385" algn="just">
              <a:lnSpc>
                <a:spcPct val="100000"/>
              </a:lnSpc>
              <a:spcBef>
                <a:spcPts val="325"/>
              </a:spcBef>
              <a:buFont typeface="Arial"/>
              <a:buChar char="•"/>
              <a:tabLst>
                <a:tab pos="299085" algn="l"/>
              </a:tabLst>
            </a:pPr>
            <a:r>
              <a:rPr sz="3000" spc="-5" dirty="0">
                <a:latin typeface="Times New Roman" panose="02020603050405020304" pitchFamily="18" charset="0"/>
                <a:cs typeface="Times New Roman" panose="02020603050405020304" pitchFamily="18" charset="0"/>
              </a:rPr>
              <a:t>Define </a:t>
            </a:r>
            <a:r>
              <a:rPr sz="3000" spc="-10" dirty="0">
                <a:latin typeface="Times New Roman" panose="02020603050405020304" pitchFamily="18" charset="0"/>
                <a:cs typeface="Times New Roman" panose="02020603050405020304" pitchFamily="18" charset="0"/>
              </a:rPr>
              <a:t>the </a:t>
            </a:r>
            <a:r>
              <a:rPr sz="3000" spc="-5" dirty="0">
                <a:latin typeface="Times New Roman" panose="02020603050405020304" pitchFamily="18" charset="0"/>
                <a:cs typeface="Times New Roman" panose="02020603050405020304" pitchFamily="18" charset="0"/>
              </a:rPr>
              <a:t>purpose</a:t>
            </a:r>
            <a:r>
              <a:rPr sz="3000"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clearly</a:t>
            </a:r>
            <a:endParaRPr sz="3000" dirty="0">
              <a:latin typeface="Times New Roman" panose="02020603050405020304" pitchFamily="18" charset="0"/>
              <a:cs typeface="Times New Roman" panose="02020603050405020304" pitchFamily="18" charset="0"/>
            </a:endParaRPr>
          </a:p>
          <a:p>
            <a:pPr marL="298450" indent="-286385" algn="just">
              <a:lnSpc>
                <a:spcPct val="100000"/>
              </a:lnSpc>
              <a:spcBef>
                <a:spcPts val="225"/>
              </a:spcBef>
              <a:buFont typeface="Arial"/>
              <a:buChar char="•"/>
              <a:tabLst>
                <a:tab pos="299085" algn="l"/>
              </a:tabLst>
            </a:pPr>
            <a:r>
              <a:rPr lang="en-US" sz="3000" spc="-10" dirty="0">
                <a:latin typeface="Times New Roman" panose="02020603050405020304" pitchFamily="18" charset="0"/>
                <a:cs typeface="Times New Roman" panose="02020603050405020304" pitchFamily="18" charset="0"/>
              </a:rPr>
              <a:t>Select m</a:t>
            </a:r>
            <a:r>
              <a:rPr sz="3000" spc="-10" dirty="0">
                <a:latin typeface="Times New Roman" panose="02020603050405020304" pitchFamily="18" charset="0"/>
                <a:cs typeface="Times New Roman" panose="02020603050405020304" pitchFamily="18" charset="0"/>
              </a:rPr>
              <a:t>embers </a:t>
            </a:r>
            <a:r>
              <a:rPr sz="3000" spc="-5" dirty="0">
                <a:latin typeface="Times New Roman" panose="02020603050405020304" pitchFamily="18" charset="0"/>
                <a:cs typeface="Times New Roman" panose="02020603050405020304" pitchFamily="18" charset="0"/>
              </a:rPr>
              <a:t>having </a:t>
            </a:r>
            <a:r>
              <a:rPr sz="3000" spc="-10" dirty="0">
                <a:latin typeface="Times New Roman" panose="02020603050405020304" pitchFamily="18" charset="0"/>
                <a:cs typeface="Times New Roman" panose="02020603050405020304" pitchFamily="18" charset="0"/>
              </a:rPr>
              <a:t>complementary</a:t>
            </a:r>
            <a:r>
              <a:rPr sz="3000" spc="-8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skills</a:t>
            </a:r>
            <a:endParaRPr sz="3000" dirty="0">
              <a:latin typeface="Times New Roman" panose="02020603050405020304" pitchFamily="18" charset="0"/>
              <a:cs typeface="Times New Roman" panose="02020603050405020304" pitchFamily="18" charset="0"/>
            </a:endParaRPr>
          </a:p>
          <a:p>
            <a:pPr marL="298450" indent="-286385" algn="just">
              <a:lnSpc>
                <a:spcPct val="100000"/>
              </a:lnSpc>
              <a:spcBef>
                <a:spcPts val="225"/>
              </a:spcBef>
              <a:buFont typeface="Arial"/>
              <a:buChar char="•"/>
              <a:tabLst>
                <a:tab pos="299085" algn="l"/>
              </a:tabLst>
            </a:pPr>
            <a:r>
              <a:rPr sz="3000" spc="-10" dirty="0">
                <a:latin typeface="Times New Roman" panose="02020603050405020304" pitchFamily="18" charset="0"/>
                <a:cs typeface="Times New Roman" panose="02020603050405020304" pitchFamily="18" charset="0"/>
              </a:rPr>
              <a:t>Identifying task </a:t>
            </a:r>
            <a:r>
              <a:rPr sz="3000" dirty="0">
                <a:latin typeface="Times New Roman" panose="02020603050405020304" pitchFamily="18" charset="0"/>
                <a:cs typeface="Times New Roman" panose="02020603050405020304" pitchFamily="18" charset="0"/>
              </a:rPr>
              <a:t>and assigning</a:t>
            </a:r>
            <a:r>
              <a:rPr sz="3000" spc="-9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deadline</a:t>
            </a:r>
            <a:endParaRPr sz="3000" dirty="0">
              <a:latin typeface="Times New Roman" panose="02020603050405020304" pitchFamily="18" charset="0"/>
              <a:cs typeface="Times New Roman" panose="02020603050405020304" pitchFamily="18" charset="0"/>
            </a:endParaRPr>
          </a:p>
          <a:p>
            <a:pPr marL="298450" marR="495300" indent="-286385" algn="just">
              <a:lnSpc>
                <a:spcPts val="3220"/>
              </a:lnSpc>
              <a:spcBef>
                <a:spcPts val="645"/>
              </a:spcBef>
              <a:buFont typeface="Arial"/>
              <a:buChar char="•"/>
              <a:tabLst>
                <a:tab pos="299085" algn="l"/>
              </a:tabLst>
            </a:pPr>
            <a:r>
              <a:rPr sz="3000" spc="-5" dirty="0">
                <a:latin typeface="Times New Roman" panose="02020603050405020304" pitchFamily="18" charset="0"/>
                <a:cs typeface="Times New Roman" panose="02020603050405020304" pitchFamily="18" charset="0"/>
              </a:rPr>
              <a:t>Expected output </a:t>
            </a:r>
            <a:r>
              <a:rPr sz="3000" dirty="0">
                <a:latin typeface="Times New Roman" panose="02020603050405020304" pitchFamily="18" charset="0"/>
                <a:cs typeface="Times New Roman" panose="02020603050405020304" pitchFamily="18" charset="0"/>
              </a:rPr>
              <a:t>and </a:t>
            </a:r>
            <a:r>
              <a:rPr sz="3000" spc="-10" dirty="0">
                <a:latin typeface="Times New Roman" panose="02020603050405020304" pitchFamily="18" charset="0"/>
                <a:cs typeface="Times New Roman" panose="02020603050405020304" pitchFamily="18" charset="0"/>
              </a:rPr>
              <a:t>the </a:t>
            </a:r>
            <a:r>
              <a:rPr sz="3000" spc="-5" dirty="0">
                <a:latin typeface="Times New Roman" panose="02020603050405020304" pitchFamily="18" charset="0"/>
                <a:cs typeface="Times New Roman" panose="02020603050405020304" pitchFamily="18" charset="0"/>
              </a:rPr>
              <a:t>standard should be  defined</a:t>
            </a:r>
            <a:endParaRPr sz="3000" dirty="0">
              <a:latin typeface="Times New Roman" panose="02020603050405020304" pitchFamily="18" charset="0"/>
              <a:cs typeface="Times New Roman" panose="02020603050405020304" pitchFamily="18" charset="0"/>
            </a:endParaRPr>
          </a:p>
          <a:p>
            <a:pPr marL="298450" indent="-286385" algn="just">
              <a:lnSpc>
                <a:spcPct val="100000"/>
              </a:lnSpc>
              <a:spcBef>
                <a:spcPts val="190"/>
              </a:spcBef>
              <a:buFont typeface="Arial"/>
              <a:buChar char="•"/>
              <a:tabLst>
                <a:tab pos="299085" algn="l"/>
              </a:tabLst>
            </a:pPr>
            <a:r>
              <a:rPr sz="3000" spc="-10" dirty="0">
                <a:latin typeface="Times New Roman" panose="02020603050405020304" pitchFamily="18" charset="0"/>
                <a:cs typeface="Times New Roman" panose="02020603050405020304" pitchFamily="18" charset="0"/>
              </a:rPr>
              <a:t>Regular </a:t>
            </a:r>
            <a:r>
              <a:rPr sz="3000" spc="-5" dirty="0">
                <a:latin typeface="Times New Roman" panose="02020603050405020304" pitchFamily="18" charset="0"/>
                <a:cs typeface="Times New Roman" panose="02020603050405020304" pitchFamily="18" charset="0"/>
              </a:rPr>
              <a:t>meetings should be</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conducted</a:t>
            </a:r>
            <a:endParaRPr sz="3000" dirty="0">
              <a:latin typeface="Times New Roman" panose="02020603050405020304" pitchFamily="18" charset="0"/>
              <a:cs typeface="Times New Roman" panose="02020603050405020304" pitchFamily="18" charset="0"/>
            </a:endParaRPr>
          </a:p>
          <a:p>
            <a:pPr marL="298450" marR="5080" indent="-286385" algn="just">
              <a:lnSpc>
                <a:spcPts val="3220"/>
              </a:lnSpc>
              <a:spcBef>
                <a:spcPts val="645"/>
              </a:spcBef>
              <a:buFont typeface="Arial"/>
              <a:buChar char="•"/>
              <a:tabLst>
                <a:tab pos="299085" algn="l"/>
              </a:tabLst>
            </a:pPr>
            <a:r>
              <a:rPr sz="3000" spc="-10" dirty="0">
                <a:latin typeface="Times New Roman" panose="02020603050405020304" pitchFamily="18" charset="0"/>
                <a:cs typeface="Times New Roman" panose="02020603050405020304" pitchFamily="18" charset="0"/>
              </a:rPr>
              <a:t>Recognize </a:t>
            </a:r>
            <a:r>
              <a:rPr sz="3000" dirty="0">
                <a:latin typeface="Times New Roman" panose="02020603050405020304" pitchFamily="18" charset="0"/>
                <a:cs typeface="Times New Roman" panose="02020603050405020304" pitchFamily="18" charset="0"/>
              </a:rPr>
              <a:t>and </a:t>
            </a:r>
            <a:r>
              <a:rPr sz="3000" spc="-5" dirty="0">
                <a:latin typeface="Times New Roman" panose="02020603050405020304" pitchFamily="18" charset="0"/>
                <a:cs typeface="Times New Roman" panose="02020603050405020304" pitchFamily="18" charset="0"/>
              </a:rPr>
              <a:t>reward both individual </a:t>
            </a:r>
            <a:r>
              <a:rPr sz="3000" dirty="0">
                <a:latin typeface="Times New Roman" panose="02020603050405020304" pitchFamily="18" charset="0"/>
                <a:cs typeface="Times New Roman" panose="02020603050405020304" pitchFamily="18" charset="0"/>
              </a:rPr>
              <a:t>and </a:t>
            </a:r>
            <a:r>
              <a:rPr sz="3000" spc="-10" dirty="0">
                <a:latin typeface="Times New Roman" panose="02020603050405020304" pitchFamily="18" charset="0"/>
                <a:cs typeface="Times New Roman" panose="02020603050405020304" pitchFamily="18" charset="0"/>
              </a:rPr>
              <a:t>team  </a:t>
            </a:r>
            <a:r>
              <a:rPr sz="3000" spc="-5" dirty="0">
                <a:latin typeface="Times New Roman" panose="02020603050405020304" pitchFamily="18" charset="0"/>
                <a:cs typeface="Times New Roman" panose="02020603050405020304" pitchFamily="18" charset="0"/>
              </a:rPr>
              <a:t>performance</a:t>
            </a:r>
            <a:endParaRPr sz="3000" dirty="0">
              <a:latin typeface="Times New Roman" panose="02020603050405020304" pitchFamily="18" charset="0"/>
              <a:cs typeface="Times New Roman" panose="02020603050405020304" pitchFamily="18" charset="0"/>
            </a:endParaRPr>
          </a:p>
          <a:p>
            <a:pPr marL="298450" indent="-286385" algn="just">
              <a:lnSpc>
                <a:spcPct val="100000"/>
              </a:lnSpc>
              <a:spcBef>
                <a:spcPts val="190"/>
              </a:spcBef>
              <a:buFont typeface="Arial"/>
              <a:buChar char="•"/>
              <a:tabLst>
                <a:tab pos="299085" algn="l"/>
              </a:tabLst>
            </a:pPr>
            <a:r>
              <a:rPr sz="3000" spc="-5" dirty="0">
                <a:latin typeface="Times New Roman" panose="02020603050405020304" pitchFamily="18" charset="0"/>
                <a:cs typeface="Times New Roman" panose="02020603050405020304" pitchFamily="18" charset="0"/>
              </a:rPr>
              <a:t>Continuous</a:t>
            </a:r>
            <a:r>
              <a:rPr sz="3000"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monitoring</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670" y="533400"/>
            <a:ext cx="7572375" cy="560705"/>
          </a:xfrm>
          <a:prstGeom prst="rect">
            <a:avLst/>
          </a:prstGeom>
          <a:solidFill>
            <a:srgbClr val="FFBF00"/>
          </a:solidFill>
        </p:spPr>
        <p:txBody>
          <a:bodyPr vert="horz" wrap="square" lIns="0" tIns="0" rIns="0" bIns="0" rtlCol="0">
            <a:spAutoFit/>
          </a:bodyPr>
          <a:lstStyle/>
          <a:p>
            <a:pPr algn="ctr">
              <a:lnSpc>
                <a:spcPts val="4410"/>
              </a:lnSpc>
            </a:pPr>
            <a:r>
              <a:rPr spc="-5" dirty="0">
                <a:latin typeface="Times New Roman" panose="02020603050405020304" pitchFamily="18" charset="0"/>
                <a:cs typeface="Times New Roman" panose="02020603050405020304" pitchFamily="18" charset="0"/>
              </a:rPr>
              <a:t>PROCESS OF</a:t>
            </a:r>
            <a:r>
              <a:rPr spc="-2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TEAMWORK</a:t>
            </a:r>
          </a:p>
        </p:txBody>
      </p:sp>
      <p:sp>
        <p:nvSpPr>
          <p:cNvPr id="3" name="object 3"/>
          <p:cNvSpPr txBox="1"/>
          <p:nvPr/>
        </p:nvSpPr>
        <p:spPr>
          <a:xfrm>
            <a:off x="609600" y="1488611"/>
            <a:ext cx="7878445" cy="4861780"/>
          </a:xfrm>
          <a:prstGeom prst="rect">
            <a:avLst/>
          </a:prstGeom>
        </p:spPr>
        <p:txBody>
          <a:bodyPr vert="horz" wrap="square" lIns="0" tIns="12700" rIns="0" bIns="0" rtlCol="0">
            <a:spAutoFit/>
          </a:bodyPr>
          <a:lstStyle/>
          <a:p>
            <a:pPr marL="448309" marR="392430" indent="-436245" algn="just">
              <a:lnSpc>
                <a:spcPct val="139200"/>
              </a:lnSpc>
              <a:spcBef>
                <a:spcPts val="100"/>
              </a:spcBef>
              <a:buFont typeface="Arial"/>
              <a:buAutoNum type="arabicPeriod"/>
              <a:tabLst>
                <a:tab pos="448309" algn="l"/>
                <a:tab pos="448945" algn="l"/>
              </a:tabLst>
            </a:pPr>
            <a:r>
              <a:rPr sz="2800" spc="-5" dirty="0">
                <a:solidFill>
                  <a:srgbClr val="FF0000"/>
                </a:solidFill>
                <a:latin typeface="Times New Roman" panose="02020603050405020304" pitchFamily="18" charset="0"/>
                <a:cs typeface="Times New Roman" panose="02020603050405020304" pitchFamily="18" charset="0"/>
              </a:rPr>
              <a:t>Transition process: </a:t>
            </a:r>
            <a:r>
              <a:rPr sz="2800" spc="-5" dirty="0">
                <a:latin typeface="Times New Roman" panose="02020603050405020304" pitchFamily="18" charset="0"/>
                <a:cs typeface="Times New Roman" panose="02020603050405020304" pitchFamily="18" charset="0"/>
              </a:rPr>
              <a:t>This process deals with formation of team,  mission, vision, goals </a:t>
            </a:r>
            <a:r>
              <a:rPr sz="2800"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strategies.</a:t>
            </a:r>
            <a:endParaRPr sz="2800" dirty="0">
              <a:latin typeface="Times New Roman" panose="02020603050405020304" pitchFamily="18" charset="0"/>
              <a:cs typeface="Times New Roman" panose="02020603050405020304" pitchFamily="18" charset="0"/>
            </a:endParaRPr>
          </a:p>
          <a:p>
            <a:pPr marL="448309" marR="5080" indent="-436245" algn="just">
              <a:lnSpc>
                <a:spcPct val="139600"/>
              </a:lnSpc>
              <a:spcBef>
                <a:spcPts val="430"/>
              </a:spcBef>
              <a:buFont typeface="Arial"/>
              <a:buAutoNum type="arabicPeriod"/>
              <a:tabLst>
                <a:tab pos="448309" algn="l"/>
                <a:tab pos="448945" algn="l"/>
              </a:tabLst>
            </a:pPr>
            <a:r>
              <a:rPr sz="2800" spc="-5" dirty="0">
                <a:solidFill>
                  <a:srgbClr val="FF0000"/>
                </a:solidFill>
                <a:latin typeface="Times New Roman" panose="02020603050405020304" pitchFamily="18" charset="0"/>
                <a:cs typeface="Times New Roman" panose="02020603050405020304" pitchFamily="18" charset="0"/>
              </a:rPr>
              <a:t>Action process: </a:t>
            </a:r>
            <a:r>
              <a:rPr sz="2800" spc="-5" dirty="0">
                <a:latin typeface="Times New Roman" panose="02020603050405020304" pitchFamily="18" charset="0"/>
                <a:cs typeface="Times New Roman" panose="02020603050405020304" pitchFamily="18" charset="0"/>
              </a:rPr>
              <a:t>This is the phase when the team performs its task  or in other words executes the projects it is</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allocated.</a:t>
            </a:r>
            <a:endParaRPr lang="en-US" sz="2800" dirty="0">
              <a:latin typeface="Times New Roman" panose="02020603050405020304" pitchFamily="18" charset="0"/>
              <a:cs typeface="Times New Roman" panose="02020603050405020304" pitchFamily="18" charset="0"/>
            </a:endParaRPr>
          </a:p>
          <a:p>
            <a:pPr marL="448309" marR="5080" indent="-436245" algn="just">
              <a:lnSpc>
                <a:spcPct val="139600"/>
              </a:lnSpc>
              <a:spcBef>
                <a:spcPts val="430"/>
              </a:spcBef>
              <a:buFont typeface="Arial"/>
              <a:buAutoNum type="arabicPeriod"/>
              <a:tabLst>
                <a:tab pos="448309" algn="l"/>
                <a:tab pos="448945" algn="l"/>
              </a:tabLst>
            </a:pPr>
            <a:r>
              <a:rPr lang="en-US" sz="2800" dirty="0">
                <a:solidFill>
                  <a:srgbClr val="FF0000"/>
                </a:solidFill>
                <a:latin typeface="Times New Roman" panose="02020603050405020304" pitchFamily="18" charset="0"/>
                <a:cs typeface="Times New Roman" panose="02020603050405020304" pitchFamily="18" charset="0"/>
              </a:rPr>
              <a:t>Interpersonal relations: </a:t>
            </a:r>
            <a:r>
              <a:rPr lang="en-US" sz="2800" dirty="0">
                <a:latin typeface="Times New Roman" panose="02020603050405020304" pitchFamily="18" charset="0"/>
                <a:cs typeface="Times New Roman" panose="02020603050405020304" pitchFamily="18" charset="0"/>
              </a:rPr>
              <a:t>This phase focuses on conflict management, motivation and control.</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6">
              <a:lumMod val="75000"/>
            </a:schemeClr>
          </a:solidFill>
        </p:spPr>
        <p:txBody>
          <a:bodyPr/>
          <a:lstStyle/>
          <a:p>
            <a:pPr algn="ctr"/>
            <a:r>
              <a:rPr lang="en-US" dirty="0">
                <a:solidFill>
                  <a:schemeClr val="tx1"/>
                </a:solidFill>
                <a:latin typeface="Times New Roman" panose="02020603050405020304" pitchFamily="18" charset="0"/>
                <a:cs typeface="Times New Roman" panose="02020603050405020304" pitchFamily="18" charset="0"/>
              </a:rPr>
              <a:t>Group</a:t>
            </a:r>
          </a:p>
        </p:txBody>
      </p:sp>
      <p:sp>
        <p:nvSpPr>
          <p:cNvPr id="4" name="Text Placeholder 3"/>
          <p:cNvSpPr>
            <a:spLocks noGrp="1"/>
          </p:cNvSpPr>
          <p:nvPr>
            <p:ph type="body" idx="1"/>
          </p:nvPr>
        </p:nvSpPr>
        <p:spPr>
          <a:xfrm>
            <a:off x="609600" y="2057400"/>
            <a:ext cx="7543800" cy="2514600"/>
          </a:xfrm>
        </p:spPr>
        <p:txBody>
          <a:bodyPr/>
          <a:lstStyle/>
          <a:p>
            <a:pPr algn="just"/>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collection of people who interact with one another</a:t>
            </a:r>
            <a:r>
              <a:rPr lang="en-US" dirty="0">
                <a:latin typeface="Times New Roman" panose="02020603050405020304" pitchFamily="18" charset="0"/>
                <a:cs typeface="Times New Roman" panose="02020603050405020304" pitchFamily="18" charset="0"/>
              </a:rPr>
              <a:t>, accept rights and obligations as a members and who </a:t>
            </a:r>
            <a:r>
              <a:rPr lang="en-US" dirty="0">
                <a:solidFill>
                  <a:srgbClr val="FF0000"/>
                </a:solidFill>
                <a:latin typeface="Times New Roman" panose="02020603050405020304" pitchFamily="18" charset="0"/>
                <a:cs typeface="Times New Roman" panose="02020603050405020304" pitchFamily="18" charset="0"/>
              </a:rPr>
              <a:t>share a common identity</a:t>
            </a:r>
            <a:r>
              <a:rPr lang="en-US" dirty="0">
                <a:latin typeface="Times New Roman" panose="02020603050405020304" pitchFamily="18" charset="0"/>
                <a:cs typeface="Times New Roman" panose="02020603050405020304" pitchFamily="18" charset="0"/>
              </a:rPr>
              <a:t>. e.g., Presentation group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a:xfrm>
            <a:off x="1676400" y="1981200"/>
            <a:ext cx="5558155" cy="3692525"/>
          </a:xfrm>
        </p:spPr>
        <p:txBody>
          <a:bodyPr/>
          <a:lstStyle/>
          <a:p>
            <a:endParaRPr lang="en-US"/>
          </a:p>
        </p:txBody>
      </p:sp>
      <p:sp>
        <p:nvSpPr>
          <p:cNvPr id="1026" name="AutoShape 2" descr="5 Stages of Group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5 Stages of Group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5 Stages of Group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5 Stages of Group Development"/>
          <p:cNvPicPr>
            <a:picLocks noChangeAspect="1" noChangeArrowheads="1"/>
          </p:cNvPicPr>
          <p:nvPr/>
        </p:nvPicPr>
        <p:blipFill>
          <a:blip r:embed="rId2"/>
          <a:srcRect/>
          <a:stretch>
            <a:fillRect/>
          </a:stretch>
        </p:blipFill>
        <p:spPr bwMode="auto">
          <a:xfrm>
            <a:off x="155575" y="319023"/>
            <a:ext cx="8683626" cy="6219954"/>
          </a:xfrm>
          <a:prstGeom prst="rect">
            <a:avLst/>
          </a:prstGeom>
          <a:noFill/>
        </p:spPr>
      </p:pic>
      <p:sp>
        <p:nvSpPr>
          <p:cNvPr id="2" name="TextBox 1">
            <a:extLst>
              <a:ext uri="{FF2B5EF4-FFF2-40B4-BE49-F238E27FC236}">
                <a16:creationId xmlns:a16="http://schemas.microsoft.com/office/drawing/2014/main" id="{3DD2307E-D026-00AE-0415-BF9508BCC10D}"/>
              </a:ext>
            </a:extLst>
          </p:cNvPr>
          <p:cNvSpPr txBox="1"/>
          <p:nvPr/>
        </p:nvSpPr>
        <p:spPr>
          <a:xfrm>
            <a:off x="460375" y="136756"/>
            <a:ext cx="8378826" cy="646331"/>
          </a:xfrm>
          <a:prstGeom prst="rect">
            <a:avLst/>
          </a:prstGeom>
          <a:noFill/>
        </p:spPr>
        <p:txBody>
          <a:bodyPr wrap="square" rtlCol="0">
            <a:spAutoFit/>
          </a:bodyPr>
          <a:lstStyle/>
          <a:p>
            <a:r>
              <a:rPr lang="en-IN" sz="3600" b="1" i="0" u="sng" strike="noStrike" dirty="0">
                <a:effectLst/>
                <a:latin typeface="Times New Roman" panose="02020603050405020304" pitchFamily="18" charset="0"/>
                <a:cs typeface="Times New Roman" panose="02020603050405020304" pitchFamily="18" charset="0"/>
              </a:rPr>
              <a:t>Tuckman's Stages of Group Development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3D9E9-E891-C522-7002-C7027351F0D7}"/>
              </a:ext>
            </a:extLst>
          </p:cNvPr>
          <p:cNvSpPr>
            <a:spLocks noGrp="1"/>
          </p:cNvSpPr>
          <p:nvPr>
            <p:ph type="body" idx="1"/>
          </p:nvPr>
        </p:nvSpPr>
        <p:spPr>
          <a:xfrm>
            <a:off x="286404" y="381001"/>
            <a:ext cx="8247996" cy="6001643"/>
          </a:xfrm>
        </p:spPr>
        <p:txBody>
          <a:bodyPr/>
          <a:lstStyle/>
          <a:p>
            <a:pPr marL="457200" indent="-457200" algn="just">
              <a:buFont typeface="Arial" panose="020B0604020202020204" pitchFamily="34" charset="0"/>
              <a:buChar char="•"/>
            </a:pPr>
            <a:r>
              <a:rPr lang="en-US" sz="2600" b="1" i="1" dirty="0">
                <a:latin typeface="Times New Roman" panose="02020603050405020304" pitchFamily="18" charset="0"/>
                <a:cs typeface="Times New Roman" panose="02020603050405020304" pitchFamily="18" charset="0"/>
              </a:rPr>
              <a:t>Forming: </a:t>
            </a:r>
            <a:r>
              <a:rPr lang="en-US" sz="2600" dirty="0">
                <a:latin typeface="Times New Roman" panose="02020603050405020304" pitchFamily="18" charset="0"/>
                <a:cs typeface="Times New Roman" panose="02020603050405020304" pitchFamily="18" charset="0"/>
              </a:rPr>
              <a:t>T</a:t>
            </a:r>
            <a:r>
              <a:rPr lang="en-IN" sz="2600" dirty="0">
                <a:latin typeface="Times New Roman" panose="02020603050405020304" pitchFamily="18" charset="0"/>
                <a:cs typeface="Times New Roman" panose="02020603050405020304" pitchFamily="18" charset="0"/>
              </a:rPr>
              <a:t>he initial forming stage is the process of putting the structure of the team together. </a:t>
            </a:r>
            <a:endParaRPr lang="en-US" sz="26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b="1" i="1" dirty="0">
                <a:latin typeface="Times New Roman" panose="02020603050405020304" pitchFamily="18" charset="0"/>
                <a:cs typeface="Times New Roman" panose="02020603050405020304" pitchFamily="18" charset="0"/>
              </a:rPr>
              <a:t>Storming: </a:t>
            </a:r>
            <a:r>
              <a:rPr lang="en-IN" sz="2600" dirty="0">
                <a:latin typeface="Times New Roman" panose="02020603050405020304" pitchFamily="18" charset="0"/>
                <a:cs typeface="Times New Roman" panose="02020603050405020304" pitchFamily="18" charset="0"/>
              </a:rPr>
              <a:t>This stage begins to occur as the process of organizing tasks and processes surface interpersonal conflicts. Leadership, power, and structural issues dominate this stage.</a:t>
            </a:r>
          </a:p>
          <a:p>
            <a:pPr marL="457200" indent="-457200" algn="just">
              <a:buFont typeface="Arial" panose="020B0604020202020204" pitchFamily="34" charset="0"/>
              <a:buChar char="•"/>
            </a:pPr>
            <a:r>
              <a:rPr lang="en-US" sz="2600" b="1" i="1" dirty="0">
                <a:latin typeface="Times New Roman" panose="02020603050405020304" pitchFamily="18" charset="0"/>
                <a:cs typeface="Times New Roman" panose="02020603050405020304" pitchFamily="18" charset="0"/>
              </a:rPr>
              <a:t>Norming: </a:t>
            </a:r>
            <a:r>
              <a:rPr lang="en-IN" sz="2600" dirty="0">
                <a:latin typeface="Times New Roman" panose="02020603050405020304" pitchFamily="18" charset="0"/>
                <a:cs typeface="Times New Roman" panose="02020603050405020304" pitchFamily="18" charset="0"/>
              </a:rPr>
              <a:t>In this stage, team members are creating new ways of doing and being together.</a:t>
            </a:r>
          </a:p>
          <a:p>
            <a:pPr marL="457200" indent="-457200" algn="just">
              <a:buFont typeface="Arial" panose="020B0604020202020204" pitchFamily="34" charset="0"/>
              <a:buChar char="•"/>
            </a:pPr>
            <a:r>
              <a:rPr lang="en-US" sz="2600" b="1" i="1" dirty="0">
                <a:latin typeface="Times New Roman" panose="02020603050405020304" pitchFamily="18" charset="0"/>
                <a:cs typeface="Times New Roman" panose="02020603050405020304" pitchFamily="18" charset="0"/>
              </a:rPr>
              <a:t>Performing: </a:t>
            </a:r>
            <a:r>
              <a:rPr lang="en-IN" sz="2600" dirty="0">
                <a:latin typeface="Times New Roman" panose="02020603050405020304" pitchFamily="18" charset="0"/>
                <a:cs typeface="Times New Roman" panose="02020603050405020304" pitchFamily="18" charset="0"/>
              </a:rPr>
              <a:t>This is a highly productive stage both personally and professionally.</a:t>
            </a:r>
            <a:endParaRPr lang="en-US" sz="26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b="1" i="1" dirty="0">
                <a:latin typeface="Times New Roman" panose="02020603050405020304" pitchFamily="18" charset="0"/>
                <a:cs typeface="Times New Roman" panose="02020603050405020304" pitchFamily="18" charset="0"/>
              </a:rPr>
              <a:t>Adjourning: </a:t>
            </a:r>
            <a:r>
              <a:rPr lang="en-IN" sz="2600" dirty="0">
                <a:latin typeface="Times New Roman" panose="02020603050405020304" pitchFamily="18" charset="0"/>
                <a:cs typeface="Times New Roman" panose="02020603050405020304" pitchFamily="18" charset="0"/>
              </a:rPr>
              <a:t>In this stage typically team members are ready to leave (course termination) causing significant change to the team structure, membership, or purpose and the team during the last week of class. They experience change and transition</a:t>
            </a:r>
            <a:r>
              <a:rPr lang="en-IN" sz="2600" b="0" i="0" dirty="0">
                <a:solidFill>
                  <a:srgbClr val="000000"/>
                </a:solidFill>
                <a:effectLst/>
                <a:latin typeface="Times New Roman" panose="02020603050405020304" pitchFamily="18" charset="0"/>
                <a:cs typeface="Times New Roman" panose="02020603050405020304" pitchFamily="18" charset="0"/>
              </a:rPr>
              <a:t>.</a:t>
            </a:r>
            <a:endParaRPr lang="en-US" sz="2600" b="1" i="0" dirty="0">
              <a:solidFill>
                <a:srgbClr val="3821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217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US" dirty="0">
                <a:solidFill>
                  <a:schemeClr val="tx1"/>
                </a:solidFill>
                <a:latin typeface="Times New Roman" panose="02020603050405020304" pitchFamily="18" charset="0"/>
                <a:cs typeface="Times New Roman" panose="02020603050405020304" pitchFamily="18" charset="0"/>
              </a:rPr>
              <a:t>Group roles </a:t>
            </a:r>
          </a:p>
        </p:txBody>
      </p:sp>
      <p:sp>
        <p:nvSpPr>
          <p:cNvPr id="3" name="Text Placeholder 2"/>
          <p:cNvSpPr>
            <a:spLocks noGrp="1"/>
          </p:cNvSpPr>
          <p:nvPr>
            <p:ph type="body" idx="1"/>
          </p:nvPr>
        </p:nvSpPr>
        <p:spPr>
          <a:xfrm>
            <a:off x="533400" y="1600200"/>
            <a:ext cx="8077200" cy="4401205"/>
          </a:xfrm>
        </p:spPr>
        <p:txBody>
          <a:bodyPr/>
          <a:lstStyle/>
          <a:p>
            <a:pPr algn="just">
              <a:buFont typeface="Arial" pitchFamily="34" charset="0"/>
              <a:buChar char="•"/>
            </a:pPr>
            <a:r>
              <a:rPr lang="en-US" sz="2600" b="1" dirty="0">
                <a:latin typeface="Times New Roman" panose="02020603050405020304" pitchFamily="18" charset="0"/>
                <a:cs typeface="Times New Roman" panose="02020603050405020304" pitchFamily="18" charset="0"/>
              </a:rPr>
              <a:t> Task oriented Roles: </a:t>
            </a:r>
            <a:r>
              <a:rPr lang="en-IN" sz="2600" b="0" i="0" dirty="0">
                <a:solidFill>
                  <a:srgbClr val="000000"/>
                </a:solidFill>
                <a:effectLst/>
                <a:latin typeface="Times New Roman" panose="02020603050405020304" pitchFamily="18" charset="0"/>
                <a:cs typeface="Times New Roman" panose="02020603050405020304" pitchFamily="18" charset="0"/>
              </a:rPr>
              <a:t>Task-oriented roles can broadly divide individuals into six categories initiator, informer, clarifier, summarizer, reality tester and information seekers or providers respectively.</a:t>
            </a:r>
            <a:r>
              <a:rPr lang="en-US" sz="2600" dirty="0">
                <a:latin typeface="Times New Roman" panose="02020603050405020304" pitchFamily="18" charset="0"/>
                <a:cs typeface="Times New Roman" panose="02020603050405020304" pitchFamily="18" charset="0"/>
              </a:rPr>
              <a:t> </a:t>
            </a:r>
          </a:p>
          <a:p>
            <a:pPr algn="just">
              <a:buFont typeface="Arial" pitchFamily="34" charset="0"/>
              <a:buChar char="•"/>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b="1" i="0" dirty="0">
                <a:effectLst/>
                <a:latin typeface="Times New Roman" panose="02020603050405020304" pitchFamily="18" charset="0"/>
                <a:cs typeface="Times New Roman" panose="02020603050405020304" pitchFamily="18" charset="0"/>
              </a:rPr>
              <a:t>Relationship-oriented Roles: </a:t>
            </a:r>
            <a:r>
              <a:rPr lang="en-IN" sz="2600" b="0" i="0" dirty="0">
                <a:solidFill>
                  <a:srgbClr val="000000"/>
                </a:solidFill>
                <a:effectLst/>
                <a:latin typeface="Times New Roman" panose="02020603050405020304" pitchFamily="18" charset="0"/>
                <a:cs typeface="Times New Roman" panose="02020603050405020304" pitchFamily="18" charset="0"/>
              </a:rPr>
              <a:t>There are five categories of individuals in this category namely: harmonizer, gatekeeper, consensus tester, encourager, and compromiser.</a:t>
            </a:r>
          </a:p>
          <a:p>
            <a:pPr algn="just"/>
            <a:endParaRPr lang="en-US" sz="2600" b="0" i="0" dirty="0">
              <a:effectLst/>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b="1" i="0" dirty="0">
                <a:effectLst/>
                <a:latin typeface="Times New Roman" panose="02020603050405020304" pitchFamily="18" charset="0"/>
                <a:cs typeface="Times New Roman" panose="02020603050405020304" pitchFamily="18" charset="0"/>
              </a:rPr>
              <a:t>Individual Roles: </a:t>
            </a:r>
            <a:r>
              <a:rPr lang="en-US" sz="2600" b="0" i="0" dirty="0">
                <a:solidFill>
                  <a:srgbClr val="000000"/>
                </a:solidFill>
                <a:effectLst/>
                <a:latin typeface="Times New Roman" panose="02020603050405020304" pitchFamily="18" charset="0"/>
                <a:cs typeface="Times New Roman" panose="02020603050405020304" pitchFamily="18" charset="0"/>
              </a:rPr>
              <a:t>aggressor, blocker, dominator, and avoidance.</a:t>
            </a:r>
            <a:endParaRPr lang="en-US" sz="26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703" y="497031"/>
            <a:ext cx="4368594" cy="677108"/>
          </a:xfrm>
          <a:solidFill>
            <a:schemeClr val="accent6">
              <a:lumMod val="75000"/>
            </a:schemeClr>
          </a:solidFill>
        </p:spPr>
        <p:txBody>
          <a:bodyPr/>
          <a:lstStyle/>
          <a:p>
            <a:pPr algn="ctr"/>
            <a:r>
              <a:rPr lang="en-US" dirty="0">
                <a:solidFill>
                  <a:schemeClr val="tx1"/>
                </a:solidFill>
                <a:latin typeface="Times New Roman" panose="02020603050405020304" pitchFamily="18" charset="0"/>
                <a:cs typeface="Times New Roman" panose="02020603050405020304" pitchFamily="18" charset="0"/>
              </a:rPr>
              <a:t>Types of groups</a:t>
            </a:r>
          </a:p>
        </p:txBody>
      </p:sp>
      <p:sp>
        <p:nvSpPr>
          <p:cNvPr id="3" name="Text Placeholder 2"/>
          <p:cNvSpPr>
            <a:spLocks noGrp="1"/>
          </p:cNvSpPr>
          <p:nvPr>
            <p:ph type="body" idx="1"/>
          </p:nvPr>
        </p:nvSpPr>
        <p:spPr>
          <a:xfrm>
            <a:off x="2209800" y="2209800"/>
            <a:ext cx="5558155" cy="3447098"/>
          </a:xfrm>
        </p:spPr>
        <p:txBody>
          <a:bodyPr/>
          <a:lstStyle/>
          <a:p>
            <a:r>
              <a:rPr lang="en-US" dirty="0">
                <a:latin typeface="Times New Roman" panose="02020603050405020304" pitchFamily="18" charset="0"/>
                <a:cs typeface="Times New Roman" panose="02020603050405020304" pitchFamily="18" charset="0"/>
              </a:rPr>
              <a:t>Formal Group.</a:t>
            </a:r>
          </a:p>
          <a:p>
            <a:r>
              <a:rPr lang="en-US" dirty="0">
                <a:latin typeface="Times New Roman" panose="02020603050405020304" pitchFamily="18" charset="0"/>
                <a:cs typeface="Times New Roman" panose="02020603050405020304" pitchFamily="18" charset="0"/>
              </a:rPr>
              <a:t>Informal Group.</a:t>
            </a:r>
          </a:p>
          <a:p>
            <a:r>
              <a:rPr lang="en-US" dirty="0">
                <a:latin typeface="Times New Roman" panose="02020603050405020304" pitchFamily="18" charset="0"/>
                <a:cs typeface="Times New Roman" panose="02020603050405020304" pitchFamily="18" charset="0"/>
              </a:rPr>
              <a:t>Semi-Formal Groups</a:t>
            </a:r>
          </a:p>
          <a:p>
            <a:r>
              <a:rPr lang="en-US" dirty="0">
                <a:latin typeface="Times New Roman" panose="02020603050405020304" pitchFamily="18" charset="0"/>
                <a:cs typeface="Times New Roman" panose="02020603050405020304" pitchFamily="18" charset="0"/>
              </a:rPr>
              <a:t>Command/Managed Group.</a:t>
            </a:r>
          </a:p>
          <a:p>
            <a:r>
              <a:rPr lang="en-US" dirty="0">
                <a:latin typeface="Times New Roman" panose="02020603050405020304" pitchFamily="18" charset="0"/>
                <a:cs typeface="Times New Roman" panose="02020603050405020304" pitchFamily="18" charset="0"/>
              </a:rPr>
              <a:t>Process Group.</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US" dirty="0">
                <a:solidFill>
                  <a:schemeClr val="tx1"/>
                </a:solidFill>
              </a:rPr>
              <a:t>………..</a:t>
            </a:r>
          </a:p>
        </p:txBody>
      </p:sp>
      <p:sp>
        <p:nvSpPr>
          <p:cNvPr id="3" name="Text Placeholder 2"/>
          <p:cNvSpPr>
            <a:spLocks noGrp="1"/>
          </p:cNvSpPr>
          <p:nvPr>
            <p:ph type="body" idx="1"/>
          </p:nvPr>
        </p:nvSpPr>
        <p:spPr>
          <a:xfrm>
            <a:off x="1828800" y="2057400"/>
            <a:ext cx="5558155" cy="2462213"/>
          </a:xfrm>
        </p:spPr>
        <p:txBody>
          <a:bodyPr/>
          <a:lstStyle/>
          <a:p>
            <a:pPr algn="just"/>
            <a:r>
              <a:rPr lang="en-US" dirty="0">
                <a:latin typeface="Times New Roman" panose="02020603050405020304" pitchFamily="18" charset="0"/>
                <a:cs typeface="Times New Roman" panose="02020603050405020304" pitchFamily="18" charset="0"/>
              </a:rPr>
              <a:t>Goal Group.</a:t>
            </a:r>
          </a:p>
          <a:p>
            <a:pPr algn="just"/>
            <a:r>
              <a:rPr lang="en-US" dirty="0">
                <a:latin typeface="Times New Roman" panose="02020603050405020304" pitchFamily="18" charset="0"/>
                <a:cs typeface="Times New Roman" panose="02020603050405020304" pitchFamily="18" charset="0"/>
              </a:rPr>
              <a:t>Learning Group.</a:t>
            </a:r>
          </a:p>
          <a:p>
            <a:pPr algn="just"/>
            <a:r>
              <a:rPr lang="en-US" dirty="0">
                <a:latin typeface="Times New Roman" panose="02020603050405020304" pitchFamily="18" charset="0"/>
                <a:cs typeface="Times New Roman" panose="02020603050405020304" pitchFamily="18" charset="0"/>
              </a:rPr>
              <a:t>Problem-Solving Group</a:t>
            </a:r>
          </a:p>
          <a:p>
            <a:pPr algn="just"/>
            <a:r>
              <a:rPr lang="en-US" dirty="0">
                <a:latin typeface="Times New Roman" panose="02020603050405020304" pitchFamily="18" charset="0"/>
                <a:cs typeface="Times New Roman" panose="02020603050405020304" pitchFamily="18" charset="0"/>
              </a:rPr>
              <a:t>Friendship Group.</a:t>
            </a:r>
          </a:p>
          <a:p>
            <a:pPr algn="just"/>
            <a:r>
              <a:rPr lang="en-US" dirty="0">
                <a:latin typeface="Times New Roman" panose="02020603050405020304" pitchFamily="18" charset="0"/>
                <a:cs typeface="Times New Roman" panose="02020603050405020304" pitchFamily="18" charset="0"/>
              </a:rPr>
              <a:t>Interest Group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477708"/>
            <a:ext cx="4597194" cy="677108"/>
          </a:xfrm>
          <a:solidFill>
            <a:schemeClr val="accent6">
              <a:lumMod val="75000"/>
            </a:schemeClr>
          </a:solidFill>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Cohesive Group</a:t>
            </a:r>
          </a:p>
        </p:txBody>
      </p:sp>
      <p:sp>
        <p:nvSpPr>
          <p:cNvPr id="3" name="Text Placeholder 2"/>
          <p:cNvSpPr>
            <a:spLocks noGrp="1"/>
          </p:cNvSpPr>
          <p:nvPr>
            <p:ph type="body" idx="1"/>
          </p:nvPr>
        </p:nvSpPr>
        <p:spPr>
          <a:xfrm>
            <a:off x="609600" y="2209800"/>
            <a:ext cx="7543800" cy="1969770"/>
          </a:xfrm>
        </p:spPr>
        <p:txBody>
          <a:bodyPr/>
          <a:lstStyle/>
          <a:p>
            <a:pPr algn="just"/>
            <a:r>
              <a:rPr lang="en-US" b="1" dirty="0">
                <a:latin typeface="Times New Roman" panose="02020603050405020304" pitchFamily="18" charset="0"/>
                <a:cs typeface="Times New Roman" panose="02020603050405020304" pitchFamily="18" charset="0"/>
              </a:rPr>
              <a:t>Cohesion</a:t>
            </a:r>
            <a:r>
              <a:rPr lang="en-US" dirty="0">
                <a:latin typeface="Times New Roman" panose="02020603050405020304" pitchFamily="18" charset="0"/>
                <a:cs typeface="Times New Roman" panose="02020603050405020304" pitchFamily="18" charset="0"/>
              </a:rPr>
              <a:t> can be defined as the tendency for a </a:t>
            </a:r>
            <a:r>
              <a:rPr lang="en-US" b="1" dirty="0">
                <a:latin typeface="Times New Roman" panose="02020603050405020304" pitchFamily="18" charset="0"/>
                <a:cs typeface="Times New Roman" panose="02020603050405020304" pitchFamily="18" charset="0"/>
              </a:rPr>
              <a:t>group</a:t>
            </a:r>
            <a:r>
              <a:rPr lang="en-US" dirty="0">
                <a:latin typeface="Times New Roman" panose="02020603050405020304" pitchFamily="18" charset="0"/>
                <a:cs typeface="Times New Roman" panose="02020603050405020304" pitchFamily="18" charset="0"/>
              </a:rPr>
              <a:t> to be in unity while working towards a goal or to satisfy the emotional needs of its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77708"/>
            <a:ext cx="8077199" cy="689932"/>
          </a:xfrm>
          <a:prstGeom prst="rect">
            <a:avLst/>
          </a:prstGeom>
          <a:solidFill>
            <a:schemeClr val="accent6">
              <a:lumMod val="75000"/>
            </a:schemeClr>
          </a:solidFill>
        </p:spPr>
        <p:txBody>
          <a:bodyPr vert="horz" wrap="square" lIns="0" tIns="12700" rIns="0" bIns="0" rtlCol="0">
            <a:spAutoFit/>
          </a:bodyPr>
          <a:lstStyle/>
          <a:p>
            <a:pPr marL="12700" algn="ctr">
              <a:lnSpc>
                <a:spcPct val="100000"/>
              </a:lnSpc>
              <a:spcBef>
                <a:spcPts val="100"/>
              </a:spcBef>
            </a:pPr>
            <a:r>
              <a:rPr spc="-5">
                <a:solidFill>
                  <a:schemeClr val="tx1"/>
                </a:solidFill>
              </a:rPr>
              <a:t>TEAM</a:t>
            </a:r>
            <a:r>
              <a:rPr spc="-90">
                <a:solidFill>
                  <a:schemeClr val="tx1"/>
                </a:solidFill>
              </a:rPr>
              <a:t> </a:t>
            </a:r>
            <a:r>
              <a:rPr spc="-5">
                <a:solidFill>
                  <a:schemeClr val="tx1"/>
                </a:solidFill>
              </a:rPr>
              <a:t>CHARACTERISTI</a:t>
            </a:r>
            <a:r>
              <a:rPr lang="en-US" spc="-5" dirty="0">
                <a:solidFill>
                  <a:schemeClr val="tx1"/>
                </a:solidFill>
              </a:rPr>
              <a:t>C</a:t>
            </a:r>
            <a:r>
              <a:rPr spc="-5">
                <a:solidFill>
                  <a:schemeClr val="tx1"/>
                </a:solidFill>
              </a:rPr>
              <a:t>S</a:t>
            </a:r>
            <a:endParaRPr spc="-5" dirty="0">
              <a:solidFill>
                <a:schemeClr val="tx1"/>
              </a:solidFill>
            </a:endParaRPr>
          </a:p>
        </p:txBody>
      </p:sp>
      <p:sp>
        <p:nvSpPr>
          <p:cNvPr id="3" name="object 3"/>
          <p:cNvSpPr txBox="1"/>
          <p:nvPr/>
        </p:nvSpPr>
        <p:spPr>
          <a:xfrm>
            <a:off x="304800" y="1676400"/>
            <a:ext cx="8301990" cy="4148508"/>
          </a:xfrm>
          <a:prstGeom prst="rect">
            <a:avLst/>
          </a:prstGeom>
        </p:spPr>
        <p:txBody>
          <a:bodyPr vert="horz" wrap="square" lIns="0" tIns="8890" rIns="0" bIns="0" rtlCol="0">
            <a:spAutoFit/>
          </a:bodyPr>
          <a:lstStyle/>
          <a:p>
            <a:pPr marL="241300" marR="5080" indent="-229235" algn="just">
              <a:lnSpc>
                <a:spcPct val="100800"/>
              </a:lnSpc>
              <a:spcBef>
                <a:spcPts val="70"/>
              </a:spcBef>
            </a:pPr>
            <a:r>
              <a:rPr sz="3000" b="1" spc="-65" dirty="0">
                <a:solidFill>
                  <a:srgbClr val="BF0000"/>
                </a:solidFill>
                <a:latin typeface="Noto Sans Symbols"/>
                <a:cs typeface="Noto Sans Symbols"/>
              </a:rPr>
              <a:t>□</a:t>
            </a:r>
            <a:r>
              <a:rPr sz="3000" b="1" spc="-65" dirty="0">
                <a:solidFill>
                  <a:srgbClr val="BF0000"/>
                </a:solidFill>
                <a:latin typeface="Times New Roman"/>
                <a:cs typeface="Times New Roman"/>
              </a:rPr>
              <a:t>Clarity </a:t>
            </a:r>
            <a:r>
              <a:rPr sz="3000" b="1" dirty="0">
                <a:solidFill>
                  <a:srgbClr val="BF0000"/>
                </a:solidFill>
                <a:latin typeface="Times New Roman"/>
                <a:cs typeface="Times New Roman"/>
              </a:rPr>
              <a:t>of goals and objectives: </a:t>
            </a:r>
            <a:r>
              <a:rPr sz="2600" spc="-5" dirty="0">
                <a:latin typeface="Times New Roman"/>
                <a:cs typeface="Times New Roman"/>
              </a:rPr>
              <a:t>The team members  should </a:t>
            </a:r>
            <a:r>
              <a:rPr sz="2600" dirty="0">
                <a:latin typeface="Times New Roman"/>
                <a:cs typeface="Times New Roman"/>
              </a:rPr>
              <a:t>be very </a:t>
            </a:r>
            <a:r>
              <a:rPr sz="2600" spc="-5" dirty="0">
                <a:latin typeface="Times New Roman"/>
                <a:cs typeface="Times New Roman"/>
              </a:rPr>
              <a:t>much clear about the </a:t>
            </a:r>
            <a:r>
              <a:rPr sz="2600" dirty="0">
                <a:latin typeface="Times New Roman"/>
                <a:cs typeface="Times New Roman"/>
              </a:rPr>
              <a:t>goals </a:t>
            </a:r>
            <a:r>
              <a:rPr sz="2600" spc="-5" dirty="0">
                <a:latin typeface="Times New Roman"/>
                <a:cs typeface="Times New Roman"/>
              </a:rPr>
              <a:t>and </a:t>
            </a:r>
            <a:r>
              <a:rPr sz="2600" dirty="0">
                <a:latin typeface="Times New Roman"/>
                <a:cs typeface="Times New Roman"/>
              </a:rPr>
              <a:t>objectives of  </a:t>
            </a:r>
            <a:r>
              <a:rPr sz="2600" spc="-5" dirty="0">
                <a:latin typeface="Times New Roman"/>
                <a:cs typeface="Times New Roman"/>
              </a:rPr>
              <a:t>the team as these will </a:t>
            </a:r>
            <a:r>
              <a:rPr sz="2600" dirty="0">
                <a:latin typeface="Times New Roman"/>
                <a:cs typeface="Times New Roman"/>
              </a:rPr>
              <a:t>help </a:t>
            </a:r>
            <a:r>
              <a:rPr sz="2600" spc="-5" dirty="0">
                <a:latin typeface="Times New Roman"/>
                <a:cs typeface="Times New Roman"/>
              </a:rPr>
              <a:t>them to </a:t>
            </a:r>
            <a:r>
              <a:rPr sz="2600" dirty="0">
                <a:latin typeface="Times New Roman"/>
                <a:cs typeface="Times New Roman"/>
              </a:rPr>
              <a:t>have better </a:t>
            </a:r>
            <a:r>
              <a:rPr sz="2600" spc="-5" dirty="0">
                <a:latin typeface="Times New Roman"/>
                <a:cs typeface="Times New Roman"/>
              </a:rPr>
              <a:t>clarity about  the </a:t>
            </a:r>
            <a:r>
              <a:rPr sz="2600" dirty="0">
                <a:latin typeface="Times New Roman"/>
                <a:cs typeface="Times New Roman"/>
              </a:rPr>
              <a:t>vision </a:t>
            </a:r>
            <a:r>
              <a:rPr sz="2600" spc="-5" dirty="0">
                <a:latin typeface="Times New Roman"/>
                <a:cs typeface="Times New Roman"/>
              </a:rPr>
              <a:t>and </a:t>
            </a:r>
            <a:r>
              <a:rPr sz="2600" dirty="0">
                <a:latin typeface="Times New Roman"/>
                <a:cs typeface="Times New Roman"/>
              </a:rPr>
              <a:t>purpose of </a:t>
            </a:r>
            <a:r>
              <a:rPr sz="2600" spc="-5" dirty="0">
                <a:latin typeface="Times New Roman"/>
                <a:cs typeface="Times New Roman"/>
              </a:rPr>
              <a:t>the</a:t>
            </a:r>
            <a:r>
              <a:rPr sz="2600" spc="-20" dirty="0">
                <a:latin typeface="Times New Roman"/>
                <a:cs typeface="Times New Roman"/>
              </a:rPr>
              <a:t> </a:t>
            </a:r>
            <a:r>
              <a:rPr sz="2600" spc="-5" dirty="0">
                <a:latin typeface="Times New Roman"/>
                <a:cs typeface="Times New Roman"/>
              </a:rPr>
              <a:t>team.</a:t>
            </a:r>
            <a:endParaRPr sz="2600" dirty="0">
              <a:latin typeface="Times New Roman"/>
              <a:cs typeface="Times New Roman"/>
            </a:endParaRPr>
          </a:p>
          <a:p>
            <a:pPr marL="241300" marR="10160" indent="-229235" algn="just">
              <a:lnSpc>
                <a:spcPct val="89500"/>
              </a:lnSpc>
              <a:spcBef>
                <a:spcPts val="105"/>
              </a:spcBef>
            </a:pPr>
            <a:r>
              <a:rPr sz="3000" b="1" spc="-35" dirty="0">
                <a:solidFill>
                  <a:srgbClr val="BF0000"/>
                </a:solidFill>
                <a:latin typeface="Noto Sans Symbols"/>
                <a:cs typeface="Noto Sans Symbols"/>
              </a:rPr>
              <a:t>□</a:t>
            </a:r>
            <a:r>
              <a:rPr sz="3000" b="1" spc="-35" dirty="0">
                <a:solidFill>
                  <a:srgbClr val="BF0000"/>
                </a:solidFill>
                <a:latin typeface="Times New Roman"/>
                <a:cs typeface="Times New Roman"/>
              </a:rPr>
              <a:t>Communication: </a:t>
            </a:r>
            <a:r>
              <a:rPr sz="2600" spc="-5" dirty="0">
                <a:latin typeface="Times New Roman"/>
                <a:cs typeface="Times New Roman"/>
              </a:rPr>
              <a:t>Two way and </a:t>
            </a:r>
            <a:r>
              <a:rPr sz="2600" dirty="0">
                <a:latin typeface="Times New Roman"/>
                <a:cs typeface="Times New Roman"/>
              </a:rPr>
              <a:t>regular </a:t>
            </a:r>
            <a:r>
              <a:rPr sz="2600" spc="-5" dirty="0">
                <a:latin typeface="Times New Roman"/>
                <a:cs typeface="Times New Roman"/>
              </a:rPr>
              <a:t>communication  is </a:t>
            </a:r>
            <a:r>
              <a:rPr sz="2600" dirty="0">
                <a:latin typeface="Times New Roman"/>
                <a:cs typeface="Times New Roman"/>
              </a:rPr>
              <a:t>very </a:t>
            </a:r>
            <a:r>
              <a:rPr sz="2600" spc="-5" dirty="0">
                <a:latin typeface="Times New Roman"/>
                <a:cs typeface="Times New Roman"/>
              </a:rPr>
              <a:t>much crucial </a:t>
            </a:r>
            <a:r>
              <a:rPr sz="2600" dirty="0">
                <a:latin typeface="Times New Roman"/>
                <a:cs typeface="Times New Roman"/>
              </a:rPr>
              <a:t>for </a:t>
            </a:r>
            <a:r>
              <a:rPr sz="2600" spc="-5" dirty="0">
                <a:latin typeface="Times New Roman"/>
                <a:cs typeface="Times New Roman"/>
              </a:rPr>
              <a:t>the success </a:t>
            </a:r>
            <a:r>
              <a:rPr sz="2600" dirty="0">
                <a:latin typeface="Times New Roman"/>
                <a:cs typeface="Times New Roman"/>
              </a:rPr>
              <a:t>of </a:t>
            </a:r>
            <a:r>
              <a:rPr sz="2600" spc="-5" dirty="0">
                <a:latin typeface="Times New Roman"/>
                <a:cs typeface="Times New Roman"/>
              </a:rPr>
              <a:t>the teams as without  communication </a:t>
            </a:r>
            <a:r>
              <a:rPr sz="2600" dirty="0">
                <a:latin typeface="Times New Roman"/>
                <a:cs typeface="Times New Roman"/>
              </a:rPr>
              <a:t>no problem </a:t>
            </a:r>
            <a:r>
              <a:rPr sz="2600" spc="-5" dirty="0">
                <a:latin typeface="Times New Roman"/>
                <a:cs typeface="Times New Roman"/>
              </a:rPr>
              <a:t>can </a:t>
            </a:r>
            <a:r>
              <a:rPr sz="2600" dirty="0">
                <a:latin typeface="Times New Roman"/>
                <a:cs typeface="Times New Roman"/>
              </a:rPr>
              <a:t>be</a:t>
            </a:r>
            <a:r>
              <a:rPr sz="2600" spc="-15" dirty="0">
                <a:latin typeface="Times New Roman"/>
                <a:cs typeface="Times New Roman"/>
              </a:rPr>
              <a:t> </a:t>
            </a:r>
            <a:r>
              <a:rPr sz="2600" spc="-5" dirty="0">
                <a:latin typeface="Times New Roman"/>
                <a:cs typeface="Times New Roman"/>
              </a:rPr>
              <a:t>solved.</a:t>
            </a:r>
            <a:endParaRPr sz="2600" dirty="0">
              <a:latin typeface="Times New Roman"/>
              <a:cs typeface="Times New Roman"/>
            </a:endParaRPr>
          </a:p>
          <a:p>
            <a:pPr marL="241300" indent="-229235" algn="just">
              <a:lnSpc>
                <a:spcPts val="3490"/>
              </a:lnSpc>
            </a:pPr>
            <a:r>
              <a:rPr sz="3000" b="1" spc="-65" dirty="0">
                <a:solidFill>
                  <a:srgbClr val="BF0000"/>
                </a:solidFill>
                <a:latin typeface="Noto Sans Symbols"/>
                <a:cs typeface="Noto Sans Symbols"/>
              </a:rPr>
              <a:t>□</a:t>
            </a:r>
            <a:r>
              <a:rPr sz="3000" b="1" spc="-65" dirty="0">
                <a:solidFill>
                  <a:srgbClr val="BF0000"/>
                </a:solidFill>
                <a:latin typeface="Times New Roman"/>
                <a:cs typeface="Times New Roman"/>
              </a:rPr>
              <a:t>Clarity</a:t>
            </a:r>
            <a:r>
              <a:rPr sz="3000" b="1" spc="620" dirty="0">
                <a:solidFill>
                  <a:srgbClr val="BF0000"/>
                </a:solidFill>
                <a:latin typeface="Times New Roman"/>
                <a:cs typeface="Times New Roman"/>
              </a:rPr>
              <a:t> </a:t>
            </a:r>
            <a:r>
              <a:rPr sz="3000" b="1" dirty="0">
                <a:solidFill>
                  <a:srgbClr val="BF0000"/>
                </a:solidFill>
                <a:latin typeface="Times New Roman"/>
                <a:cs typeface="Times New Roman"/>
              </a:rPr>
              <a:t>of </a:t>
            </a:r>
            <a:r>
              <a:rPr sz="3000" b="1" spc="-10" dirty="0">
                <a:solidFill>
                  <a:srgbClr val="BF0000"/>
                </a:solidFill>
                <a:latin typeface="Times New Roman"/>
                <a:cs typeface="Times New Roman"/>
              </a:rPr>
              <a:t>roles:</a:t>
            </a:r>
            <a:r>
              <a:rPr sz="3000" b="1" spc="165" dirty="0">
                <a:solidFill>
                  <a:srgbClr val="BF0000"/>
                </a:solidFill>
                <a:latin typeface="Times New Roman"/>
                <a:cs typeface="Times New Roman"/>
              </a:rPr>
              <a:t> </a:t>
            </a:r>
            <a:r>
              <a:rPr sz="2600" spc="-5" dirty="0">
                <a:latin typeface="Times New Roman"/>
                <a:cs typeface="Times New Roman"/>
              </a:rPr>
              <a:t>Each member in team </a:t>
            </a:r>
            <a:r>
              <a:rPr sz="2600" dirty="0">
                <a:latin typeface="Times New Roman"/>
                <a:cs typeface="Times New Roman"/>
              </a:rPr>
              <a:t>has a </a:t>
            </a:r>
            <a:r>
              <a:rPr sz="2600" spc="-5" dirty="0">
                <a:latin typeface="Times New Roman"/>
                <a:cs typeface="Times New Roman"/>
              </a:rPr>
              <a:t>clear</a:t>
            </a:r>
            <a:r>
              <a:rPr lang="en-IN" sz="2600" spc="-5" dirty="0">
                <a:latin typeface="Times New Roman"/>
                <a:cs typeface="Times New Roman"/>
              </a:rPr>
              <a:t> </a:t>
            </a:r>
            <a:r>
              <a:rPr sz="2600" dirty="0">
                <a:latin typeface="Times New Roman"/>
                <a:cs typeface="Times New Roman"/>
              </a:rPr>
              <a:t>understanding of </a:t>
            </a:r>
            <a:r>
              <a:rPr sz="2600" spc="-5" dirty="0">
                <a:latin typeface="Times New Roman"/>
                <a:cs typeface="Times New Roman"/>
              </a:rPr>
              <a:t>the </a:t>
            </a:r>
            <a:r>
              <a:rPr sz="2600" dirty="0">
                <a:latin typeface="Times New Roman"/>
                <a:cs typeface="Times New Roman"/>
              </a:rPr>
              <a:t>role </a:t>
            </a:r>
            <a:r>
              <a:rPr sz="2600" spc="-5" dirty="0">
                <a:latin typeface="Times New Roman"/>
                <a:cs typeface="Times New Roman"/>
              </a:rPr>
              <a:t>to </a:t>
            </a:r>
            <a:r>
              <a:rPr sz="2600" dirty="0">
                <a:latin typeface="Times New Roman"/>
                <a:cs typeface="Times New Roman"/>
              </a:rPr>
              <a:t>be played </a:t>
            </a:r>
            <a:r>
              <a:rPr sz="2600" spc="-5" dirty="0">
                <a:latin typeface="Times New Roman"/>
                <a:cs typeface="Times New Roman"/>
              </a:rPr>
              <a:t>and tasks to </a:t>
            </a:r>
            <a:r>
              <a:rPr sz="2600" dirty="0">
                <a:latin typeface="Times New Roman"/>
                <a:cs typeface="Times New Roman"/>
              </a:rPr>
              <a:t>be </a:t>
            </a:r>
            <a:r>
              <a:rPr sz="2600" spc="-5" dirty="0">
                <a:latin typeface="Times New Roman"/>
                <a:cs typeface="Times New Roman"/>
              </a:rPr>
              <a:t>carried  </a:t>
            </a:r>
            <a:r>
              <a:rPr sz="2600" dirty="0">
                <a:latin typeface="Times New Roman"/>
                <a:cs typeface="Times New Roman"/>
              </a:rPr>
              <a:t>out by</a:t>
            </a:r>
            <a:r>
              <a:rPr sz="2600" spc="-5" dirty="0">
                <a:latin typeface="Times New Roman"/>
                <a:cs typeface="Times New Roman"/>
              </a:rPr>
              <a:t> </a:t>
            </a:r>
            <a:r>
              <a:rPr sz="2600" dirty="0">
                <a:latin typeface="Times New Roman"/>
                <a:cs typeface="Times New Roman"/>
              </a:rPr>
              <a:t>him/her.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1" y="477708"/>
            <a:ext cx="4292394" cy="677108"/>
          </a:xfrm>
          <a:solidFill>
            <a:schemeClr val="accent6">
              <a:lumMod val="75000"/>
            </a:schemeClr>
          </a:solidFill>
        </p:spPr>
        <p:txBody>
          <a:bodyPr/>
          <a:lstStyle/>
          <a:p>
            <a:pPr algn="ctr"/>
            <a:r>
              <a:rPr lang="en-US" dirty="0">
                <a:solidFill>
                  <a:schemeClr val="tx1"/>
                </a:solidFill>
              </a:rPr>
              <a:t>Deindividuation</a:t>
            </a:r>
          </a:p>
        </p:txBody>
      </p:sp>
      <p:sp>
        <p:nvSpPr>
          <p:cNvPr id="3" name="Text Placeholder 2"/>
          <p:cNvSpPr>
            <a:spLocks noGrp="1"/>
          </p:cNvSpPr>
          <p:nvPr>
            <p:ph type="body" idx="1"/>
          </p:nvPr>
        </p:nvSpPr>
        <p:spPr>
          <a:xfrm>
            <a:off x="990600" y="2362200"/>
            <a:ext cx="6624955" cy="1477328"/>
          </a:xfrm>
        </p:spPr>
        <p:txBody>
          <a:bodyPr/>
          <a:lstStyle/>
          <a:p>
            <a:pPr algn="just"/>
            <a:r>
              <a:rPr lang="en-US" dirty="0"/>
              <a:t>The process whereby the presence of others lead to individuals </a:t>
            </a:r>
            <a:r>
              <a:rPr lang="en-US" dirty="0">
                <a:solidFill>
                  <a:srgbClr val="FF0000"/>
                </a:solidFill>
              </a:rPr>
              <a:t>losing their sense of personal identity</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US" dirty="0">
                <a:solidFill>
                  <a:schemeClr val="tx1"/>
                </a:solidFill>
              </a:rPr>
              <a:t>Groupthink</a:t>
            </a:r>
          </a:p>
        </p:txBody>
      </p:sp>
      <p:sp>
        <p:nvSpPr>
          <p:cNvPr id="3" name="Text Placeholder 2"/>
          <p:cNvSpPr>
            <a:spLocks noGrp="1"/>
          </p:cNvSpPr>
          <p:nvPr>
            <p:ph type="body" idx="1"/>
          </p:nvPr>
        </p:nvSpPr>
        <p:spPr>
          <a:xfrm>
            <a:off x="990600" y="2286000"/>
            <a:ext cx="6853555" cy="1969770"/>
          </a:xfrm>
        </p:spPr>
        <p:txBody>
          <a:bodyPr/>
          <a:lstStyle/>
          <a:p>
            <a:pPr algn="just"/>
            <a:r>
              <a:rPr lang="en-US" dirty="0"/>
              <a:t>The tendency whereby a group reaches a </a:t>
            </a:r>
            <a:r>
              <a:rPr lang="en-US" dirty="0">
                <a:solidFill>
                  <a:srgbClr val="FF0000"/>
                </a:solidFill>
              </a:rPr>
              <a:t>decision by trying to minimize conflict</a:t>
            </a:r>
            <a:r>
              <a:rPr lang="en-US" dirty="0"/>
              <a:t>, neglecting to critically test and evaluate ideas.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362200" y="1981200"/>
            <a:ext cx="5558155" cy="3692525"/>
          </a:xfrm>
        </p:spPr>
        <p:txBody>
          <a:bodyPr/>
          <a:lstStyle/>
          <a:p>
            <a:endParaRPr lang="en-US"/>
          </a:p>
        </p:txBody>
      </p:sp>
      <p:pic>
        <p:nvPicPr>
          <p:cNvPr id="1026" name="Picture 2"/>
          <p:cNvPicPr>
            <a:picLocks noChangeAspect="1" noChangeArrowheads="1"/>
          </p:cNvPicPr>
          <p:nvPr/>
        </p:nvPicPr>
        <p:blipFill>
          <a:blip r:embed="rId2"/>
          <a:srcRect l="8199" t="17708" r="36750" b="31250"/>
          <a:stretch>
            <a:fillRect/>
          </a:stretch>
        </p:blipFill>
        <p:spPr bwMode="auto">
          <a:xfrm>
            <a:off x="152400" y="208092"/>
            <a:ext cx="8839200" cy="6172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199" y="274636"/>
            <a:ext cx="8229600" cy="1011555"/>
          </a:xfrm>
          <a:custGeom>
            <a:avLst/>
            <a:gdLst/>
            <a:ahLst/>
            <a:cxnLst/>
            <a:rect l="l" t="t" r="r" b="b"/>
            <a:pathLst>
              <a:path w="8229600" h="1011555">
                <a:moveTo>
                  <a:pt x="0" y="1011235"/>
                </a:moveTo>
                <a:lnTo>
                  <a:pt x="8229583" y="1011235"/>
                </a:lnTo>
                <a:lnTo>
                  <a:pt x="8229583" y="0"/>
                </a:lnTo>
                <a:lnTo>
                  <a:pt x="0" y="0"/>
                </a:lnTo>
                <a:lnTo>
                  <a:pt x="0" y="1011235"/>
                </a:lnTo>
                <a:close/>
              </a:path>
            </a:pathLst>
          </a:custGeom>
          <a:solidFill>
            <a:srgbClr val="FFBF00"/>
          </a:solidFill>
        </p:spPr>
        <p:txBody>
          <a:bodyPr wrap="square" lIns="0" tIns="0" rIns="0" bIns="0" rtlCol="0"/>
          <a:lstStyle/>
          <a:p>
            <a:endParaRPr/>
          </a:p>
        </p:txBody>
      </p:sp>
      <p:sp>
        <p:nvSpPr>
          <p:cNvPr id="3" name="object 3"/>
          <p:cNvSpPr txBox="1">
            <a:spLocks noGrp="1"/>
          </p:cNvSpPr>
          <p:nvPr>
            <p:ph type="title"/>
          </p:nvPr>
        </p:nvSpPr>
        <p:spPr>
          <a:xfrm>
            <a:off x="2748153" y="477708"/>
            <a:ext cx="5329047"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rPr>
              <a:t>Team Vs.</a:t>
            </a:r>
            <a:r>
              <a:rPr spc="-90" dirty="0">
                <a:solidFill>
                  <a:srgbClr val="000000"/>
                </a:solidFill>
              </a:rPr>
              <a:t> </a:t>
            </a:r>
            <a:r>
              <a:rPr spc="-5" dirty="0">
                <a:solidFill>
                  <a:srgbClr val="000000"/>
                </a:solidFill>
              </a:rPr>
              <a:t>Group</a:t>
            </a:r>
          </a:p>
        </p:txBody>
      </p:sp>
      <p:pic>
        <p:nvPicPr>
          <p:cNvPr id="4" name="Picture 3"/>
          <p:cNvPicPr/>
          <p:nvPr/>
        </p:nvPicPr>
        <p:blipFill>
          <a:blip r:embed="rId2"/>
          <a:srcRect l="21272" t="13905" r="21560" b="23669"/>
          <a:stretch>
            <a:fillRect/>
          </a:stretch>
        </p:blipFill>
        <p:spPr bwMode="auto">
          <a:xfrm>
            <a:off x="457199" y="1376740"/>
            <a:ext cx="8458201" cy="520662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US" dirty="0">
                <a:solidFill>
                  <a:schemeClr val="tx1"/>
                </a:solidFill>
              </a:rPr>
              <a:t>MCQs</a:t>
            </a:r>
          </a:p>
        </p:txBody>
      </p:sp>
      <p:sp>
        <p:nvSpPr>
          <p:cNvPr id="3" name="Text Placeholder 2"/>
          <p:cNvSpPr>
            <a:spLocks noGrp="1"/>
          </p:cNvSpPr>
          <p:nvPr>
            <p:ph type="body" idx="1"/>
          </p:nvPr>
        </p:nvSpPr>
        <p:spPr>
          <a:xfrm>
            <a:off x="762000" y="1600200"/>
            <a:ext cx="7848600" cy="4431983"/>
          </a:xfrm>
        </p:spPr>
        <p:txBody>
          <a:bodyPr/>
          <a:lstStyle/>
          <a:p>
            <a:pPr algn="just"/>
            <a:r>
              <a:rPr lang="en-US" dirty="0"/>
              <a:t>According to </a:t>
            </a:r>
            <a:r>
              <a:rPr lang="en-US" dirty="0" err="1"/>
              <a:t>Tuckman</a:t>
            </a:r>
            <a:r>
              <a:rPr lang="en-US" dirty="0"/>
              <a:t> (1965), which of the following is NOT a stage of the life cycle of a group:</a:t>
            </a:r>
          </a:p>
          <a:p>
            <a:pPr algn="just"/>
            <a:endParaRPr lang="en-US" dirty="0"/>
          </a:p>
          <a:p>
            <a:pPr algn="just"/>
            <a:r>
              <a:rPr lang="en-US" dirty="0"/>
              <a:t>a. performing</a:t>
            </a:r>
          </a:p>
          <a:p>
            <a:pPr algn="just"/>
            <a:r>
              <a:rPr lang="en-US" dirty="0"/>
              <a:t>b. norming</a:t>
            </a:r>
          </a:p>
          <a:p>
            <a:pPr algn="just"/>
            <a:r>
              <a:rPr lang="en-US" dirty="0"/>
              <a:t>c. reforming</a:t>
            </a:r>
          </a:p>
          <a:p>
            <a:pPr algn="just"/>
            <a:r>
              <a:rPr lang="en-US" dirty="0"/>
              <a:t>d. storming</a:t>
            </a: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US" dirty="0">
                <a:solidFill>
                  <a:schemeClr val="tx1"/>
                </a:solidFill>
              </a:rPr>
              <a:t>MCQs</a:t>
            </a:r>
          </a:p>
        </p:txBody>
      </p:sp>
      <p:sp>
        <p:nvSpPr>
          <p:cNvPr id="3" name="Text Placeholder 2"/>
          <p:cNvSpPr>
            <a:spLocks noGrp="1"/>
          </p:cNvSpPr>
          <p:nvPr>
            <p:ph type="body" idx="1"/>
          </p:nvPr>
        </p:nvSpPr>
        <p:spPr>
          <a:xfrm>
            <a:off x="457200" y="1905000"/>
            <a:ext cx="8305800" cy="3939540"/>
          </a:xfrm>
        </p:spPr>
        <p:txBody>
          <a:bodyPr/>
          <a:lstStyle/>
          <a:p>
            <a:pPr algn="just"/>
            <a:r>
              <a:rPr lang="en-US" b="1" dirty="0">
                <a:latin typeface="Times New Roman" panose="02020603050405020304" pitchFamily="18" charset="0"/>
                <a:cs typeface="Times New Roman" panose="02020603050405020304" pitchFamily="18" charset="0"/>
              </a:rPr>
              <a:t>Teams occur when a number of people have ………………and recognize that their personal success is dependent on the success of others.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A shared work environment  </a:t>
            </a:r>
          </a:p>
          <a:p>
            <a:pPr algn="just"/>
            <a:r>
              <a:rPr lang="en-US" dirty="0">
                <a:latin typeface="Times New Roman" panose="02020603050405020304" pitchFamily="18" charset="0"/>
                <a:cs typeface="Times New Roman" panose="02020603050405020304" pitchFamily="18" charset="0"/>
              </a:rPr>
              <a:t>b. The same manager  </a:t>
            </a:r>
          </a:p>
          <a:p>
            <a:pPr algn="just"/>
            <a:r>
              <a:rPr lang="en-US" dirty="0">
                <a:latin typeface="Times New Roman" panose="02020603050405020304" pitchFamily="18" charset="0"/>
                <a:cs typeface="Times New Roman" panose="02020603050405020304" pitchFamily="18" charset="0"/>
              </a:rPr>
              <a:t>c. A common goal  </a:t>
            </a:r>
          </a:p>
          <a:p>
            <a:pPr algn="just"/>
            <a:r>
              <a:rPr lang="en-US" dirty="0">
                <a:latin typeface="Times New Roman" panose="02020603050405020304" pitchFamily="18" charset="0"/>
                <a:cs typeface="Times New Roman" panose="02020603050405020304" pitchFamily="18" charset="0"/>
              </a:rPr>
              <a:t>d. Similar jobs</a:t>
            </a:r>
          </a:p>
        </p:txBody>
      </p:sp>
    </p:spTree>
    <p:extLst>
      <p:ext uri="{BB962C8B-B14F-4D97-AF65-F5344CB8AC3E}">
        <p14:creationId xmlns:p14="http://schemas.microsoft.com/office/powerpoint/2010/main" val="3556232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US" dirty="0">
                <a:solidFill>
                  <a:schemeClr val="tx1"/>
                </a:solidFill>
              </a:rPr>
              <a:t>2</a:t>
            </a:r>
          </a:p>
        </p:txBody>
      </p:sp>
      <p:sp>
        <p:nvSpPr>
          <p:cNvPr id="3" name="Text Placeholder 2"/>
          <p:cNvSpPr>
            <a:spLocks noGrp="1"/>
          </p:cNvSpPr>
          <p:nvPr>
            <p:ph type="body" idx="1"/>
          </p:nvPr>
        </p:nvSpPr>
        <p:spPr>
          <a:xfrm>
            <a:off x="685800" y="2057400"/>
            <a:ext cx="7790796" cy="3447098"/>
          </a:xfrm>
        </p:spPr>
        <p:txBody>
          <a:bodyPr/>
          <a:lstStyle/>
          <a:p>
            <a:pPr algn="just"/>
            <a:r>
              <a:rPr lang="en-US" b="1" dirty="0">
                <a:latin typeface="Times New Roman" panose="02020603050405020304" pitchFamily="18" charset="0"/>
                <a:cs typeface="Times New Roman" panose="02020603050405020304" pitchFamily="18" charset="0"/>
              </a:rPr>
              <a:t>A virtual team is a collection of people who are _________________ separated but still __________________ together closely.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Geographically; decide  </a:t>
            </a:r>
          </a:p>
          <a:p>
            <a:pPr algn="just"/>
            <a:r>
              <a:rPr lang="en-US" dirty="0">
                <a:latin typeface="Times New Roman" panose="02020603050405020304" pitchFamily="18" charset="0"/>
                <a:cs typeface="Times New Roman" panose="02020603050405020304" pitchFamily="18" charset="0"/>
              </a:rPr>
              <a:t>b. Geographically; work  </a:t>
            </a:r>
          </a:p>
          <a:p>
            <a:pPr algn="just"/>
            <a:r>
              <a:rPr lang="en-US" dirty="0">
                <a:latin typeface="Times New Roman" panose="02020603050405020304" pitchFamily="18" charset="0"/>
                <a:cs typeface="Times New Roman" panose="02020603050405020304" pitchFamily="18" charset="0"/>
              </a:rPr>
              <a:t>c. Temporally; work  </a:t>
            </a:r>
          </a:p>
          <a:p>
            <a:pPr algn="just"/>
            <a:r>
              <a:rPr lang="en-US" dirty="0">
                <a:latin typeface="Times New Roman" panose="02020603050405020304" pitchFamily="18" charset="0"/>
                <a:cs typeface="Times New Roman" panose="02020603050405020304" pitchFamily="18" charset="0"/>
              </a:rPr>
              <a:t>d. Physically; think</a:t>
            </a:r>
          </a:p>
        </p:txBody>
      </p:sp>
    </p:spTree>
    <p:extLst>
      <p:ext uri="{BB962C8B-B14F-4D97-AF65-F5344CB8AC3E}">
        <p14:creationId xmlns:p14="http://schemas.microsoft.com/office/powerpoint/2010/main" val="1995948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IN" dirty="0">
                <a:solidFill>
                  <a:schemeClr val="tx1"/>
                </a:solidFill>
              </a:rPr>
              <a:t>Recap quiz</a:t>
            </a:r>
            <a:endParaRPr lang="en-US" dirty="0">
              <a:solidFill>
                <a:schemeClr val="tx1"/>
              </a:solidFill>
            </a:endParaRPr>
          </a:p>
        </p:txBody>
      </p:sp>
      <p:sp>
        <p:nvSpPr>
          <p:cNvPr id="3" name="Text Placeholder 2"/>
          <p:cNvSpPr>
            <a:spLocks noGrp="1"/>
          </p:cNvSpPr>
          <p:nvPr>
            <p:ph type="body" idx="1"/>
          </p:nvPr>
        </p:nvSpPr>
        <p:spPr>
          <a:xfrm>
            <a:off x="609600" y="2057400"/>
            <a:ext cx="7848600" cy="3939540"/>
          </a:xfrm>
        </p:spPr>
        <p:txBody>
          <a:bodyPr/>
          <a:lstStyle/>
          <a:p>
            <a:pPr algn="just"/>
            <a:r>
              <a:rPr lang="en-IN" b="1" dirty="0">
                <a:latin typeface="Times New Roman" panose="02020603050405020304" pitchFamily="18" charset="0"/>
                <a:cs typeface="Times New Roman" panose="02020603050405020304" pitchFamily="18" charset="0"/>
              </a:rPr>
              <a:t>When the goals are set and courses of actions are decided by team members themselves it is called as- </a:t>
            </a:r>
          </a:p>
          <a:p>
            <a:pPr algn="just"/>
            <a:endParaRPr lang="en-IN" dirty="0">
              <a:latin typeface="Times New Roman" panose="02020603050405020304" pitchFamily="18" charset="0"/>
              <a:cs typeface="Times New Roman" panose="02020603050405020304" pitchFamily="18" charset="0"/>
            </a:endParaRPr>
          </a:p>
          <a:p>
            <a:pPr marL="514350" indent="-514350" algn="just">
              <a:buAutoNum type="alphaLcPeriod"/>
            </a:pPr>
            <a:r>
              <a:rPr lang="en-IN" dirty="0">
                <a:latin typeface="Times New Roman" panose="02020603050405020304" pitchFamily="18" charset="0"/>
                <a:cs typeface="Times New Roman" panose="02020603050405020304" pitchFamily="18" charset="0"/>
              </a:rPr>
              <a:t>Supervised teams</a:t>
            </a:r>
          </a:p>
          <a:p>
            <a:pPr marL="514350" indent="-514350" algn="just">
              <a:buAutoNum type="alphaLcPeriod"/>
            </a:pPr>
            <a:r>
              <a:rPr lang="en-IN" dirty="0">
                <a:latin typeface="Times New Roman" panose="02020603050405020304" pitchFamily="18" charset="0"/>
                <a:cs typeface="Times New Roman" panose="02020603050405020304" pitchFamily="18" charset="0"/>
              </a:rPr>
              <a:t>Self-managed teams</a:t>
            </a:r>
          </a:p>
          <a:p>
            <a:pPr marL="514350" indent="-514350" algn="just">
              <a:buAutoNum type="alphaLcPeriod"/>
            </a:pPr>
            <a:r>
              <a:rPr lang="en-IN" dirty="0">
                <a:latin typeface="Times New Roman" panose="02020603050405020304" pitchFamily="18" charset="0"/>
                <a:cs typeface="Times New Roman" panose="02020603050405020304" pitchFamily="18" charset="0"/>
              </a:rPr>
              <a:t>Work teams </a:t>
            </a:r>
          </a:p>
          <a:p>
            <a:pPr marL="514350" indent="-514350" algn="just">
              <a:buAutoNum type="alphaLcPeriod"/>
            </a:pPr>
            <a:r>
              <a:rPr lang="en-IN" dirty="0">
                <a:latin typeface="Times New Roman" panose="02020603050405020304" pitchFamily="18" charset="0"/>
                <a:cs typeface="Times New Roman" panose="02020603050405020304" pitchFamily="18" charset="0"/>
              </a:rPr>
              <a:t>Task force teams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031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ctr"/>
            <a:r>
              <a:rPr lang="en-IN" dirty="0">
                <a:solidFill>
                  <a:schemeClr val="tx1"/>
                </a:solidFill>
              </a:rPr>
              <a:t>quiz</a:t>
            </a:r>
            <a:endParaRPr lang="en-US" dirty="0">
              <a:solidFill>
                <a:schemeClr val="tx1"/>
              </a:solidFill>
            </a:endParaRPr>
          </a:p>
        </p:txBody>
      </p:sp>
      <p:sp>
        <p:nvSpPr>
          <p:cNvPr id="3" name="Text Placeholder 2"/>
          <p:cNvSpPr>
            <a:spLocks noGrp="1"/>
          </p:cNvSpPr>
          <p:nvPr>
            <p:ph type="body" idx="1"/>
          </p:nvPr>
        </p:nvSpPr>
        <p:spPr>
          <a:xfrm>
            <a:off x="838200" y="1905000"/>
            <a:ext cx="7848600" cy="4179990"/>
          </a:xfrm>
        </p:spPr>
        <p:txBody>
          <a:bodyPr/>
          <a:lstStyle/>
          <a:p>
            <a:pPr lvl="0" indent="-342900" algn="just">
              <a:lnSpc>
                <a:spcPct val="107000"/>
              </a:lnSpc>
              <a:buFont typeface="+mj-lt"/>
              <a:buAutoNum type="arabicPeriod"/>
            </a:pPr>
            <a:r>
              <a:rPr lang="en-IN" b="1" dirty="0">
                <a:latin typeface="Times New Roman" panose="02020603050405020304" pitchFamily="18" charset="0"/>
                <a:cs typeface="Times New Roman" panose="02020603050405020304" pitchFamily="18" charset="0"/>
              </a:rPr>
              <a:t>When the team members individually decide on the objectives and the best courses of action, this is known as_______.</a:t>
            </a:r>
            <a:endParaRPr lang="en-US" b="1" dirty="0">
              <a:latin typeface="Times New Roman" panose="02020603050405020304" pitchFamily="18" charset="0"/>
              <a:cs typeface="Times New Roman" panose="02020603050405020304" pitchFamily="18" charset="0"/>
            </a:endParaRPr>
          </a:p>
          <a:p>
            <a:pPr algn="just">
              <a:lnSpc>
                <a:spcPct val="107000"/>
              </a:lnSpc>
            </a:pPr>
            <a:r>
              <a:rPr lang="en-US" b="1" dirty="0">
                <a:latin typeface="Times New Roman" panose="02020603050405020304" pitchFamily="18" charset="0"/>
                <a:cs typeface="Times New Roman" panose="02020603050405020304" pitchFamily="18" charset="0"/>
              </a:rPr>
              <a:t> </a:t>
            </a:r>
          </a:p>
          <a:p>
            <a:pPr lvl="0" indent="-342900" algn="just">
              <a:lnSpc>
                <a:spcPct val="107000"/>
              </a:lnSpc>
              <a:buFont typeface="+mj-lt"/>
              <a:buAutoNum type="alphaLcPeriod"/>
            </a:pPr>
            <a:r>
              <a:rPr lang="en-IN" dirty="0">
                <a:latin typeface="Times New Roman" panose="02020603050405020304" pitchFamily="18" charset="0"/>
                <a:cs typeface="Times New Roman" panose="02020603050405020304" pitchFamily="18" charset="0"/>
              </a:rPr>
              <a:t>Supervised teams</a:t>
            </a:r>
            <a:endParaRPr lang="en-US" dirty="0">
              <a:latin typeface="Times New Roman" panose="02020603050405020304" pitchFamily="18" charset="0"/>
              <a:cs typeface="Times New Roman" panose="02020603050405020304" pitchFamily="18" charset="0"/>
            </a:endParaRPr>
          </a:p>
          <a:p>
            <a:pPr indent="-342900" algn="just">
              <a:lnSpc>
                <a:spcPct val="107000"/>
              </a:lnSpc>
              <a:buFont typeface="+mj-lt"/>
              <a:buAutoNum type="alphaLcPeriod"/>
            </a:pPr>
            <a:r>
              <a:rPr lang="en-IN" dirty="0">
                <a:latin typeface="Times New Roman" panose="02020603050405020304" pitchFamily="18" charset="0"/>
                <a:cs typeface="Times New Roman" panose="02020603050405020304" pitchFamily="18" charset="0"/>
              </a:rPr>
              <a:t>Work teams </a:t>
            </a:r>
          </a:p>
          <a:p>
            <a:pPr indent="-342900" algn="just">
              <a:lnSpc>
                <a:spcPct val="107000"/>
              </a:lnSpc>
              <a:buFont typeface="+mj-lt"/>
              <a:buAutoNum type="alphaLcPeriod"/>
            </a:pPr>
            <a:r>
              <a:rPr lang="en-IN" dirty="0">
                <a:latin typeface="Times New Roman" panose="02020603050405020304" pitchFamily="18" charset="0"/>
                <a:cs typeface="Times New Roman" panose="02020603050405020304" pitchFamily="18" charset="0"/>
              </a:rPr>
              <a:t>Self-managed teams</a:t>
            </a:r>
            <a:endParaRPr lang="en-US" dirty="0">
              <a:latin typeface="Times New Roman" panose="02020603050405020304" pitchFamily="18" charset="0"/>
              <a:cs typeface="Times New Roman" panose="02020603050405020304" pitchFamily="18" charset="0"/>
            </a:endParaRPr>
          </a:p>
          <a:p>
            <a:pPr lvl="0" indent="-342900" algn="just">
              <a:lnSpc>
                <a:spcPct val="107000"/>
              </a:lnSpc>
              <a:spcAft>
                <a:spcPts val="800"/>
              </a:spcAft>
              <a:buFont typeface="+mj-lt"/>
              <a:buAutoNum type="alphaLcPeriod"/>
            </a:pPr>
            <a:r>
              <a:rPr lang="en-IN" dirty="0">
                <a:latin typeface="Times New Roman" panose="02020603050405020304" pitchFamily="18" charset="0"/>
                <a:cs typeface="Times New Roman" panose="02020603050405020304" pitchFamily="18" charset="0"/>
              </a:rPr>
              <a:t>Task force teams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79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9" y="274636"/>
            <a:ext cx="8229600" cy="1143000"/>
          </a:xfrm>
          <a:prstGeom prst="rect">
            <a:avLst/>
          </a:prstGeom>
          <a:solidFill>
            <a:srgbClr val="FFBF00"/>
          </a:solidFill>
        </p:spPr>
        <p:txBody>
          <a:bodyPr vert="horz" wrap="square" lIns="0" tIns="215265" rIns="0" bIns="0" rtlCol="0">
            <a:spAutoFit/>
          </a:bodyPr>
          <a:lstStyle/>
          <a:p>
            <a:pPr algn="ctr">
              <a:lnSpc>
                <a:spcPct val="100000"/>
              </a:lnSpc>
              <a:spcBef>
                <a:spcPts val="1695"/>
              </a:spcBef>
            </a:pPr>
            <a:r>
              <a:rPr spc="-5" dirty="0">
                <a:solidFill>
                  <a:srgbClr val="000000"/>
                </a:solidFill>
              </a:rPr>
              <a:t>…………….</a:t>
            </a:r>
          </a:p>
        </p:txBody>
      </p:sp>
      <p:sp>
        <p:nvSpPr>
          <p:cNvPr id="3" name="object 3"/>
          <p:cNvSpPr txBox="1"/>
          <p:nvPr/>
        </p:nvSpPr>
        <p:spPr>
          <a:xfrm>
            <a:off x="286404" y="1609340"/>
            <a:ext cx="8313420" cy="1797685"/>
          </a:xfrm>
          <a:prstGeom prst="rect">
            <a:avLst/>
          </a:prstGeom>
        </p:spPr>
        <p:txBody>
          <a:bodyPr vert="horz" wrap="square" lIns="0" tIns="10795" rIns="0" bIns="0" rtlCol="0">
            <a:spAutoFit/>
          </a:bodyPr>
          <a:lstStyle/>
          <a:p>
            <a:pPr marL="255904" marR="5080" indent="-243840" algn="just">
              <a:lnSpc>
                <a:spcPct val="100299"/>
              </a:lnSpc>
              <a:spcBef>
                <a:spcPts val="85"/>
              </a:spcBef>
            </a:pPr>
            <a:r>
              <a:rPr sz="3200" b="1" spc="-60" dirty="0">
                <a:solidFill>
                  <a:srgbClr val="BF0000"/>
                </a:solidFill>
                <a:latin typeface="Noto Sans Symbols"/>
                <a:cs typeface="Noto Sans Symbols"/>
              </a:rPr>
              <a:t>□</a:t>
            </a:r>
            <a:r>
              <a:rPr sz="3200" b="1" spc="-60" dirty="0">
                <a:solidFill>
                  <a:srgbClr val="BF0000"/>
                </a:solidFill>
                <a:latin typeface="Times New Roman"/>
                <a:cs typeface="Times New Roman"/>
              </a:rPr>
              <a:t>Suitable </a:t>
            </a:r>
            <a:r>
              <a:rPr sz="3200" b="1" dirty="0">
                <a:solidFill>
                  <a:srgbClr val="BF0000"/>
                </a:solidFill>
                <a:latin typeface="Times New Roman"/>
                <a:cs typeface="Times New Roman"/>
              </a:rPr>
              <a:t>and </a:t>
            </a:r>
            <a:r>
              <a:rPr sz="3200" b="1" spc="-5" dirty="0">
                <a:solidFill>
                  <a:srgbClr val="BF0000"/>
                </a:solidFill>
                <a:latin typeface="Times New Roman"/>
                <a:cs typeface="Times New Roman"/>
              </a:rPr>
              <a:t>situational </a:t>
            </a:r>
            <a:r>
              <a:rPr sz="3200" b="1" spc="-10" dirty="0">
                <a:solidFill>
                  <a:srgbClr val="BF0000"/>
                </a:solidFill>
                <a:latin typeface="Times New Roman"/>
                <a:cs typeface="Times New Roman"/>
              </a:rPr>
              <a:t>leadership: </a:t>
            </a:r>
            <a:r>
              <a:rPr sz="2800" spc="-5" dirty="0">
                <a:latin typeface="Times New Roman"/>
                <a:cs typeface="Times New Roman"/>
              </a:rPr>
              <a:t>Every team  </a:t>
            </a:r>
            <a:r>
              <a:rPr sz="2800" dirty="0">
                <a:latin typeface="Times New Roman"/>
                <a:cs typeface="Times New Roman"/>
              </a:rPr>
              <a:t>has a formal </a:t>
            </a:r>
            <a:r>
              <a:rPr sz="2800" spc="-5" dirty="0">
                <a:latin typeface="Times New Roman"/>
                <a:cs typeface="Times New Roman"/>
              </a:rPr>
              <a:t>leader, </a:t>
            </a:r>
            <a:r>
              <a:rPr sz="2800" dirty="0">
                <a:latin typeface="Times New Roman"/>
                <a:cs typeface="Times New Roman"/>
              </a:rPr>
              <a:t>however, </a:t>
            </a:r>
            <a:r>
              <a:rPr sz="2800" spc="-5" dirty="0">
                <a:latin typeface="Times New Roman"/>
                <a:cs typeface="Times New Roman"/>
              </a:rPr>
              <a:t>the </a:t>
            </a:r>
            <a:r>
              <a:rPr sz="2800" dirty="0">
                <a:latin typeface="Times New Roman"/>
                <a:cs typeface="Times New Roman"/>
              </a:rPr>
              <a:t>unique </a:t>
            </a:r>
            <a:r>
              <a:rPr sz="2800" spc="-5" dirty="0">
                <a:latin typeface="Times New Roman"/>
                <a:cs typeface="Times New Roman"/>
              </a:rPr>
              <a:t>characteristic  </a:t>
            </a:r>
            <a:r>
              <a:rPr sz="2800" dirty="0">
                <a:latin typeface="Times New Roman"/>
                <a:cs typeface="Times New Roman"/>
              </a:rPr>
              <a:t>of </a:t>
            </a:r>
            <a:r>
              <a:rPr sz="2800" spc="-5" dirty="0">
                <a:latin typeface="Times New Roman"/>
                <a:cs typeface="Times New Roman"/>
              </a:rPr>
              <a:t>team is that the </a:t>
            </a:r>
            <a:r>
              <a:rPr sz="2800" dirty="0">
                <a:latin typeface="Times New Roman"/>
                <a:cs typeface="Times New Roman"/>
              </a:rPr>
              <a:t>role of a </a:t>
            </a:r>
            <a:r>
              <a:rPr sz="2800" spc="-5" dirty="0">
                <a:latin typeface="Times New Roman"/>
                <a:cs typeface="Times New Roman"/>
              </a:rPr>
              <a:t>leader can </a:t>
            </a:r>
            <a:r>
              <a:rPr sz="2800" dirty="0">
                <a:latin typeface="Times New Roman"/>
                <a:cs typeface="Times New Roman"/>
              </a:rPr>
              <a:t>be performed by  </a:t>
            </a:r>
            <a:r>
              <a:rPr sz="2800" spc="-5" dirty="0">
                <a:latin typeface="Times New Roman"/>
                <a:cs typeface="Times New Roman"/>
              </a:rPr>
              <a:t>any </a:t>
            </a:r>
            <a:r>
              <a:rPr sz="2800" dirty="0">
                <a:latin typeface="Times New Roman"/>
                <a:cs typeface="Times New Roman"/>
              </a:rPr>
              <a:t>other </a:t>
            </a:r>
            <a:r>
              <a:rPr sz="2800" spc="-5" dirty="0">
                <a:latin typeface="Times New Roman"/>
                <a:cs typeface="Times New Roman"/>
              </a:rPr>
              <a:t>team member if the circumstance so</a:t>
            </a:r>
            <a:r>
              <a:rPr sz="2800" spc="-65" dirty="0">
                <a:latin typeface="Times New Roman"/>
                <a:cs typeface="Times New Roman"/>
              </a:rPr>
              <a:t> </a:t>
            </a:r>
            <a:r>
              <a:rPr sz="2800" dirty="0">
                <a:latin typeface="Times New Roman"/>
                <a:cs typeface="Times New Roman"/>
              </a:rPr>
              <a:t>demands.</a:t>
            </a:r>
          </a:p>
        </p:txBody>
      </p:sp>
      <p:sp>
        <p:nvSpPr>
          <p:cNvPr id="4" name="object 4"/>
          <p:cNvSpPr txBox="1"/>
          <p:nvPr/>
        </p:nvSpPr>
        <p:spPr>
          <a:xfrm>
            <a:off x="286404" y="3380987"/>
            <a:ext cx="2675255" cy="513080"/>
          </a:xfrm>
          <a:prstGeom prst="rect">
            <a:avLst/>
          </a:prstGeom>
        </p:spPr>
        <p:txBody>
          <a:bodyPr vert="horz" wrap="square" lIns="0" tIns="12700" rIns="0" bIns="0" rtlCol="0">
            <a:spAutoFit/>
          </a:bodyPr>
          <a:lstStyle/>
          <a:p>
            <a:pPr marL="12700">
              <a:lnSpc>
                <a:spcPct val="100000"/>
              </a:lnSpc>
              <a:spcBef>
                <a:spcPts val="100"/>
              </a:spcBef>
            </a:pPr>
            <a:r>
              <a:rPr sz="3200" b="1" spc="-45" dirty="0">
                <a:solidFill>
                  <a:srgbClr val="BF0000"/>
                </a:solidFill>
                <a:latin typeface="Noto Sans Symbols"/>
                <a:cs typeface="Noto Sans Symbols"/>
              </a:rPr>
              <a:t>□</a:t>
            </a:r>
            <a:r>
              <a:rPr sz="3200" b="1" spc="-45" dirty="0">
                <a:solidFill>
                  <a:srgbClr val="BF0000"/>
                </a:solidFill>
                <a:latin typeface="Times New Roman"/>
                <a:cs typeface="Times New Roman"/>
              </a:rPr>
              <a:t>Participation:</a:t>
            </a:r>
            <a:endParaRPr sz="3200" dirty="0">
              <a:latin typeface="Times New Roman"/>
              <a:cs typeface="Times New Roman"/>
            </a:endParaRPr>
          </a:p>
        </p:txBody>
      </p:sp>
      <p:sp>
        <p:nvSpPr>
          <p:cNvPr id="5" name="object 5"/>
          <p:cNvSpPr txBox="1"/>
          <p:nvPr/>
        </p:nvSpPr>
        <p:spPr>
          <a:xfrm>
            <a:off x="3263179" y="3431787"/>
            <a:ext cx="5250815" cy="452120"/>
          </a:xfrm>
          <a:prstGeom prst="rect">
            <a:avLst/>
          </a:prstGeom>
        </p:spPr>
        <p:txBody>
          <a:bodyPr vert="horz" wrap="square" lIns="0" tIns="12700" rIns="0" bIns="0" rtlCol="0">
            <a:spAutoFit/>
          </a:bodyPr>
          <a:lstStyle/>
          <a:p>
            <a:pPr marL="12700">
              <a:lnSpc>
                <a:spcPct val="100000"/>
              </a:lnSpc>
              <a:spcBef>
                <a:spcPts val="100"/>
              </a:spcBef>
              <a:tabLst>
                <a:tab pos="1593215" algn="l"/>
                <a:tab pos="2303780" algn="l"/>
                <a:tab pos="3529965" algn="l"/>
                <a:tab pos="4319270" algn="l"/>
              </a:tabLst>
            </a:pPr>
            <a:r>
              <a:rPr sz="2800" spc="-5" dirty="0">
                <a:latin typeface="Times New Roman"/>
                <a:cs typeface="Times New Roman"/>
              </a:rPr>
              <a:t>Opinion</a:t>
            </a:r>
            <a:r>
              <a:rPr sz="2800" dirty="0">
                <a:latin typeface="Times New Roman"/>
                <a:cs typeface="Times New Roman"/>
              </a:rPr>
              <a:t>s	</a:t>
            </a:r>
            <a:r>
              <a:rPr sz="2800" spc="-5" dirty="0">
                <a:latin typeface="Times New Roman"/>
                <a:cs typeface="Times New Roman"/>
              </a:rPr>
              <a:t>ar</a:t>
            </a:r>
            <a:r>
              <a:rPr sz="2800" dirty="0">
                <a:latin typeface="Times New Roman"/>
                <a:cs typeface="Times New Roman"/>
              </a:rPr>
              <a:t>e	valued	</a:t>
            </a:r>
            <a:r>
              <a:rPr sz="2800" spc="-5" dirty="0">
                <a:latin typeface="Times New Roman"/>
                <a:cs typeface="Times New Roman"/>
              </a:rPr>
              <a:t>an</a:t>
            </a:r>
            <a:r>
              <a:rPr sz="2800" dirty="0">
                <a:latin typeface="Times New Roman"/>
                <a:cs typeface="Times New Roman"/>
              </a:rPr>
              <a:t>d	hence,</a:t>
            </a:r>
          </a:p>
        </p:txBody>
      </p:sp>
      <p:sp>
        <p:nvSpPr>
          <p:cNvPr id="6" name="object 6"/>
          <p:cNvSpPr txBox="1"/>
          <p:nvPr/>
        </p:nvSpPr>
        <p:spPr>
          <a:xfrm>
            <a:off x="286404" y="3868793"/>
            <a:ext cx="8319134" cy="1666239"/>
          </a:xfrm>
          <a:prstGeom prst="rect">
            <a:avLst/>
          </a:prstGeom>
        </p:spPr>
        <p:txBody>
          <a:bodyPr vert="horz" wrap="square" lIns="0" tIns="12700" rIns="0" bIns="0" rtlCol="0">
            <a:spAutoFit/>
          </a:bodyPr>
          <a:lstStyle/>
          <a:p>
            <a:pPr marL="255904" algn="just">
              <a:lnSpc>
                <a:spcPts val="3204"/>
              </a:lnSpc>
              <a:spcBef>
                <a:spcPts val="100"/>
              </a:spcBef>
            </a:pPr>
            <a:r>
              <a:rPr sz="2800" spc="-5" dirty="0">
                <a:latin typeface="Times New Roman"/>
                <a:cs typeface="Times New Roman"/>
              </a:rPr>
              <a:t>leaders create </a:t>
            </a:r>
            <a:r>
              <a:rPr sz="2800" dirty="0">
                <a:latin typeface="Times New Roman"/>
                <a:cs typeface="Times New Roman"/>
              </a:rPr>
              <a:t>a </a:t>
            </a:r>
            <a:r>
              <a:rPr sz="2800" spc="-5" dirty="0">
                <a:latin typeface="Times New Roman"/>
                <a:cs typeface="Times New Roman"/>
              </a:rPr>
              <a:t>climate </a:t>
            </a:r>
            <a:r>
              <a:rPr sz="2800" dirty="0">
                <a:latin typeface="Times New Roman"/>
                <a:cs typeface="Times New Roman"/>
              </a:rPr>
              <a:t>of</a:t>
            </a:r>
            <a:r>
              <a:rPr sz="2800" spc="-20" dirty="0">
                <a:latin typeface="Times New Roman"/>
                <a:cs typeface="Times New Roman"/>
              </a:rPr>
              <a:t> </a:t>
            </a:r>
            <a:r>
              <a:rPr sz="2800" dirty="0">
                <a:latin typeface="Times New Roman"/>
                <a:cs typeface="Times New Roman"/>
              </a:rPr>
              <a:t>participation.</a:t>
            </a:r>
          </a:p>
          <a:p>
            <a:pPr marL="255904" marR="5080" indent="-243840" algn="just">
              <a:lnSpc>
                <a:spcPct val="89800"/>
              </a:lnSpc>
              <a:spcBef>
                <a:spcPts val="235"/>
              </a:spcBef>
            </a:pPr>
            <a:r>
              <a:rPr sz="3200" b="1" spc="-105" dirty="0">
                <a:solidFill>
                  <a:srgbClr val="BF0000"/>
                </a:solidFill>
                <a:latin typeface="Noto Sans Symbols"/>
                <a:cs typeface="Noto Sans Symbols"/>
              </a:rPr>
              <a:t>□</a:t>
            </a:r>
            <a:r>
              <a:rPr sz="3200" b="1" spc="-105" dirty="0">
                <a:solidFill>
                  <a:srgbClr val="BF0000"/>
                </a:solidFill>
                <a:latin typeface="Times New Roman"/>
                <a:cs typeface="Times New Roman"/>
              </a:rPr>
              <a:t>Open </a:t>
            </a:r>
            <a:r>
              <a:rPr sz="3200" b="1" spc="-5" dirty="0">
                <a:solidFill>
                  <a:srgbClr val="BF0000"/>
                </a:solidFill>
                <a:latin typeface="Times New Roman"/>
                <a:cs typeface="Times New Roman"/>
              </a:rPr>
              <a:t>discussion </a:t>
            </a:r>
            <a:r>
              <a:rPr sz="3200" b="1" dirty="0">
                <a:solidFill>
                  <a:srgbClr val="BF0000"/>
                </a:solidFill>
                <a:latin typeface="Times New Roman"/>
                <a:cs typeface="Times New Roman"/>
              </a:rPr>
              <a:t>and </a:t>
            </a:r>
            <a:r>
              <a:rPr sz="3200" b="1" spc="-10" dirty="0">
                <a:solidFill>
                  <a:srgbClr val="BF0000"/>
                </a:solidFill>
                <a:latin typeface="Times New Roman"/>
                <a:cs typeface="Times New Roman"/>
              </a:rPr>
              <a:t>conflict: </a:t>
            </a:r>
            <a:r>
              <a:rPr sz="2800" spc="-5" dirty="0">
                <a:latin typeface="Times New Roman"/>
                <a:cs typeface="Times New Roman"/>
              </a:rPr>
              <a:t>Sharing </a:t>
            </a:r>
            <a:r>
              <a:rPr sz="2800" dirty="0">
                <a:latin typeface="Times New Roman"/>
                <a:cs typeface="Times New Roman"/>
              </a:rPr>
              <a:t>viewpoints  </a:t>
            </a:r>
            <a:r>
              <a:rPr sz="2800" spc="-5" dirty="0">
                <a:latin typeface="Times New Roman"/>
                <a:cs typeface="Times New Roman"/>
              </a:rPr>
              <a:t>and </a:t>
            </a:r>
            <a:r>
              <a:rPr sz="2800" dirty="0">
                <a:latin typeface="Times New Roman"/>
                <a:cs typeface="Times New Roman"/>
              </a:rPr>
              <a:t>dealing </a:t>
            </a:r>
            <a:r>
              <a:rPr sz="2800" spc="-5" dirty="0">
                <a:latin typeface="Times New Roman"/>
                <a:cs typeface="Times New Roman"/>
              </a:rPr>
              <a:t>with </a:t>
            </a:r>
            <a:r>
              <a:rPr sz="2800" dirty="0">
                <a:latin typeface="Times New Roman"/>
                <a:cs typeface="Times New Roman"/>
              </a:rPr>
              <a:t>disagreements positively </a:t>
            </a:r>
            <a:r>
              <a:rPr sz="2800" spc="-5" dirty="0">
                <a:latin typeface="Times New Roman"/>
                <a:cs typeface="Times New Roman"/>
              </a:rPr>
              <a:t>is another  characteristic </a:t>
            </a:r>
            <a:r>
              <a:rPr sz="2800" dirty="0">
                <a:latin typeface="Times New Roman"/>
                <a:cs typeface="Times New Roman"/>
              </a:rPr>
              <a:t>of</a:t>
            </a:r>
            <a:r>
              <a:rPr sz="2800" spc="-5" dirty="0">
                <a:latin typeface="Times New Roman"/>
                <a:cs typeface="Times New Roman"/>
              </a:rPr>
              <a:t> team.</a:t>
            </a:r>
            <a:endParaRPr sz="2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9" y="274636"/>
            <a:ext cx="8229600" cy="1143000"/>
          </a:xfrm>
          <a:prstGeom prst="rect">
            <a:avLst/>
          </a:prstGeom>
          <a:solidFill>
            <a:srgbClr val="FFBF00"/>
          </a:solidFill>
        </p:spPr>
        <p:txBody>
          <a:bodyPr vert="horz" wrap="square" lIns="0" tIns="215265" rIns="0" bIns="0" rtlCol="0">
            <a:spAutoFit/>
          </a:bodyPr>
          <a:lstStyle/>
          <a:p>
            <a:pPr algn="ctr">
              <a:lnSpc>
                <a:spcPct val="100000"/>
              </a:lnSpc>
              <a:spcBef>
                <a:spcPts val="1695"/>
              </a:spcBef>
            </a:pPr>
            <a:r>
              <a:rPr spc="-5" dirty="0">
                <a:solidFill>
                  <a:srgbClr val="000000"/>
                </a:solidFill>
              </a:rPr>
              <a:t>……………..</a:t>
            </a:r>
          </a:p>
        </p:txBody>
      </p:sp>
      <p:sp>
        <p:nvSpPr>
          <p:cNvPr id="3" name="object 3"/>
          <p:cNvSpPr txBox="1"/>
          <p:nvPr/>
        </p:nvSpPr>
        <p:spPr>
          <a:xfrm>
            <a:off x="286404" y="1609340"/>
            <a:ext cx="8312150" cy="1369060"/>
          </a:xfrm>
          <a:prstGeom prst="rect">
            <a:avLst/>
          </a:prstGeom>
        </p:spPr>
        <p:txBody>
          <a:bodyPr vert="horz" wrap="square" lIns="0" tIns="11430" rIns="0" bIns="0" rtlCol="0">
            <a:spAutoFit/>
          </a:bodyPr>
          <a:lstStyle/>
          <a:p>
            <a:pPr marL="255904" marR="5080" indent="-243840" algn="just">
              <a:lnSpc>
                <a:spcPct val="100200"/>
              </a:lnSpc>
              <a:spcBef>
                <a:spcPts val="90"/>
              </a:spcBef>
            </a:pPr>
            <a:r>
              <a:rPr sz="3200" b="1" spc="-75" dirty="0">
                <a:solidFill>
                  <a:srgbClr val="BF0000"/>
                </a:solidFill>
                <a:latin typeface="Noto Sans Symbols"/>
                <a:cs typeface="Noto Sans Symbols"/>
              </a:rPr>
              <a:t>□</a:t>
            </a:r>
            <a:r>
              <a:rPr sz="3200" b="1" spc="-75" dirty="0">
                <a:solidFill>
                  <a:srgbClr val="BF0000"/>
                </a:solidFill>
                <a:latin typeface="Times New Roman"/>
                <a:cs typeface="Times New Roman"/>
              </a:rPr>
              <a:t>Valued </a:t>
            </a:r>
            <a:r>
              <a:rPr sz="3200" b="1" spc="-5" dirty="0">
                <a:solidFill>
                  <a:srgbClr val="BF0000"/>
                </a:solidFill>
                <a:latin typeface="Times New Roman"/>
                <a:cs typeface="Times New Roman"/>
              </a:rPr>
              <a:t>diversity: </a:t>
            </a:r>
            <a:r>
              <a:rPr sz="2800" spc="-5" dirty="0">
                <a:latin typeface="Times New Roman"/>
                <a:cs typeface="Times New Roman"/>
              </a:rPr>
              <a:t>Diversities in skills, attitudes and  </a:t>
            </a:r>
            <a:r>
              <a:rPr sz="2800" dirty="0">
                <a:latin typeface="Times New Roman"/>
                <a:cs typeface="Times New Roman"/>
              </a:rPr>
              <a:t>values </a:t>
            </a:r>
            <a:r>
              <a:rPr sz="2800" spc="-5" dirty="0">
                <a:latin typeface="Times New Roman"/>
                <a:cs typeface="Times New Roman"/>
              </a:rPr>
              <a:t>are </a:t>
            </a:r>
            <a:r>
              <a:rPr sz="2800" dirty="0">
                <a:latin typeface="Times New Roman"/>
                <a:cs typeface="Times New Roman"/>
              </a:rPr>
              <a:t>valued </a:t>
            </a:r>
            <a:r>
              <a:rPr sz="2800" spc="-5" dirty="0">
                <a:latin typeface="Times New Roman"/>
                <a:cs typeface="Times New Roman"/>
              </a:rPr>
              <a:t>in teams </a:t>
            </a:r>
            <a:r>
              <a:rPr sz="2800" dirty="0">
                <a:latin typeface="Times New Roman"/>
                <a:cs typeface="Times New Roman"/>
              </a:rPr>
              <a:t>keeping </a:t>
            </a:r>
            <a:r>
              <a:rPr sz="2800" spc="-5" dirty="0">
                <a:latin typeface="Times New Roman"/>
                <a:cs typeface="Times New Roman"/>
              </a:rPr>
              <a:t>in mind the cross  </a:t>
            </a:r>
            <a:r>
              <a:rPr sz="2800" dirty="0">
                <a:latin typeface="Times New Roman"/>
                <a:cs typeface="Times New Roman"/>
              </a:rPr>
              <a:t>functional requirements </a:t>
            </a:r>
            <a:r>
              <a:rPr sz="2800" spc="-5" dirty="0">
                <a:latin typeface="Times New Roman"/>
                <a:cs typeface="Times New Roman"/>
              </a:rPr>
              <a:t>in </a:t>
            </a:r>
            <a:r>
              <a:rPr sz="2800" dirty="0">
                <a:latin typeface="Times New Roman"/>
                <a:cs typeface="Times New Roman"/>
              </a:rPr>
              <a:t>problem</a:t>
            </a:r>
            <a:r>
              <a:rPr sz="2800" spc="-20" dirty="0">
                <a:latin typeface="Times New Roman"/>
                <a:cs typeface="Times New Roman"/>
              </a:rPr>
              <a:t> </a:t>
            </a:r>
            <a:r>
              <a:rPr sz="2800" spc="-5" dirty="0">
                <a:latin typeface="Times New Roman"/>
                <a:cs typeface="Times New Roman"/>
              </a:rPr>
              <a:t>solving.</a:t>
            </a:r>
            <a:endParaRPr sz="2800" dirty="0">
              <a:latin typeface="Times New Roman"/>
              <a:cs typeface="Times New Roman"/>
            </a:endParaRPr>
          </a:p>
        </p:txBody>
      </p:sp>
      <p:sp>
        <p:nvSpPr>
          <p:cNvPr id="4" name="object 4"/>
          <p:cNvSpPr txBox="1"/>
          <p:nvPr/>
        </p:nvSpPr>
        <p:spPr>
          <a:xfrm>
            <a:off x="286404" y="2952363"/>
            <a:ext cx="8400396" cy="1367041"/>
          </a:xfrm>
          <a:prstGeom prst="rect">
            <a:avLst/>
          </a:prstGeom>
        </p:spPr>
        <p:txBody>
          <a:bodyPr vert="horz" wrap="square" lIns="0" tIns="12700" rIns="0" bIns="0" rtlCol="0">
            <a:spAutoFit/>
          </a:bodyPr>
          <a:lstStyle/>
          <a:p>
            <a:pPr marL="12700" algn="just">
              <a:lnSpc>
                <a:spcPct val="100000"/>
              </a:lnSpc>
              <a:spcBef>
                <a:spcPts val="100"/>
              </a:spcBef>
              <a:tabLst>
                <a:tab pos="2454275" algn="l"/>
                <a:tab pos="3230245" algn="l"/>
              </a:tabLst>
            </a:pPr>
            <a:r>
              <a:rPr sz="3200" b="1" spc="-490" dirty="0">
                <a:solidFill>
                  <a:srgbClr val="BF0000"/>
                </a:solidFill>
                <a:latin typeface="Noto Sans Symbols"/>
                <a:cs typeface="Noto Sans Symbols"/>
              </a:rPr>
              <a:t>□</a:t>
            </a:r>
            <a:r>
              <a:rPr lang="en-US" sz="3200" b="1" spc="-490" dirty="0">
                <a:solidFill>
                  <a:srgbClr val="BF0000"/>
                </a:solidFill>
                <a:latin typeface="Noto Sans Symbols"/>
                <a:cs typeface="Noto Sans Symbols"/>
              </a:rPr>
              <a:t>  </a:t>
            </a:r>
            <a:r>
              <a:rPr sz="3200" b="1" spc="-5" dirty="0">
                <a:solidFill>
                  <a:srgbClr val="BF0000"/>
                </a:solidFill>
                <a:latin typeface="Times New Roman"/>
                <a:cs typeface="Times New Roman"/>
              </a:rPr>
              <a:t>Continuou</a:t>
            </a:r>
            <a:r>
              <a:rPr sz="3200" b="1" dirty="0">
                <a:solidFill>
                  <a:srgbClr val="BF0000"/>
                </a:solidFill>
                <a:latin typeface="Times New Roman"/>
                <a:cs typeface="Times New Roman"/>
              </a:rPr>
              <a:t>s	</a:t>
            </a:r>
            <a:r>
              <a:rPr sz="3200" b="1" spc="-5" dirty="0">
                <a:solidFill>
                  <a:srgbClr val="BF0000"/>
                </a:solidFill>
                <a:latin typeface="Times New Roman"/>
                <a:cs typeface="Times New Roman"/>
              </a:rPr>
              <a:t>sel</a:t>
            </a:r>
            <a:r>
              <a:rPr sz="3200" b="1" dirty="0">
                <a:solidFill>
                  <a:srgbClr val="BF0000"/>
                </a:solidFill>
                <a:latin typeface="Times New Roman"/>
                <a:cs typeface="Times New Roman"/>
              </a:rPr>
              <a:t>f	assessment:</a:t>
            </a:r>
            <a:r>
              <a:rPr lang="en-US" sz="3200" b="1" dirty="0">
                <a:solidFill>
                  <a:srgbClr val="BF0000"/>
                </a:solidFill>
                <a:latin typeface="Times New Roman"/>
                <a:cs typeface="Times New Roman"/>
              </a:rPr>
              <a:t> </a:t>
            </a:r>
            <a:r>
              <a:rPr lang="en-US" sz="3200" dirty="0">
                <a:latin typeface="Times New Roman"/>
                <a:cs typeface="Times New Roman"/>
              </a:rPr>
              <a:t> </a:t>
            </a:r>
            <a:r>
              <a:rPr lang="en-US" sz="2800" dirty="0">
                <a:latin typeface="Times New Roman"/>
                <a:cs typeface="Times New Roman"/>
              </a:rPr>
              <a:t>While performing the assigned task, the teams stops in between to assess how well it is performing.</a:t>
            </a:r>
            <a:endParaRPr sz="32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09600"/>
            <a:ext cx="8229600" cy="894476"/>
          </a:xfrm>
          <a:prstGeom prst="rect">
            <a:avLst/>
          </a:prstGeom>
          <a:solidFill>
            <a:srgbClr val="FFBF00"/>
          </a:solidFill>
        </p:spPr>
        <p:txBody>
          <a:bodyPr vert="horz" wrap="square" lIns="0" tIns="215265" rIns="0" bIns="0" rtlCol="0">
            <a:spAutoFit/>
          </a:bodyPr>
          <a:lstStyle/>
          <a:p>
            <a:pPr marR="5080" algn="ctr">
              <a:lnSpc>
                <a:spcPct val="100000"/>
              </a:lnSpc>
              <a:spcBef>
                <a:spcPts val="1695"/>
              </a:spcBef>
            </a:pPr>
            <a:r>
              <a:rPr lang="en-US" spc="-10" dirty="0">
                <a:solidFill>
                  <a:srgbClr val="000000"/>
                </a:solidFill>
                <a:latin typeface="Times New Roman" panose="02020603050405020304" pitchFamily="18" charset="0"/>
                <a:cs typeface="Times New Roman" panose="02020603050405020304" pitchFamily="18" charset="0"/>
              </a:rPr>
              <a:t>Advantages</a:t>
            </a:r>
            <a:r>
              <a:rPr spc="-10" dirty="0">
                <a:solidFill>
                  <a:srgbClr val="000000"/>
                </a:solidFill>
                <a:latin typeface="Times New Roman" panose="02020603050405020304" pitchFamily="18" charset="0"/>
                <a:cs typeface="Times New Roman" panose="02020603050405020304" pitchFamily="18" charset="0"/>
              </a:rPr>
              <a:t> </a:t>
            </a:r>
            <a:r>
              <a:rPr spc="-5" dirty="0">
                <a:solidFill>
                  <a:srgbClr val="000000"/>
                </a:solidFill>
                <a:latin typeface="Times New Roman" panose="02020603050405020304" pitchFamily="18" charset="0"/>
                <a:cs typeface="Times New Roman" panose="02020603050405020304" pitchFamily="18" charset="0"/>
              </a:rPr>
              <a:t>of</a:t>
            </a:r>
            <a:r>
              <a:rPr spc="-20" dirty="0">
                <a:solidFill>
                  <a:srgbClr val="000000"/>
                </a:solidFill>
                <a:latin typeface="Times New Roman" panose="02020603050405020304" pitchFamily="18" charset="0"/>
                <a:cs typeface="Times New Roman" panose="02020603050405020304" pitchFamily="18" charset="0"/>
              </a:rPr>
              <a:t> </a:t>
            </a:r>
            <a:r>
              <a:rPr spc="-5" dirty="0">
                <a:solidFill>
                  <a:srgbClr val="000000"/>
                </a:solidFill>
                <a:latin typeface="Times New Roman" panose="02020603050405020304" pitchFamily="18" charset="0"/>
                <a:cs typeface="Times New Roman" panose="02020603050405020304" pitchFamily="18" charset="0"/>
              </a:rPr>
              <a:t>teamwork</a:t>
            </a:r>
          </a:p>
        </p:txBody>
      </p:sp>
      <p:sp>
        <p:nvSpPr>
          <p:cNvPr id="3" name="object 3"/>
          <p:cNvSpPr txBox="1">
            <a:spLocks noGrp="1"/>
          </p:cNvSpPr>
          <p:nvPr>
            <p:ph type="body" idx="1"/>
          </p:nvPr>
        </p:nvSpPr>
        <p:spPr>
          <a:xfrm>
            <a:off x="457200" y="1752600"/>
            <a:ext cx="6495396" cy="3692525"/>
          </a:xfrm>
          <a:prstGeom prst="rect">
            <a:avLst/>
          </a:prstGeom>
        </p:spPr>
        <p:txBody>
          <a:bodyPr vert="horz" wrap="square" lIns="0" tIns="258445" rIns="0" bIns="0" rtlCol="0">
            <a:spAutoFit/>
          </a:bodyPr>
          <a:lstStyle/>
          <a:p>
            <a:pPr marL="12700">
              <a:lnSpc>
                <a:spcPct val="100000"/>
              </a:lnSpc>
              <a:spcBef>
                <a:spcPts val="2035"/>
              </a:spcBef>
            </a:pPr>
            <a:r>
              <a:rPr spc="-55" dirty="0">
                <a:latin typeface="Times New Roman" panose="02020603050405020304" pitchFamily="18" charset="0"/>
                <a:cs typeface="Times New Roman" panose="02020603050405020304" pitchFamily="18" charset="0"/>
              </a:rPr>
              <a:t>□Effective </a:t>
            </a:r>
            <a:r>
              <a:rPr spc="-5" dirty="0">
                <a:latin typeface="Times New Roman" panose="02020603050405020304" pitchFamily="18" charset="0"/>
                <a:cs typeface="Times New Roman" panose="02020603050405020304" pitchFamily="18" charset="0"/>
              </a:rPr>
              <a:t>utilization of</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resources</a:t>
            </a:r>
          </a:p>
          <a:p>
            <a:pPr marL="12700">
              <a:lnSpc>
                <a:spcPct val="100000"/>
              </a:lnSpc>
              <a:spcBef>
                <a:spcPts val="1935"/>
              </a:spcBef>
            </a:pPr>
            <a:r>
              <a:rPr spc="-80" dirty="0">
                <a:latin typeface="Times New Roman" panose="02020603050405020304" pitchFamily="18" charset="0"/>
                <a:cs typeface="Times New Roman" panose="02020603050405020304" pitchFamily="18" charset="0"/>
              </a:rPr>
              <a:t>□Better</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decisions</a:t>
            </a:r>
          </a:p>
          <a:p>
            <a:pPr marL="12700">
              <a:lnSpc>
                <a:spcPct val="100000"/>
              </a:lnSpc>
              <a:spcBef>
                <a:spcPts val="1935"/>
              </a:spcBef>
            </a:pPr>
            <a:r>
              <a:rPr spc="-55" dirty="0">
                <a:latin typeface="Times New Roman" panose="02020603050405020304" pitchFamily="18" charset="0"/>
                <a:cs typeface="Times New Roman" panose="02020603050405020304" pitchFamily="18" charset="0"/>
              </a:rPr>
              <a:t>□Motivatio</a:t>
            </a:r>
            <a:r>
              <a:rPr lang="en-US" spc="-55" dirty="0">
                <a:latin typeface="Times New Roman" panose="02020603050405020304" pitchFamily="18" charset="0"/>
                <a:cs typeface="Times New Roman" panose="02020603050405020304" pitchFamily="18" charset="0"/>
              </a:rPr>
              <a:t>n</a:t>
            </a:r>
            <a:endParaRPr spc="-55" dirty="0">
              <a:latin typeface="Times New Roman" panose="02020603050405020304" pitchFamily="18" charset="0"/>
              <a:cs typeface="Times New Roman" panose="02020603050405020304" pitchFamily="18" charset="0"/>
            </a:endParaRPr>
          </a:p>
          <a:p>
            <a:pPr marL="12700">
              <a:lnSpc>
                <a:spcPct val="100000"/>
              </a:lnSpc>
              <a:spcBef>
                <a:spcPts val="1935"/>
              </a:spcBef>
            </a:pPr>
            <a:r>
              <a:rPr spc="-35" dirty="0">
                <a:latin typeface="Times New Roman" panose="02020603050405020304" pitchFamily="18" charset="0"/>
                <a:cs typeface="Times New Roman" panose="02020603050405020304" pitchFamily="18" charset="0"/>
              </a:rPr>
              <a:t>□Self-development </a:t>
            </a:r>
            <a:r>
              <a:rPr dirty="0">
                <a:latin typeface="Times New Roman" panose="02020603050405020304" pitchFamily="18" charset="0"/>
                <a:cs typeface="Times New Roman" panose="02020603050405020304" pitchFamily="18" charset="0"/>
              </a:rPr>
              <a:t>and </a:t>
            </a:r>
            <a:r>
              <a:rPr spc="-5" dirty="0">
                <a:latin typeface="Times New Roman" panose="02020603050405020304" pitchFamily="18" charset="0"/>
                <a:cs typeface="Times New Roman" panose="02020603050405020304" pitchFamily="18" charset="0"/>
              </a:rPr>
              <a:t>growth</a:t>
            </a:r>
          </a:p>
          <a:p>
            <a:pPr marL="12700">
              <a:lnSpc>
                <a:spcPct val="100000"/>
              </a:lnSpc>
              <a:spcBef>
                <a:spcPts val="1935"/>
              </a:spcBef>
            </a:pPr>
            <a:r>
              <a:rPr spc="-40" dirty="0">
                <a:latin typeface="Times New Roman" panose="02020603050405020304" pitchFamily="18" charset="0"/>
                <a:cs typeface="Times New Roman" panose="02020603050405020304" pitchFamily="18" charset="0"/>
              </a:rPr>
              <a:t>□Organizational</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enhancement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09600"/>
            <a:ext cx="8229600" cy="894476"/>
          </a:xfrm>
          <a:prstGeom prst="rect">
            <a:avLst/>
          </a:prstGeom>
          <a:solidFill>
            <a:srgbClr val="FFBF00"/>
          </a:solidFill>
        </p:spPr>
        <p:txBody>
          <a:bodyPr vert="horz" wrap="square" lIns="0" tIns="215265" rIns="0" bIns="0" rtlCol="0">
            <a:spAutoFit/>
          </a:bodyPr>
          <a:lstStyle/>
          <a:p>
            <a:pPr marL="912494">
              <a:lnSpc>
                <a:spcPct val="100000"/>
              </a:lnSpc>
              <a:spcBef>
                <a:spcPts val="1695"/>
              </a:spcBef>
            </a:pPr>
            <a:r>
              <a:rPr spc="-5" dirty="0">
                <a:solidFill>
                  <a:srgbClr val="000000"/>
                </a:solidFill>
                <a:latin typeface="Times New Roman" panose="02020603050405020304" pitchFamily="18" charset="0"/>
                <a:cs typeface="Times New Roman" panose="02020603050405020304" pitchFamily="18" charset="0"/>
              </a:rPr>
              <a:t>Disadvantages of</a:t>
            </a:r>
            <a:r>
              <a:rPr spc="-25" dirty="0">
                <a:solidFill>
                  <a:srgbClr val="000000"/>
                </a:solidFill>
                <a:latin typeface="Times New Roman" panose="02020603050405020304" pitchFamily="18" charset="0"/>
                <a:cs typeface="Times New Roman" panose="02020603050405020304" pitchFamily="18" charset="0"/>
              </a:rPr>
              <a:t> </a:t>
            </a:r>
            <a:r>
              <a:rPr spc="-5" dirty="0">
                <a:solidFill>
                  <a:srgbClr val="000000"/>
                </a:solidFill>
                <a:latin typeface="Times New Roman" panose="02020603050405020304" pitchFamily="18" charset="0"/>
                <a:cs typeface="Times New Roman" panose="02020603050405020304" pitchFamily="18" charset="0"/>
              </a:rPr>
              <a:t>Teamwork</a:t>
            </a:r>
          </a:p>
        </p:txBody>
      </p:sp>
      <p:sp>
        <p:nvSpPr>
          <p:cNvPr id="3" name="object 3"/>
          <p:cNvSpPr txBox="1"/>
          <p:nvPr/>
        </p:nvSpPr>
        <p:spPr>
          <a:xfrm>
            <a:off x="352725" y="1828800"/>
            <a:ext cx="8438550" cy="3987245"/>
          </a:xfrm>
          <a:prstGeom prst="rect">
            <a:avLst/>
          </a:prstGeom>
        </p:spPr>
        <p:txBody>
          <a:bodyPr vert="horz" wrap="square" lIns="0" tIns="134620" rIns="0" bIns="0" rtlCol="0">
            <a:spAutoFit/>
          </a:bodyPr>
          <a:lstStyle/>
          <a:p>
            <a:pPr marL="12700" algn="just">
              <a:lnSpc>
                <a:spcPct val="100000"/>
              </a:lnSpc>
              <a:spcBef>
                <a:spcPts val="1060"/>
              </a:spcBef>
            </a:pPr>
            <a:r>
              <a:rPr sz="3200" spc="-85" dirty="0">
                <a:latin typeface="Times New Roman" panose="02020603050405020304" pitchFamily="18" charset="0"/>
                <a:cs typeface="Times New Roman" panose="02020603050405020304" pitchFamily="18" charset="0"/>
              </a:rPr>
              <a:t>□</a:t>
            </a:r>
            <a:r>
              <a:rPr lang="en-US" sz="3200" spc="-85" dirty="0">
                <a:latin typeface="Times New Roman" panose="02020603050405020304" pitchFamily="18" charset="0"/>
                <a:cs typeface="Times New Roman" panose="02020603050405020304" pitchFamily="18" charset="0"/>
              </a:rPr>
              <a:t> </a:t>
            </a:r>
            <a:r>
              <a:rPr sz="3200" spc="-85" dirty="0">
                <a:latin typeface="Times New Roman" panose="02020603050405020304" pitchFamily="18" charset="0"/>
                <a:cs typeface="Times New Roman" panose="02020603050405020304" pitchFamily="18" charset="0"/>
              </a:rPr>
              <a:t>Some </a:t>
            </a:r>
            <a:r>
              <a:rPr sz="3200" spc="-5" dirty="0">
                <a:latin typeface="Times New Roman" panose="02020603050405020304" pitchFamily="18" charset="0"/>
                <a:cs typeface="Times New Roman" panose="02020603050405020304" pitchFamily="18" charset="0"/>
              </a:rPr>
              <a:t>people do not enjoy working in</a:t>
            </a:r>
            <a:r>
              <a:rPr sz="3200" spc="6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team</a:t>
            </a:r>
            <a:endParaRPr sz="3200" dirty="0">
              <a:latin typeface="Times New Roman" panose="02020603050405020304" pitchFamily="18" charset="0"/>
              <a:cs typeface="Times New Roman" panose="02020603050405020304" pitchFamily="18" charset="0"/>
            </a:endParaRPr>
          </a:p>
          <a:p>
            <a:pPr marL="218440" marR="5080" indent="-206375" algn="just">
              <a:lnSpc>
                <a:spcPct val="129600"/>
              </a:lnSpc>
              <a:tabLst>
                <a:tab pos="1155700" algn="l"/>
                <a:tab pos="1975485" algn="l"/>
                <a:tab pos="2428875" algn="l"/>
                <a:tab pos="3039110" algn="l"/>
                <a:tab pos="4800600" algn="l"/>
                <a:tab pos="5774690" algn="l"/>
                <a:tab pos="6417945" algn="l"/>
                <a:tab pos="6936105" algn="l"/>
                <a:tab pos="7856855" algn="l"/>
              </a:tabLst>
            </a:pPr>
            <a:r>
              <a:rPr sz="3200" spc="-405" dirty="0">
                <a:latin typeface="Times New Roman" panose="02020603050405020304" pitchFamily="18" charset="0"/>
                <a:cs typeface="Times New Roman" panose="02020603050405020304" pitchFamily="18" charset="0"/>
              </a:rPr>
              <a:t>□</a:t>
            </a:r>
            <a:r>
              <a:rPr lang="en-US" sz="3200" spc="-405"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Conflicts </a:t>
            </a:r>
            <a:r>
              <a:rPr sz="3200" spc="-5" dirty="0">
                <a:latin typeface="Times New Roman" panose="02020603050405020304" pitchFamily="18" charset="0"/>
                <a:cs typeface="Times New Roman" panose="02020603050405020304" pitchFamily="18" charset="0"/>
              </a:rPr>
              <a:t>may </a:t>
            </a:r>
            <a:r>
              <a:rPr sz="3200" dirty="0">
                <a:latin typeface="Times New Roman" panose="02020603050405020304" pitchFamily="18" charset="0"/>
                <a:cs typeface="Times New Roman" panose="02020603050405020304" pitchFamily="18" charset="0"/>
              </a:rPr>
              <a:t>arise among </a:t>
            </a:r>
            <a:r>
              <a:rPr sz="3200" spc="-10" dirty="0">
                <a:latin typeface="Times New Roman" panose="02020603050405020304" pitchFamily="18" charset="0"/>
                <a:cs typeface="Times New Roman" panose="02020603050405020304" pitchFamily="18" charset="0"/>
              </a:rPr>
              <a:t>the team</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members</a:t>
            </a:r>
            <a:endParaRPr sz="3200" dirty="0">
              <a:latin typeface="Times New Roman" panose="02020603050405020304" pitchFamily="18" charset="0"/>
              <a:cs typeface="Times New Roman" panose="02020603050405020304" pitchFamily="18" charset="0"/>
            </a:endParaRPr>
          </a:p>
          <a:p>
            <a:pPr marL="12700" algn="just">
              <a:lnSpc>
                <a:spcPct val="100000"/>
              </a:lnSpc>
              <a:spcBef>
                <a:spcPts val="960"/>
              </a:spcBef>
            </a:pPr>
            <a:r>
              <a:rPr sz="3200" spc="-50" dirty="0">
                <a:latin typeface="Times New Roman" panose="02020603050405020304" pitchFamily="18" charset="0"/>
                <a:cs typeface="Times New Roman" panose="02020603050405020304" pitchFamily="18" charset="0"/>
              </a:rPr>
              <a:t>□</a:t>
            </a:r>
            <a:r>
              <a:rPr lang="en-US" sz="3200" spc="-50" dirty="0">
                <a:latin typeface="Times New Roman" panose="02020603050405020304" pitchFamily="18" charset="0"/>
                <a:cs typeface="Times New Roman" panose="02020603050405020304" pitchFamily="18" charset="0"/>
              </a:rPr>
              <a:t> </a:t>
            </a:r>
            <a:r>
              <a:rPr sz="3200" spc="-50" dirty="0">
                <a:latin typeface="Times New Roman" panose="02020603050405020304" pitchFamily="18" charset="0"/>
                <a:cs typeface="Times New Roman" panose="02020603050405020304" pitchFamily="18" charset="0"/>
              </a:rPr>
              <a:t>Decision </a:t>
            </a:r>
            <a:r>
              <a:rPr sz="3200" spc="-5" dirty="0">
                <a:latin typeface="Times New Roman" panose="02020603050405020304" pitchFamily="18" charset="0"/>
                <a:cs typeface="Times New Roman" panose="02020603050405020304" pitchFamily="18" charset="0"/>
              </a:rPr>
              <a:t>making may become </a:t>
            </a:r>
            <a:r>
              <a:rPr sz="3200" spc="-10" dirty="0">
                <a:latin typeface="Times New Roman" panose="02020603050405020304" pitchFamily="18" charset="0"/>
                <a:cs typeface="Times New Roman" panose="02020603050405020304" pitchFamily="18" charset="0"/>
              </a:rPr>
              <a:t>time</a:t>
            </a:r>
            <a:r>
              <a:rPr sz="3200" spc="2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consuming</a:t>
            </a:r>
            <a:endParaRPr sz="3200" dirty="0">
              <a:latin typeface="Times New Roman" panose="02020603050405020304" pitchFamily="18" charset="0"/>
              <a:cs typeface="Times New Roman" panose="02020603050405020304" pitchFamily="18" charset="0"/>
            </a:endParaRPr>
          </a:p>
          <a:p>
            <a:pPr marL="12700" algn="just">
              <a:lnSpc>
                <a:spcPct val="100000"/>
              </a:lnSpc>
              <a:spcBef>
                <a:spcPts val="960"/>
              </a:spcBef>
            </a:pPr>
            <a:r>
              <a:rPr sz="3200" spc="-45" dirty="0">
                <a:latin typeface="Times New Roman" panose="02020603050405020304" pitchFamily="18" charset="0"/>
                <a:cs typeface="Times New Roman" panose="02020603050405020304" pitchFamily="18" charset="0"/>
              </a:rPr>
              <a:t>□</a:t>
            </a:r>
            <a:r>
              <a:rPr lang="en-US" sz="3200" spc="-45"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Groupthink </a:t>
            </a:r>
            <a:r>
              <a:rPr sz="3200" spc="-5" dirty="0">
                <a:latin typeface="Times New Roman" panose="02020603050405020304" pitchFamily="18" charset="0"/>
                <a:cs typeface="Times New Roman" panose="02020603050405020304" pitchFamily="18" charset="0"/>
              </a:rPr>
              <a:t>can kill </a:t>
            </a:r>
            <a:r>
              <a:rPr sz="3200" spc="-10" dirty="0">
                <a:latin typeface="Times New Roman" panose="02020603050405020304" pitchFamily="18" charset="0"/>
                <a:cs typeface="Times New Roman" panose="02020603050405020304" pitchFamily="18" charset="0"/>
              </a:rPr>
              <a:t>the </a:t>
            </a:r>
            <a:r>
              <a:rPr sz="3200" spc="-5" dirty="0">
                <a:latin typeface="Times New Roman" panose="02020603050405020304" pitchFamily="18" charset="0"/>
                <a:cs typeface="Times New Roman" panose="02020603050405020304" pitchFamily="18" charset="0"/>
              </a:rPr>
              <a:t>creativity of </a:t>
            </a:r>
            <a:r>
              <a:rPr sz="3200" spc="-10" dirty="0">
                <a:latin typeface="Times New Roman" panose="02020603050405020304" pitchFamily="18" charset="0"/>
                <a:cs typeface="Times New Roman" panose="02020603050405020304" pitchFamily="18" charset="0"/>
              </a:rPr>
              <a:t>team</a:t>
            </a:r>
            <a:r>
              <a:rPr sz="3200" spc="2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members</a:t>
            </a:r>
            <a:endParaRPr sz="3200" dirty="0">
              <a:latin typeface="Times New Roman" panose="02020603050405020304" pitchFamily="18" charset="0"/>
              <a:cs typeface="Times New Roman" panose="02020603050405020304" pitchFamily="18" charset="0"/>
            </a:endParaRPr>
          </a:p>
          <a:p>
            <a:pPr marL="218440" marR="5715" indent="-206375" algn="just">
              <a:tabLst>
                <a:tab pos="7341870" algn="l"/>
              </a:tabLst>
            </a:pPr>
            <a:r>
              <a:rPr sz="3200" spc="-405" dirty="0">
                <a:latin typeface="Times New Roman" panose="02020603050405020304" pitchFamily="18" charset="0"/>
                <a:cs typeface="Times New Roman" panose="02020603050405020304" pitchFamily="18" charset="0"/>
              </a:rPr>
              <a:t>□</a:t>
            </a:r>
            <a:r>
              <a:rPr lang="en-US" sz="3200" spc="-405"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Replacement becomes awkward if the person has</a:t>
            </a:r>
            <a:r>
              <a:rPr lang="en-US" sz="3200" spc="-45"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stayed  in the team for longer period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362200"/>
            <a:ext cx="5650363" cy="843821"/>
          </a:xfrm>
          <a:prstGeom prst="rect">
            <a:avLst/>
          </a:prstGeom>
          <a:solidFill>
            <a:schemeClr val="accent6">
              <a:lumMod val="75000"/>
            </a:schemeClr>
          </a:solidFill>
        </p:spPr>
        <p:txBody>
          <a:bodyPr vert="horz" wrap="square" lIns="0" tIns="12700" rIns="0" bIns="0" rtlCol="0">
            <a:spAutoFit/>
          </a:bodyPr>
          <a:lstStyle/>
          <a:p>
            <a:pPr marL="12700" algn="ctr">
              <a:lnSpc>
                <a:spcPct val="100000"/>
              </a:lnSpc>
              <a:spcBef>
                <a:spcPts val="100"/>
              </a:spcBef>
            </a:pPr>
            <a:r>
              <a:rPr lang="en-US" sz="5400" b="1" spc="-5" dirty="0">
                <a:solidFill>
                  <a:srgbClr val="000000"/>
                </a:solidFill>
                <a:latin typeface="Times New Roman" panose="02020603050405020304" pitchFamily="18" charset="0"/>
                <a:cs typeface="Times New Roman" panose="02020603050405020304" pitchFamily="18" charset="0"/>
              </a:rPr>
              <a:t>Types of teams</a:t>
            </a:r>
            <a:endParaRPr sz="5400" b="1" spc="-5"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8530163" y="6445487"/>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rlito"/>
                <a:cs typeface="Carlito"/>
              </a:rPr>
              <a:t>9</a:t>
            </a:r>
            <a:endParaRPr sz="12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990600"/>
            <a:ext cx="8229600" cy="985078"/>
          </a:xfrm>
          <a:solidFill>
            <a:schemeClr val="accent6">
              <a:lumMod val="75000"/>
            </a:schemeClr>
          </a:solidFill>
        </p:spPr>
        <p:txBody>
          <a:bodyPr/>
          <a:lstStyle/>
          <a:p>
            <a:pPr marL="1151890" marR="584200" indent="37465">
              <a:lnSpc>
                <a:spcPts val="3820"/>
              </a:lnSpc>
              <a:spcBef>
                <a:spcPts val="240"/>
              </a:spcBef>
              <a:tabLst>
                <a:tab pos="1472565" algn="l"/>
              </a:tabLst>
            </a:pPr>
            <a:br>
              <a:rPr lang="en-US" b="1" spc="-5" dirty="0">
                <a:solidFill>
                  <a:schemeClr val="tx1"/>
                </a:solidFill>
                <a:latin typeface="Times New Roman" panose="02020603050405020304" pitchFamily="18" charset="0"/>
                <a:cs typeface="Times New Roman" panose="02020603050405020304" pitchFamily="18" charset="0"/>
              </a:rPr>
            </a:br>
            <a:r>
              <a:rPr lang="en-US" b="1" spc="-5" dirty="0">
                <a:solidFill>
                  <a:schemeClr val="tx1"/>
                </a:solidFill>
                <a:latin typeface="Times New Roman" panose="02020603050405020304" pitchFamily="18" charset="0"/>
                <a:cs typeface="Times New Roman" panose="02020603050405020304" pitchFamily="18" charset="0"/>
              </a:rPr>
              <a:t>Nature of   Management</a:t>
            </a:r>
          </a:p>
        </p:txBody>
      </p:sp>
      <p:sp>
        <p:nvSpPr>
          <p:cNvPr id="6" name="Text Placeholder 5"/>
          <p:cNvSpPr>
            <a:spLocks noGrp="1"/>
          </p:cNvSpPr>
          <p:nvPr>
            <p:ph type="body" idx="1"/>
          </p:nvPr>
        </p:nvSpPr>
        <p:spPr>
          <a:xfrm>
            <a:off x="2057400" y="2133600"/>
            <a:ext cx="5558155" cy="2028761"/>
          </a:xfrm>
        </p:spPr>
        <p:txBody>
          <a:bodyPr/>
          <a:lstStyle/>
          <a:p>
            <a:pPr marL="1151890" marR="584200" indent="37465">
              <a:lnSpc>
                <a:spcPts val="3820"/>
              </a:lnSpc>
              <a:spcBef>
                <a:spcPts val="240"/>
              </a:spcBef>
              <a:tabLst>
                <a:tab pos="1472565" algn="l"/>
              </a:tabLst>
            </a:pPr>
            <a:endParaRPr lang="en-US" b="1" dirty="0">
              <a:solidFill>
                <a:srgbClr val="FF0000"/>
              </a:solidFill>
              <a:latin typeface="Times New Roman" panose="02020603050405020304" pitchFamily="18" charset="0"/>
              <a:cs typeface="Times New Roman" panose="02020603050405020304" pitchFamily="18" charset="0"/>
            </a:endParaRPr>
          </a:p>
          <a:p>
            <a:pPr marL="12700">
              <a:lnSpc>
                <a:spcPct val="100000"/>
              </a:lnSpc>
              <a:spcBef>
                <a:spcPts val="509"/>
              </a:spcBef>
            </a:pP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Self </a:t>
            </a:r>
            <a:r>
              <a:rPr lang="en-US" spc="-10" dirty="0">
                <a:latin typeface="Times New Roman" panose="02020603050405020304" pitchFamily="18" charset="0"/>
                <a:cs typeface="Times New Roman" panose="02020603050405020304" pitchFamily="18" charset="0"/>
              </a:rPr>
              <a:t>Managed</a:t>
            </a:r>
            <a:r>
              <a:rPr lang="en-US" spc="17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Teams</a:t>
            </a:r>
            <a:endParaRPr lang="en-US" dirty="0">
              <a:latin typeface="Times New Roman" panose="02020603050405020304" pitchFamily="18" charset="0"/>
              <a:cs typeface="Times New Roman" panose="02020603050405020304" pitchFamily="18" charset="0"/>
            </a:endParaRPr>
          </a:p>
          <a:p>
            <a:pPr marL="12700">
              <a:lnSpc>
                <a:spcPct val="100000"/>
              </a:lnSpc>
            </a:pP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Supervised</a:t>
            </a:r>
            <a:r>
              <a:rPr lang="en-US" spc="22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Teams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551</TotalTime>
  <Words>1425</Words>
  <Application>Microsoft Office PowerPoint</Application>
  <PresentationFormat>On-screen Show (4:3)</PresentationFormat>
  <Paragraphs>165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Carlito</vt:lpstr>
      <vt:lpstr>Noto Sans Symbols</vt:lpstr>
      <vt:lpstr>Times New Roman</vt:lpstr>
      <vt:lpstr>Office Theme</vt:lpstr>
      <vt:lpstr>GROUPS  &amp; TEAMS</vt:lpstr>
      <vt:lpstr>Group and Team</vt:lpstr>
      <vt:lpstr>TEAM CHARACTERISTICS</vt:lpstr>
      <vt:lpstr>…………….</vt:lpstr>
      <vt:lpstr>……………..</vt:lpstr>
      <vt:lpstr>Advantages of teamwork</vt:lpstr>
      <vt:lpstr>Disadvantages of Teamwork</vt:lpstr>
      <vt:lpstr>Types of teams</vt:lpstr>
      <vt:lpstr> Nature of   Management</vt:lpstr>
      <vt:lpstr>Period of Existence </vt:lpstr>
      <vt:lpstr>Nature of Work</vt:lpstr>
      <vt:lpstr>PowerPoint Presentation</vt:lpstr>
      <vt:lpstr>PowerPoint Presentation</vt:lpstr>
      <vt:lpstr>PowerPoint Presentation</vt:lpstr>
      <vt:lpstr>PowerPoint Presentation</vt:lpstr>
      <vt:lpstr>PowerPoint Presentation</vt:lpstr>
      <vt:lpstr>MCQs</vt:lpstr>
      <vt:lpstr>2</vt:lpstr>
      <vt:lpstr>Recap quiz</vt:lpstr>
      <vt:lpstr>Reasons for Team  Failure</vt:lpstr>
      <vt:lpstr>How to create effective teams</vt:lpstr>
      <vt:lpstr>PROCESS OF TEAMWORK</vt:lpstr>
      <vt:lpstr>Group</vt:lpstr>
      <vt:lpstr>PowerPoint Presentation</vt:lpstr>
      <vt:lpstr>PowerPoint Presentation</vt:lpstr>
      <vt:lpstr>Group roles </vt:lpstr>
      <vt:lpstr>Types of groups</vt:lpstr>
      <vt:lpstr>………..</vt:lpstr>
      <vt:lpstr>Cohesive Group</vt:lpstr>
      <vt:lpstr>Deindividuation</vt:lpstr>
      <vt:lpstr>Groupthink</vt:lpstr>
      <vt:lpstr>PowerPoint Presentation</vt:lpstr>
      <vt:lpstr>Team Vs. Group</vt:lpstr>
      <vt:lpstr>MCQs</vt:lpstr>
      <vt:lpstr>MCQs</vt:lpstr>
      <vt:lpstr>2</vt:lpstr>
      <vt:lpstr>Recap 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GROUPS  &amp; TEAMS</dc:title>
  <cp:lastModifiedBy>davinder kaur</cp:lastModifiedBy>
  <cp:revision>48</cp:revision>
  <dcterms:created xsi:type="dcterms:W3CDTF">2020-10-03T01:11:11Z</dcterms:created>
  <dcterms:modified xsi:type="dcterms:W3CDTF">2022-11-01T08:51:41Z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2020-10-03T00:00:00Z</vt:filetime>
  </property>
</Properties>
</file>