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5" r:id="rId5"/>
    <p:sldId id="277" r:id="rId6"/>
    <p:sldId id="278" r:id="rId7"/>
    <p:sldId id="279" r:id="rId8"/>
    <p:sldId id="280" r:id="rId9"/>
    <p:sldId id="283" r:id="rId10"/>
    <p:sldId id="287" r:id="rId11"/>
    <p:sldId id="258" r:id="rId12"/>
    <p:sldId id="259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61F1-3A1C-4900-B3F8-898E285B8C93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B746-7799-4A3E-BCE0-E57059D070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61F1-3A1C-4900-B3F8-898E285B8C93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B746-7799-4A3E-BCE0-E57059D070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61F1-3A1C-4900-B3F8-898E285B8C93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B746-7799-4A3E-BCE0-E57059D070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61F1-3A1C-4900-B3F8-898E285B8C93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B746-7799-4A3E-BCE0-E57059D070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61F1-3A1C-4900-B3F8-898E285B8C93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B746-7799-4A3E-BCE0-E57059D070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61F1-3A1C-4900-B3F8-898E285B8C93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B746-7799-4A3E-BCE0-E57059D070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61F1-3A1C-4900-B3F8-898E285B8C93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B746-7799-4A3E-BCE0-E57059D070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61F1-3A1C-4900-B3F8-898E285B8C93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B746-7799-4A3E-BCE0-E57059D070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61F1-3A1C-4900-B3F8-898E285B8C93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B746-7799-4A3E-BCE0-E57059D070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61F1-3A1C-4900-B3F8-898E285B8C93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B746-7799-4A3E-BCE0-E57059D070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61F1-3A1C-4900-B3F8-898E285B8C93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B746-7799-4A3E-BCE0-E57059D070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A61F1-3A1C-4900-B3F8-898E285B8C93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6B746-7799-4A3E-BCE0-E57059D070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4cBN8xH-5Q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Organizational culture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Expected learning outcome-</a:t>
            </a:r>
          </a:p>
          <a:p>
            <a:r>
              <a:rPr lang="en-US" dirty="0">
                <a:solidFill>
                  <a:schemeClr val="tx1"/>
                </a:solidFill>
              </a:rPr>
              <a:t>be able to understand the significance of organizational culture and its impact on business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357166"/>
            <a:ext cx="8215370" cy="714380"/>
          </a:xfrm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pPr marL="457200" indent="-457200"/>
            <a:br>
              <a:rPr lang="en-US" dirty="0"/>
            </a:br>
            <a:r>
              <a:rPr lang="en-US" dirty="0"/>
              <a:t>E</a:t>
            </a:r>
            <a:r>
              <a:rPr lang="en-US" dirty="0">
                <a:solidFill>
                  <a:schemeClr val="tx1"/>
                </a:solidFill>
              </a:rPr>
              <a:t>lements of organizational Culture: 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44" y="1295400"/>
            <a:ext cx="8848756" cy="5205434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Heroes &amp; Stories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Rituals and ceremonies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Language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Symbols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Belief, assumption and attitudes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Rules, norms and ethics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Mission and values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Climate and habits</a:t>
            </a:r>
          </a:p>
          <a:p>
            <a:pPr marL="457200" indent="-457200" algn="just"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879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152400"/>
            <a:ext cx="8358246" cy="609600"/>
          </a:xfrm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pPr marL="457200" indent="-457200"/>
            <a:br>
              <a:rPr lang="en-US" dirty="0"/>
            </a:br>
            <a:r>
              <a:rPr lang="en-US" dirty="0"/>
              <a:t>E</a:t>
            </a:r>
            <a:r>
              <a:rPr lang="en-US" dirty="0">
                <a:solidFill>
                  <a:schemeClr val="tx1"/>
                </a:solidFill>
              </a:rPr>
              <a:t>lements of organizational Culture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060" y="987935"/>
            <a:ext cx="8705880" cy="5740120"/>
          </a:xfrm>
        </p:spPr>
        <p:txBody>
          <a:bodyPr>
            <a:noAutofit/>
          </a:bodyPr>
          <a:lstStyle/>
          <a:p>
            <a:pPr marL="457200" indent="-457200" algn="just">
              <a:buFont typeface="Wingdings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</a:rPr>
              <a:t>Stories: </a:t>
            </a:r>
            <a:r>
              <a:rPr lang="en-US" sz="2400" dirty="0">
                <a:solidFill>
                  <a:schemeClr val="tx1"/>
                </a:solidFill>
              </a:rPr>
              <a:t>challenges faced in initial years, how issues resolved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</a:rPr>
              <a:t>Rituals and ceremonies: </a:t>
            </a:r>
            <a:r>
              <a:rPr lang="en-US" sz="2400" dirty="0">
                <a:solidFill>
                  <a:schemeClr val="tx1"/>
                </a:solidFill>
              </a:rPr>
              <a:t>festivals , culture fest, events, celebration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</a:rPr>
              <a:t>Language and customs: </a:t>
            </a:r>
            <a:r>
              <a:rPr lang="en-US" sz="2400" dirty="0">
                <a:solidFill>
                  <a:schemeClr val="tx1"/>
                </a:solidFill>
              </a:rPr>
              <a:t>slogans, transforming education transforming India 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</a:rPr>
              <a:t>Symbols and symbolic action: </a:t>
            </a:r>
            <a:r>
              <a:rPr lang="en-US" sz="2400" dirty="0">
                <a:solidFill>
                  <a:schemeClr val="tx1"/>
                </a:solidFill>
              </a:rPr>
              <a:t>clothing and office décor formals, 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</a:rPr>
              <a:t>Belief, Assumption and attitudes: </a:t>
            </a:r>
            <a:r>
              <a:rPr lang="en-US" sz="2400" dirty="0">
                <a:solidFill>
                  <a:schemeClr val="tx1"/>
                </a:solidFill>
              </a:rPr>
              <a:t>positive attitude change easily, negative attitude: show resistance 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</a:rPr>
              <a:t>Mission and values: </a:t>
            </a:r>
            <a:r>
              <a:rPr lang="en-US" sz="2400" dirty="0">
                <a:solidFill>
                  <a:schemeClr val="tx1"/>
                </a:solidFill>
              </a:rPr>
              <a:t>Future course of action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</a:rPr>
              <a:t>Climate and habits: </a:t>
            </a:r>
            <a:r>
              <a:rPr lang="en-US" sz="2400" dirty="0">
                <a:solidFill>
                  <a:schemeClr val="tx1"/>
                </a:solidFill>
              </a:rPr>
              <a:t>decided by the top management, conducive for employees . Ex: spend quality time with family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</a:rPr>
              <a:t>Heroes: </a:t>
            </a:r>
            <a:r>
              <a:rPr lang="en-US" sz="2400" dirty="0">
                <a:solidFill>
                  <a:schemeClr val="tx1"/>
                </a:solidFill>
              </a:rPr>
              <a:t>Heroes are the founder members of the organization who have taken organization through exponential growth </a:t>
            </a:r>
          </a:p>
          <a:p>
            <a:pPr marL="457200" indent="-457200" algn="just">
              <a:buFont typeface="Wingdings" pitchFamily="2" charset="2"/>
              <a:buChar char="v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0482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MCQ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one of the following is not an element of organizational culture?</a:t>
            </a:r>
          </a:p>
          <a:p>
            <a:r>
              <a:rPr lang="en-US" dirty="0"/>
              <a:t>Stories</a:t>
            </a:r>
          </a:p>
          <a:p>
            <a:r>
              <a:rPr lang="en-US" dirty="0"/>
              <a:t>Poems</a:t>
            </a:r>
          </a:p>
          <a:p>
            <a:r>
              <a:rPr lang="en-US" dirty="0"/>
              <a:t>Rituals</a:t>
            </a:r>
          </a:p>
          <a:p>
            <a:r>
              <a:rPr lang="en-US" dirty="0"/>
              <a:t>Beliefs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Hofstede’s Cultural Dimension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Hofstede's cultural dimensions theory is a </a:t>
            </a:r>
            <a:r>
              <a:rPr lang="en-US" dirty="0">
                <a:solidFill>
                  <a:srgbClr val="FF0000"/>
                </a:solidFill>
              </a:rPr>
              <a:t>framework for cross-cultural communication</a:t>
            </a:r>
            <a:r>
              <a:rPr lang="en-US" dirty="0"/>
              <a:t>, developed by </a:t>
            </a:r>
            <a:r>
              <a:rPr lang="en-US" dirty="0">
                <a:solidFill>
                  <a:srgbClr val="FF0000"/>
                </a:solidFill>
              </a:rPr>
              <a:t>Geert Hofstede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It shows the effects of a society's culture on the values of its members, and how these values relate to behavior.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 err="1"/>
              <a:t>Hofstede’s</a:t>
            </a:r>
            <a:r>
              <a:rPr lang="en-US" dirty="0"/>
              <a:t> Cultural Dimension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ofstede's Cultural Dimensions Theory - Overview and Categori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00174"/>
            <a:ext cx="8429684" cy="50831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66" y="188640"/>
            <a:ext cx="8229600" cy="1143000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Organizational 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Organizational Culture is a system of </a:t>
            </a:r>
            <a:r>
              <a:rPr lang="en-US" b="1" dirty="0">
                <a:solidFill>
                  <a:srgbClr val="FF0000"/>
                </a:solidFill>
              </a:rPr>
              <a:t>shared</a:t>
            </a:r>
            <a:r>
              <a:rPr lang="en-US" dirty="0">
                <a:solidFill>
                  <a:srgbClr val="FF0000"/>
                </a:solidFill>
              </a:rPr>
              <a:t> assumptions, values and beliefs that govern how people behave within an organization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Culture is embedded in the behavior of individuals and can best be described as the </a:t>
            </a:r>
            <a:r>
              <a:rPr lang="en-US" dirty="0">
                <a:solidFill>
                  <a:srgbClr val="FF0000"/>
                </a:solidFill>
              </a:rPr>
              <a:t>personality of the organization</a:t>
            </a:r>
            <a:r>
              <a:rPr lang="en-US" dirty="0"/>
              <a:t>.</a:t>
            </a:r>
          </a:p>
          <a:p>
            <a:pPr algn="just"/>
            <a:r>
              <a:rPr lang="en-US" dirty="0">
                <a:hlinkClick r:id="rId2"/>
              </a:rPr>
              <a:t>https://www.youtube.com/watch?v=4cBN8xH-5Qw</a:t>
            </a:r>
            <a:endParaRPr lang="en-US" dirty="0"/>
          </a:p>
          <a:p>
            <a:pPr algn="just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……….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Organizational culture offers a shared system of meanings which is the </a:t>
            </a:r>
            <a:r>
              <a:rPr lang="en-US" dirty="0">
                <a:solidFill>
                  <a:srgbClr val="FF0000"/>
                </a:solidFill>
              </a:rPr>
              <a:t>basis for communications and mutual understanding</a:t>
            </a:r>
            <a:r>
              <a:rPr lang="en-US" dirty="0"/>
              <a:t>. 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MCQ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Which of the following terms is NOT included in the definition of organizational culture?</a:t>
            </a:r>
            <a:endParaRPr lang="en-US" dirty="0"/>
          </a:p>
          <a:p>
            <a:r>
              <a:rPr lang="en-US" b="1" dirty="0"/>
              <a:t>(A)</a:t>
            </a:r>
            <a:r>
              <a:rPr lang="en-US" dirty="0"/>
              <a:t> Sensible procedures</a:t>
            </a:r>
          </a:p>
          <a:p>
            <a:r>
              <a:rPr lang="en-US" b="1" dirty="0"/>
              <a:t>(B)</a:t>
            </a:r>
            <a:r>
              <a:rPr lang="en-US" dirty="0"/>
              <a:t> Ways of interacting</a:t>
            </a:r>
          </a:p>
          <a:p>
            <a:r>
              <a:rPr lang="en-US" b="1" dirty="0"/>
              <a:t>(C)</a:t>
            </a:r>
            <a:r>
              <a:rPr lang="en-US" dirty="0"/>
              <a:t> Guides the behavior and thinking of organizational members</a:t>
            </a:r>
          </a:p>
          <a:p>
            <a:r>
              <a:rPr lang="en-US" b="1" dirty="0"/>
              <a:t>(D)</a:t>
            </a:r>
            <a:r>
              <a:rPr lang="en-US" dirty="0"/>
              <a:t> Beliefs and value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Types of organizational Culture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buFont typeface="Wingdings" pitchFamily="2" charset="2"/>
              <a:buChar char="v"/>
            </a:pPr>
            <a:r>
              <a:rPr lang="en-US" dirty="0"/>
              <a:t>Normative culture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dirty="0"/>
              <a:t>Pragmatic culture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dirty="0"/>
              <a:t>Academy culture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dirty="0"/>
              <a:t>Baseball team culture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dirty="0"/>
              <a:t>Club culture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dirty="0"/>
              <a:t>Organization centric culture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dirty="0"/>
              <a:t>Performance based culture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dirty="0"/>
              <a:t>Process culture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228600"/>
            <a:ext cx="7858180" cy="700070"/>
          </a:xfrm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pPr marL="457200" indent="-457200"/>
            <a:br>
              <a:rPr lang="en-US" dirty="0"/>
            </a:br>
            <a:r>
              <a:rPr lang="en-US" dirty="0"/>
              <a:t>T</a:t>
            </a:r>
            <a:r>
              <a:rPr lang="en-US" dirty="0">
                <a:solidFill>
                  <a:schemeClr val="tx1"/>
                </a:solidFill>
              </a:rPr>
              <a:t>ypes of organizational Culture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1214422"/>
            <a:ext cx="8991600" cy="5643578"/>
          </a:xfrm>
        </p:spPr>
        <p:txBody>
          <a:bodyPr>
            <a:normAutofit fontScale="85000" lnSpcReduction="20000"/>
          </a:bodyPr>
          <a:lstStyle/>
          <a:p>
            <a:pPr marL="457200" indent="-457200" algn="just">
              <a:buFont typeface="Wingdings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Normative culture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b="1" dirty="0">
                <a:solidFill>
                  <a:schemeClr val="tx1"/>
                </a:solidFill>
              </a:rPr>
              <a:t>standards</a:t>
            </a:r>
            <a:r>
              <a:rPr lang="en-US" dirty="0">
                <a:solidFill>
                  <a:schemeClr val="tx1"/>
                </a:solidFill>
              </a:rPr>
              <a:t>, procedures, norms ,polices defined before and stick to them 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Pragmatic culture: </a:t>
            </a:r>
            <a:r>
              <a:rPr lang="en-US" b="1" dirty="0">
                <a:solidFill>
                  <a:schemeClr val="tx1"/>
                </a:solidFill>
              </a:rPr>
              <a:t>Customer</a:t>
            </a:r>
            <a:r>
              <a:rPr lang="en-US" dirty="0">
                <a:solidFill>
                  <a:schemeClr val="tx1"/>
                </a:solidFill>
              </a:rPr>
              <a:t> satisfaction is main motto, customers are treated as God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Baseball team culture: </a:t>
            </a:r>
            <a:r>
              <a:rPr lang="en-US" dirty="0">
                <a:solidFill>
                  <a:schemeClr val="tx1"/>
                </a:solidFill>
              </a:rPr>
              <a:t>contrast to pragmatic, </a:t>
            </a:r>
            <a:r>
              <a:rPr lang="en-US" b="1" dirty="0">
                <a:solidFill>
                  <a:schemeClr val="tx1"/>
                </a:solidFill>
              </a:rPr>
              <a:t>employees</a:t>
            </a:r>
            <a:r>
              <a:rPr lang="en-US" dirty="0">
                <a:solidFill>
                  <a:schemeClr val="tx1"/>
                </a:solidFill>
              </a:rPr>
              <a:t> the most precious asset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Academy culture: </a:t>
            </a:r>
            <a:r>
              <a:rPr lang="en-US" dirty="0">
                <a:solidFill>
                  <a:schemeClr val="tx1"/>
                </a:solidFill>
              </a:rPr>
              <a:t>highly </a:t>
            </a:r>
            <a:r>
              <a:rPr lang="en-US" b="1" dirty="0">
                <a:solidFill>
                  <a:schemeClr val="tx1"/>
                </a:solidFill>
              </a:rPr>
              <a:t>skilled employee</a:t>
            </a:r>
            <a:r>
              <a:rPr lang="en-US" dirty="0">
                <a:solidFill>
                  <a:schemeClr val="tx1"/>
                </a:solidFill>
              </a:rPr>
              <a:t>, appropriate training programs 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Club culture: </a:t>
            </a:r>
            <a:r>
              <a:rPr lang="en-US" dirty="0">
                <a:solidFill>
                  <a:schemeClr val="tx1"/>
                </a:solidFill>
              </a:rPr>
              <a:t>promotions and appraisals, choosy about employees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Organization centric culture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b="1" dirty="0">
                <a:solidFill>
                  <a:schemeClr val="tx1"/>
                </a:solidFill>
              </a:rPr>
              <a:t>profit </a:t>
            </a:r>
            <a:r>
              <a:rPr lang="en-US" dirty="0">
                <a:solidFill>
                  <a:schemeClr val="tx1"/>
                </a:solidFill>
              </a:rPr>
              <a:t>is more important 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Performance based culture: </a:t>
            </a:r>
            <a:r>
              <a:rPr lang="en-US" dirty="0">
                <a:solidFill>
                  <a:schemeClr val="tx1"/>
                </a:solidFill>
              </a:rPr>
              <a:t>Performance of individual is important 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Process culture: </a:t>
            </a:r>
            <a:r>
              <a:rPr lang="en-US" dirty="0">
                <a:solidFill>
                  <a:schemeClr val="tx1"/>
                </a:solidFill>
              </a:rPr>
              <a:t>Employees work according to already established procedure.</a:t>
            </a:r>
          </a:p>
        </p:txBody>
      </p:sp>
    </p:spTree>
    <p:extLst>
      <p:ext uri="{BB962C8B-B14F-4D97-AF65-F5344CB8AC3E}">
        <p14:creationId xmlns:p14="http://schemas.microsoft.com/office/powerpoint/2010/main" val="4169358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MCQ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culture that focuses on establishing norms and sticking to the same for carrying out operations in organizations is called –</a:t>
            </a:r>
          </a:p>
          <a:p>
            <a:pPr algn="just"/>
            <a:r>
              <a:rPr lang="en-US" dirty="0"/>
              <a:t>A. Pragmatic culture</a:t>
            </a:r>
          </a:p>
          <a:p>
            <a:pPr algn="just"/>
            <a:r>
              <a:rPr lang="en-US" dirty="0"/>
              <a:t>B. Normative culture </a:t>
            </a:r>
          </a:p>
          <a:p>
            <a:pPr algn="just"/>
            <a:r>
              <a:rPr lang="en-US" dirty="0"/>
              <a:t>C. Academy culture</a:t>
            </a:r>
          </a:p>
          <a:p>
            <a:pPr algn="just"/>
            <a:r>
              <a:rPr lang="en-US" dirty="0"/>
              <a:t>D. None of the above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Organizational Culture - ppt download"/>
          <p:cNvPicPr>
            <a:picLocks noChangeAspect="1" noChangeArrowheads="1"/>
          </p:cNvPicPr>
          <p:nvPr/>
        </p:nvPicPr>
        <p:blipFill>
          <a:blip r:embed="rId2"/>
          <a:srcRect l="2542" r="4873" b="5244"/>
          <a:stretch>
            <a:fillRect/>
          </a:stretch>
        </p:blipFill>
        <p:spPr bwMode="auto">
          <a:xfrm>
            <a:off x="214282" y="214290"/>
            <a:ext cx="8572560" cy="64294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MCQ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_____ is a shared system of meaning among employees.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Organizational systems</a:t>
            </a:r>
          </a:p>
          <a:p>
            <a:r>
              <a:rPr lang="en-US" dirty="0"/>
              <a:t>Collective sense making</a:t>
            </a:r>
          </a:p>
          <a:p>
            <a:r>
              <a:rPr lang="en-US" dirty="0"/>
              <a:t>Organizational culture</a:t>
            </a:r>
          </a:p>
          <a:p>
            <a:r>
              <a:rPr lang="en-US" dirty="0"/>
              <a:t>Cultural sensitivity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526</Words>
  <Application>Microsoft Office PowerPoint</Application>
  <PresentationFormat>On-screen Show (4:3)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Theme</vt:lpstr>
      <vt:lpstr>Organizational culture</vt:lpstr>
      <vt:lpstr>Organizational Culture</vt:lpstr>
      <vt:lpstr>……….</vt:lpstr>
      <vt:lpstr>MCQ</vt:lpstr>
      <vt:lpstr> Types of organizational Culture </vt:lpstr>
      <vt:lpstr> Types of organizational Culture </vt:lpstr>
      <vt:lpstr>MCQ</vt:lpstr>
      <vt:lpstr>PowerPoint Presentation</vt:lpstr>
      <vt:lpstr>MCQ</vt:lpstr>
      <vt:lpstr> Elements of organizational Culture:  </vt:lpstr>
      <vt:lpstr> Elements of organizational Culture </vt:lpstr>
      <vt:lpstr>MCQ</vt:lpstr>
      <vt:lpstr>Hofstede’s Cultural Dimension </vt:lpstr>
      <vt:lpstr>Hofstede’s Cultural Dimension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Characteristics and functions of organizational culture</dc:title>
  <dc:creator>user</dc:creator>
  <cp:lastModifiedBy>davinder kaur</cp:lastModifiedBy>
  <cp:revision>12</cp:revision>
  <dcterms:created xsi:type="dcterms:W3CDTF">2020-12-14T02:21:47Z</dcterms:created>
  <dcterms:modified xsi:type="dcterms:W3CDTF">2022-11-10T07:13:03Z</dcterms:modified>
</cp:coreProperties>
</file>