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6" r:id="rId2"/>
    <p:sldId id="292" r:id="rId3"/>
    <p:sldId id="299" r:id="rId4"/>
    <p:sldId id="309" r:id="rId5"/>
    <p:sldId id="304" r:id="rId6"/>
    <p:sldId id="319" r:id="rId7"/>
    <p:sldId id="311" r:id="rId8"/>
    <p:sldId id="314" r:id="rId9"/>
    <p:sldId id="305" r:id="rId10"/>
    <p:sldId id="320" r:id="rId11"/>
    <p:sldId id="313" r:id="rId12"/>
    <p:sldId id="318" r:id="rId13"/>
    <p:sldId id="297" r:id="rId14"/>
    <p:sldId id="298" r:id="rId15"/>
    <p:sldId id="296" r:id="rId16"/>
    <p:sldId id="31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2F4CC-BA00-49D9-9C5F-581532D9E1F2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6780-1DAC-422B-B711-56472EFE7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7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4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0173-A3C6-41CF-8799-542A195FFDB6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BDC7-8416-4F08-A388-6FE30BF3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Stress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Expected learning outcome-</a:t>
            </a:r>
          </a:p>
          <a:p>
            <a:r>
              <a:rPr lang="en-US" dirty="0">
                <a:solidFill>
                  <a:schemeClr val="tx1"/>
                </a:solidFill>
              </a:rPr>
              <a:t>be able to understand the meaning of stress and relate it with life.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Types of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42" y="1285860"/>
            <a:ext cx="8229600" cy="5214974"/>
          </a:xfrm>
        </p:spPr>
        <p:txBody>
          <a:bodyPr>
            <a:normAutofit/>
          </a:bodyPr>
          <a:lstStyle/>
          <a:p>
            <a:r>
              <a:rPr lang="en-US" b="1" dirty="0"/>
              <a:t>Chronic stress (trapped in a bad situation)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Contrast to acute stress, long term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Exciting and thrilling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Harmful and unhealthy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Result of: job dissatisfaction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stress which is related to day to day activities and lasts for short span is called as-</a:t>
            </a:r>
          </a:p>
          <a:p>
            <a:pPr algn="just"/>
            <a:r>
              <a:rPr lang="en-US" dirty="0"/>
              <a:t>Acute stress</a:t>
            </a:r>
          </a:p>
          <a:p>
            <a:pPr algn="just"/>
            <a:r>
              <a:rPr lang="en-US" dirty="0"/>
              <a:t>Episodic Acute stress  </a:t>
            </a:r>
          </a:p>
          <a:p>
            <a:pPr algn="just"/>
            <a:r>
              <a:rPr lang="en-US" dirty="0"/>
              <a:t>Chronic stress</a:t>
            </a:r>
          </a:p>
          <a:p>
            <a:pPr algn="just"/>
            <a:r>
              <a:rPr lang="en-US" dirty="0"/>
              <a:t>None of the above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out reasons /situations/ some individuals  causing stress in  your life. </a:t>
            </a:r>
          </a:p>
          <a:p>
            <a:r>
              <a:rPr lang="en-US" dirty="0"/>
              <a:t>Describe what you did to deal with the stress.</a:t>
            </a:r>
          </a:p>
          <a:p>
            <a:r>
              <a:rPr lang="en-IN" dirty="0"/>
              <a:t>Identify whether the stress was eustress or distress?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8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8581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Causes of organizational stress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96752"/>
            <a:ext cx="8429684" cy="5544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Role ambiguity and conflict</a:t>
            </a:r>
          </a:p>
          <a:p>
            <a:r>
              <a:rPr lang="en-US" dirty="0"/>
              <a:t>Negligible management support </a:t>
            </a:r>
          </a:p>
          <a:p>
            <a:r>
              <a:rPr lang="en-US" dirty="0"/>
              <a:t>Time pressure</a:t>
            </a:r>
          </a:p>
          <a:p>
            <a:r>
              <a:rPr lang="en-US" dirty="0"/>
              <a:t>Less interest in participation </a:t>
            </a:r>
          </a:p>
          <a:p>
            <a:r>
              <a:rPr lang="en-US" dirty="0"/>
              <a:t>No sense of belongingness</a:t>
            </a:r>
          </a:p>
          <a:p>
            <a:r>
              <a:rPr lang="en-US" dirty="0"/>
              <a:t>Less opportunities</a:t>
            </a:r>
          </a:p>
          <a:p>
            <a:r>
              <a:rPr lang="en-US" dirty="0"/>
              <a:t>Working conditions</a:t>
            </a:r>
          </a:p>
          <a:p>
            <a:r>
              <a:rPr lang="en-US" dirty="0"/>
              <a:t>Work under-load or overload </a:t>
            </a:r>
          </a:p>
          <a:p>
            <a:r>
              <a:rPr lang="en-US" dirty="0"/>
              <a:t>Conflict at workplace </a:t>
            </a:r>
          </a:p>
          <a:p>
            <a:r>
              <a:rPr lang="en-US" dirty="0"/>
              <a:t>Shift working</a:t>
            </a:r>
          </a:p>
          <a:p>
            <a:r>
              <a:rPr lang="en-US" dirty="0"/>
              <a:t>Lack of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5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04909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Causes of non-organizational stress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12776"/>
            <a:ext cx="8429684" cy="5112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Organizational change</a:t>
            </a:r>
          </a:p>
          <a:p>
            <a:r>
              <a:rPr lang="en-US" dirty="0"/>
              <a:t>Lack of power</a:t>
            </a:r>
          </a:p>
          <a:p>
            <a:r>
              <a:rPr lang="en-US" dirty="0"/>
              <a:t>Social interactions and stress</a:t>
            </a:r>
          </a:p>
          <a:p>
            <a:r>
              <a:rPr lang="en-US" dirty="0"/>
              <a:t>Work place bullying </a:t>
            </a:r>
          </a:p>
          <a:p>
            <a:r>
              <a:rPr lang="en-US" dirty="0"/>
              <a:t>Basic needs not fulfilled </a:t>
            </a:r>
          </a:p>
          <a:p>
            <a:r>
              <a:rPr lang="en-US" dirty="0"/>
              <a:t>Sudden undesirable changes in life</a:t>
            </a:r>
          </a:p>
          <a:p>
            <a:r>
              <a:rPr lang="en-US" dirty="0"/>
              <a:t>High expectations</a:t>
            </a:r>
          </a:p>
          <a:p>
            <a:r>
              <a:rPr lang="en-US" dirty="0"/>
              <a:t>Too busy Schedule</a:t>
            </a:r>
          </a:p>
          <a:p>
            <a:r>
              <a:rPr lang="en-US" dirty="0"/>
              <a:t>Family demands</a:t>
            </a:r>
          </a:p>
          <a:p>
            <a:r>
              <a:rPr lang="en-US" dirty="0"/>
              <a:t>Personal demands </a:t>
            </a:r>
          </a:p>
        </p:txBody>
      </p:sp>
    </p:spTree>
    <p:extLst>
      <p:ext uri="{BB962C8B-B14F-4D97-AF65-F5344CB8AC3E}">
        <p14:creationId xmlns:p14="http://schemas.microsoft.com/office/powerpoint/2010/main" val="5520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152400"/>
            <a:ext cx="5786478" cy="84770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Managing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00108"/>
            <a:ext cx="8064896" cy="585789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/>
              <a:t>Communicate with friends and family</a:t>
            </a:r>
          </a:p>
          <a:p>
            <a:pPr algn="just"/>
            <a:r>
              <a:rPr lang="en-US" sz="2400" b="1" dirty="0"/>
              <a:t>Regular exercise</a:t>
            </a:r>
          </a:p>
          <a:p>
            <a:pPr algn="just"/>
            <a:r>
              <a:rPr lang="en-US" sz="2400" b="1" dirty="0"/>
              <a:t>Meditation</a:t>
            </a:r>
          </a:p>
          <a:p>
            <a:pPr algn="just"/>
            <a:r>
              <a:rPr lang="en-US" sz="2400" b="1" dirty="0"/>
              <a:t>Managing time</a:t>
            </a:r>
          </a:p>
          <a:p>
            <a:pPr algn="just"/>
            <a:r>
              <a:rPr lang="en-US" sz="2400" b="1" dirty="0"/>
              <a:t>Healthy diet and sleep</a:t>
            </a:r>
          </a:p>
          <a:p>
            <a:pPr algn="just"/>
            <a:r>
              <a:rPr lang="en-US" sz="2400" b="1" dirty="0"/>
              <a:t>Leisure/hobbies</a:t>
            </a:r>
          </a:p>
          <a:p>
            <a:pPr algn="just"/>
            <a:r>
              <a:rPr lang="en-US" sz="2400" b="1" dirty="0"/>
              <a:t>Avoid excessive alcohol</a:t>
            </a:r>
          </a:p>
          <a:p>
            <a:pPr algn="just"/>
            <a:r>
              <a:rPr lang="en-US" sz="2400" b="1" dirty="0"/>
              <a:t>Visit doctor</a:t>
            </a:r>
          </a:p>
          <a:p>
            <a:pPr algn="just"/>
            <a:r>
              <a:rPr lang="en-US" sz="2400" b="1" dirty="0"/>
              <a:t>Identify the stressor and eliminate stressors in environment</a:t>
            </a:r>
          </a:p>
          <a:p>
            <a:pPr algn="just"/>
            <a:r>
              <a:rPr lang="en-US" sz="2400" b="1" dirty="0"/>
              <a:t>Accept things that cannot be changed</a:t>
            </a:r>
          </a:p>
          <a:p>
            <a:pPr algn="just"/>
            <a:r>
              <a:rPr lang="en-US" sz="2400" b="1" dirty="0"/>
              <a:t>Positive thinking</a:t>
            </a:r>
          </a:p>
          <a:p>
            <a:pPr algn="just"/>
            <a:r>
              <a:rPr lang="en-US" sz="2400" b="1" dirty="0"/>
              <a:t>Companies using meditation as a stress management technique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/>
              <a:t>Apple, Nike, Google, Procter and gamble</a:t>
            </a:r>
          </a:p>
          <a:p>
            <a:pPr algn="just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61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/>
              <a:t>Stress management is about learning-</a:t>
            </a:r>
            <a:endParaRPr lang="en-US" dirty="0"/>
          </a:p>
          <a:p>
            <a:pPr algn="just" fontAlgn="base"/>
            <a:r>
              <a:rPr lang="en-US" dirty="0"/>
              <a:t>How to avoid the pressures of life.</a:t>
            </a:r>
          </a:p>
          <a:p>
            <a:pPr algn="just" fontAlgn="base"/>
            <a:r>
              <a:rPr lang="en-US" dirty="0"/>
              <a:t>How to develop skills that would enhance our body’s adjustment when we are subjected to the pressures of life.</a:t>
            </a:r>
          </a:p>
          <a:p>
            <a:pPr algn="just" fontAlgn="base"/>
            <a:r>
              <a:rPr lang="en-US" dirty="0"/>
              <a:t>How to do something very difficult with less effort.</a:t>
            </a:r>
          </a:p>
          <a:p>
            <a:pPr algn="just" fontAlgn="base"/>
            <a:r>
              <a:rPr lang="en-US" dirty="0"/>
              <a:t>None of the above.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>
          <a:xfrm>
            <a:off x="3357554" y="857232"/>
            <a:ext cx="4786346" cy="78581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dirty="0"/>
              <a:t> WHAT IS STRESS ?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   </a:t>
            </a:r>
          </a:p>
          <a:p>
            <a:pPr eaLnBrk="1" hangingPunct="1">
              <a:buFontTx/>
              <a:buNone/>
            </a:pPr>
            <a:r>
              <a:rPr lang="en-GB" dirty="0"/>
              <a:t>   </a:t>
            </a:r>
          </a:p>
          <a:p>
            <a:pPr algn="just" eaLnBrk="1" hangingPunct="1">
              <a:buFontTx/>
              <a:buNone/>
            </a:pPr>
            <a:r>
              <a:rPr lang="en-GB" dirty="0"/>
              <a:t>    Stress is the </a:t>
            </a:r>
            <a:r>
              <a:rPr lang="en-GB" dirty="0">
                <a:solidFill>
                  <a:srgbClr val="FF0000"/>
                </a:solidFill>
              </a:rPr>
              <a:t>reaction people to excessive pressures</a:t>
            </a:r>
            <a:r>
              <a:rPr lang="en-GB" dirty="0"/>
              <a:t> or other types of demand placed upon them. </a:t>
            </a:r>
          </a:p>
          <a:p>
            <a:pPr algn="just" eaLnBrk="1" hangingPunct="1">
              <a:buFontTx/>
              <a:buNone/>
            </a:pPr>
            <a:r>
              <a:rPr lang="en-GB" dirty="0"/>
              <a:t>    It arises when they worry that they </a:t>
            </a:r>
            <a:r>
              <a:rPr lang="en-GB" dirty="0">
                <a:solidFill>
                  <a:srgbClr val="FF0000"/>
                </a:solidFill>
              </a:rPr>
              <a:t>can’t cope.</a:t>
            </a:r>
          </a:p>
        </p:txBody>
      </p:sp>
      <p:graphicFrame>
        <p:nvGraphicFramePr>
          <p:cNvPr id="205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738" y="457200"/>
          <a:ext cx="3103562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Clip" r:id="rId3" imgW="3103563" imgH="2084388" progId="">
                  <p:embed/>
                </p:oleObj>
              </mc:Choice>
              <mc:Fallback>
                <p:oleObj name="Clip" r:id="rId3" imgW="3103563" imgH="2084388" progId="">
                  <p:embed/>
                  <p:pic>
                    <p:nvPicPr>
                      <p:cNvPr id="0" name="Picture 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457200"/>
                        <a:ext cx="3103562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632325" y="60325"/>
            <a:ext cx="165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2368550" y="82550"/>
            <a:ext cx="2349500" cy="496888"/>
          </a:xfrm>
          <a:prstGeom prst="wedgeRoundRectCallout">
            <a:avLst>
              <a:gd name="adj1" fmla="val -41810"/>
              <a:gd name="adj2" fmla="val 6666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667000" y="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HELP ME!</a:t>
            </a:r>
          </a:p>
        </p:txBody>
      </p:sp>
    </p:spTree>
    <p:extLst>
      <p:ext uri="{BB962C8B-B14F-4D97-AF65-F5344CB8AC3E}">
        <p14:creationId xmlns:p14="http://schemas.microsoft.com/office/powerpoint/2010/main" val="218523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Understanding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Eustress: </a:t>
            </a:r>
            <a:r>
              <a:rPr lang="en-US" dirty="0"/>
              <a:t>or good stress , motivates to give the best, is short term, is perceived as within our coping abilities and increases performance. </a:t>
            </a:r>
            <a:r>
              <a:rPr lang="en-US" b="1" dirty="0"/>
              <a:t>E.g., a challenging work. </a:t>
            </a:r>
          </a:p>
          <a:p>
            <a:pPr algn="just"/>
            <a:r>
              <a:rPr lang="en-US" b="1" dirty="0"/>
              <a:t>Distress: </a:t>
            </a:r>
            <a:r>
              <a:rPr lang="en-US" dirty="0"/>
              <a:t>bad stress, stress can be for short or long span, is perceived as outside our coping abilities and decreases performance.</a:t>
            </a:r>
          </a:p>
          <a:p>
            <a:pPr algn="just"/>
            <a:r>
              <a:rPr lang="en-US" b="1" dirty="0"/>
              <a:t>E.g., a serious injury, diagnosis of life threatening disease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6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Which of the following statements is true</a:t>
            </a:r>
            <a:endParaRPr lang="en-US" dirty="0"/>
          </a:p>
          <a:p>
            <a:pPr fontAlgn="base"/>
            <a:r>
              <a:rPr lang="en-US" dirty="0"/>
              <a:t>In small quantities, stress is good</a:t>
            </a:r>
          </a:p>
          <a:p>
            <a:pPr fontAlgn="base"/>
            <a:r>
              <a:rPr lang="en-US" dirty="0"/>
              <a:t>Too much stress is harmful</a:t>
            </a:r>
          </a:p>
          <a:p>
            <a:pPr fontAlgn="base"/>
            <a:r>
              <a:rPr lang="en-US" dirty="0"/>
              <a:t>All stress are bad</a:t>
            </a:r>
          </a:p>
          <a:p>
            <a:pPr fontAlgn="base"/>
            <a:r>
              <a:rPr lang="en-US" dirty="0"/>
              <a:t>Only ‘1’ &amp; ‘2’ are right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Signs and symptoms of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5" y="1052735"/>
            <a:ext cx="7949277" cy="532466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</a:rPr>
              <a:t>Signs of stress in individuals 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/>
              <a:t>Sensitive syndrome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Depression, loneliness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/>
              <a:t>Mental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Poor memory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/>
              <a:t>Physical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Headache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infections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/>
              <a:t>Changes in normal behavior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Eating habits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Arriving late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Mood swings</a:t>
            </a:r>
          </a:p>
        </p:txBody>
      </p:sp>
    </p:spTree>
    <p:extLst>
      <p:ext uri="{BB962C8B-B14F-4D97-AF65-F5344CB8AC3E}">
        <p14:creationId xmlns:p14="http://schemas.microsoft.com/office/powerpoint/2010/main" val="393004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Signs and symptoms of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51" y="1268759"/>
            <a:ext cx="8229601" cy="510864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</a:rPr>
              <a:t>Signs of stress in groups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Low job satisfaction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Conflict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Sickness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Poor performance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Complaints and grievance </a:t>
            </a:r>
          </a:p>
        </p:txBody>
      </p:sp>
    </p:spTree>
    <p:extLst>
      <p:ext uri="{BB962C8B-B14F-4D97-AF65-F5344CB8AC3E}">
        <p14:creationId xmlns:p14="http://schemas.microsoft.com/office/powerpoint/2010/main" val="86891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/>
              <a:t>Aches, shallow breathing and sweating, frequent colds are</a:t>
            </a:r>
            <a:endParaRPr lang="en-US" dirty="0"/>
          </a:p>
          <a:p>
            <a:pPr algn="just" fontAlgn="base"/>
            <a:r>
              <a:rPr lang="en-US" dirty="0"/>
              <a:t>Physical symptoms of stress</a:t>
            </a:r>
          </a:p>
          <a:p>
            <a:pPr algn="just" fontAlgn="base"/>
            <a:r>
              <a:rPr lang="en-US" dirty="0"/>
              <a:t>Behavioral symptoms of stress</a:t>
            </a:r>
          </a:p>
          <a:p>
            <a:pPr algn="just" fontAlgn="base"/>
            <a:r>
              <a:rPr lang="en-US" dirty="0"/>
              <a:t>Emotional symptoms of stress</a:t>
            </a:r>
          </a:p>
          <a:p>
            <a:pPr algn="just" fontAlgn="base"/>
            <a:r>
              <a:rPr lang="en-US" dirty="0"/>
              <a:t>None of the above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of the following is a symptom of stress in group?</a:t>
            </a:r>
          </a:p>
          <a:p>
            <a:r>
              <a:rPr lang="en-US" dirty="0"/>
              <a:t>A. Headache</a:t>
            </a:r>
          </a:p>
          <a:p>
            <a:r>
              <a:rPr lang="en-US" dirty="0"/>
              <a:t>B. Mood swings</a:t>
            </a:r>
          </a:p>
          <a:p>
            <a:r>
              <a:rPr lang="en-US" dirty="0"/>
              <a:t>C. Conflict</a:t>
            </a:r>
          </a:p>
          <a:p>
            <a:r>
              <a:rPr lang="en-US" dirty="0"/>
              <a:t>D. None of the above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Types of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8103274" cy="537609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Acute stress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Day to day activities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In small amount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Short span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Due to burden of work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Symptoms: depression, anxiety and headaches.</a:t>
            </a:r>
          </a:p>
          <a:p>
            <a:r>
              <a:rPr lang="en-US" b="1" dirty="0"/>
              <a:t>Episodic Acute stress 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Acute stress experienced frequently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Constant worrying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Heart problems</a:t>
            </a:r>
          </a:p>
        </p:txBody>
      </p:sp>
    </p:spTree>
    <p:extLst>
      <p:ext uri="{BB962C8B-B14F-4D97-AF65-F5344CB8AC3E}">
        <p14:creationId xmlns:p14="http://schemas.microsoft.com/office/powerpoint/2010/main" val="316862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586</Words>
  <Application>Microsoft Office PowerPoint</Application>
  <PresentationFormat>On-screen Show (4:3)</PresentationFormat>
  <Paragraphs>121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Clip</vt:lpstr>
      <vt:lpstr>Stress Management</vt:lpstr>
      <vt:lpstr> WHAT IS STRESS ?</vt:lpstr>
      <vt:lpstr>Understanding stress</vt:lpstr>
      <vt:lpstr>MCQ</vt:lpstr>
      <vt:lpstr>Signs and symptoms of stress</vt:lpstr>
      <vt:lpstr>Signs and symptoms of stress</vt:lpstr>
      <vt:lpstr>quiz</vt:lpstr>
      <vt:lpstr>2</vt:lpstr>
      <vt:lpstr>Types of Stress</vt:lpstr>
      <vt:lpstr>Types of Stress</vt:lpstr>
      <vt:lpstr>MCQ</vt:lpstr>
      <vt:lpstr>Class activity</vt:lpstr>
      <vt:lpstr>Causes of organizational stress </vt:lpstr>
      <vt:lpstr>Causes of non-organizational stress </vt:lpstr>
      <vt:lpstr>Managing stress</vt:lpstr>
      <vt:lpstr>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</dc:creator>
  <cp:lastModifiedBy>davinder kaur</cp:lastModifiedBy>
  <cp:revision>89</cp:revision>
  <dcterms:created xsi:type="dcterms:W3CDTF">2017-11-20T06:14:22Z</dcterms:created>
  <dcterms:modified xsi:type="dcterms:W3CDTF">2022-11-17T08:28:18Z</dcterms:modified>
</cp:coreProperties>
</file>