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58" r:id="rId7"/>
    <p:sldId id="259"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AAA8CE6A-64CD-4B6C-93CB-5FC0A2595BB7}" type="datetimeFigureOut">
              <a:rPr lang="en-US" smtClean="0"/>
              <a:t>10/20/2022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DDE9870-6A13-4333-B167-A30B32B42BC4}" type="slidenum">
              <a:rPr lang="en-US" smtClean="0"/>
              <a:t>‹#›</a:t>
            </a:fld>
            <a:endParaRPr lang="en-US"/>
          </a:p>
        </p:txBody>
      </p:sp>
    </p:spTree>
    <p:extLst>
      <p:ext uri="{BB962C8B-B14F-4D97-AF65-F5344CB8AC3E}">
        <p14:creationId xmlns:p14="http://schemas.microsoft.com/office/powerpoint/2010/main" val="225206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AAA8CE6A-64CD-4B6C-93CB-5FC0A2595BB7}" type="datetimeFigureOut">
              <a:rPr lang="en-US" smtClean="0"/>
              <a:t>10/20/2022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DDE9870-6A13-4333-B167-A30B32B42BC4}" type="slidenum">
              <a:rPr lang="en-US" smtClean="0"/>
              <a:t>‹#›</a:t>
            </a:fld>
            <a:endParaRPr lang="en-US"/>
          </a:p>
        </p:txBody>
      </p:sp>
    </p:spTree>
    <p:extLst>
      <p:ext uri="{BB962C8B-B14F-4D97-AF65-F5344CB8AC3E}">
        <p14:creationId xmlns:p14="http://schemas.microsoft.com/office/powerpoint/2010/main" val="253946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AAA8CE6A-64CD-4B6C-93CB-5FC0A2595BB7}" type="datetimeFigureOut">
              <a:rPr lang="en-US" smtClean="0"/>
              <a:t>10/20/2022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DDE9870-6A13-4333-B167-A30B32B42BC4}" type="slidenum">
              <a:rPr lang="en-US" smtClean="0"/>
              <a:t>‹#›</a:t>
            </a:fld>
            <a:endParaRPr lang="en-US"/>
          </a:p>
        </p:txBody>
      </p:sp>
    </p:spTree>
    <p:extLst>
      <p:ext uri="{BB962C8B-B14F-4D97-AF65-F5344CB8AC3E}">
        <p14:creationId xmlns:p14="http://schemas.microsoft.com/office/powerpoint/2010/main" val="120444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8817" y="4572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AAA8CE6A-64CD-4B6C-93CB-5FC0A2595BB7}" type="datetimeFigureOut">
              <a:rPr lang="en-US" smtClean="0"/>
              <a:t>10/20/2022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DE9870-6A13-4333-B167-A30B32B42BC4}" type="slidenum">
              <a:rPr lang="en-US" smtClean="0"/>
              <a:t>‹#›</a:t>
            </a:fld>
            <a:endParaRPr lang="en-US"/>
          </a:p>
        </p:txBody>
      </p:sp>
    </p:spTree>
    <p:extLst>
      <p:ext uri="{BB962C8B-B14F-4D97-AF65-F5344CB8AC3E}">
        <p14:creationId xmlns:p14="http://schemas.microsoft.com/office/powerpoint/2010/main" val="18744715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AAA8CE6A-64CD-4B6C-93CB-5FC0A2595BB7}" type="datetimeFigureOut">
              <a:rPr lang="en-US" smtClean="0"/>
              <a:t>10/20/2022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DDE9870-6A13-4333-B167-A30B32B42BC4}" type="slidenum">
              <a:rPr lang="en-US" smtClean="0"/>
              <a:t>‹#›</a:t>
            </a:fld>
            <a:endParaRPr lang="en-US"/>
          </a:p>
        </p:txBody>
      </p:sp>
    </p:spTree>
    <p:extLst>
      <p:ext uri="{BB962C8B-B14F-4D97-AF65-F5344CB8AC3E}">
        <p14:creationId xmlns:p14="http://schemas.microsoft.com/office/powerpoint/2010/main" val="408423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AA8CE6A-64CD-4B6C-93CB-5FC0A2595BB7}" type="datetimeFigureOut">
              <a:rPr lang="en-US" smtClean="0"/>
              <a:t>10/20/2022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DDE9870-6A13-4333-B167-A30B32B42BC4}" type="slidenum">
              <a:rPr lang="en-US" smtClean="0"/>
              <a:t>‹#›</a:t>
            </a:fld>
            <a:endParaRPr lang="en-US"/>
          </a:p>
        </p:txBody>
      </p:sp>
    </p:spTree>
    <p:extLst>
      <p:ext uri="{BB962C8B-B14F-4D97-AF65-F5344CB8AC3E}">
        <p14:creationId xmlns:p14="http://schemas.microsoft.com/office/powerpoint/2010/main" val="116203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AA8CE6A-64CD-4B6C-93CB-5FC0A2595BB7}" type="datetimeFigureOut">
              <a:rPr lang="en-US" smtClean="0"/>
              <a:t>10/20/2022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DDE9870-6A13-4333-B167-A30B32B42BC4}" type="slidenum">
              <a:rPr lang="en-US" smtClean="0"/>
              <a:t>‹#›</a:t>
            </a:fld>
            <a:endParaRPr lang="en-US"/>
          </a:p>
        </p:txBody>
      </p:sp>
    </p:spTree>
    <p:extLst>
      <p:ext uri="{BB962C8B-B14F-4D97-AF65-F5344CB8AC3E}">
        <p14:creationId xmlns:p14="http://schemas.microsoft.com/office/powerpoint/2010/main" val="944395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AAA8CE6A-64CD-4B6C-93CB-5FC0A2595BB7}" type="datetimeFigureOut">
              <a:rPr lang="en-US" smtClean="0"/>
              <a:t>10/20/2022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9DDE9870-6A13-4333-B167-A30B32B42BC4}" type="slidenum">
              <a:rPr lang="en-US" smtClean="0"/>
              <a:t>‹#›</a:t>
            </a:fld>
            <a:endParaRPr lang="en-US"/>
          </a:p>
        </p:txBody>
      </p:sp>
    </p:spTree>
    <p:extLst>
      <p:ext uri="{BB962C8B-B14F-4D97-AF65-F5344CB8AC3E}">
        <p14:creationId xmlns:p14="http://schemas.microsoft.com/office/powerpoint/2010/main" val="202270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AA8CE6A-64CD-4B6C-93CB-5FC0A2595BB7}" type="datetimeFigureOut">
              <a:rPr lang="en-US" smtClean="0"/>
              <a:t>10/20/2022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9DDE9870-6A13-4333-B167-A30B32B42BC4}" type="slidenum">
              <a:rPr lang="en-US" smtClean="0"/>
              <a:t>‹#›</a:t>
            </a:fld>
            <a:endParaRPr lang="en-US"/>
          </a:p>
        </p:txBody>
      </p:sp>
    </p:spTree>
    <p:extLst>
      <p:ext uri="{BB962C8B-B14F-4D97-AF65-F5344CB8AC3E}">
        <p14:creationId xmlns:p14="http://schemas.microsoft.com/office/powerpoint/2010/main" val="3801633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AAA8CE6A-64CD-4B6C-93CB-5FC0A2595BB7}" type="datetimeFigureOut">
              <a:rPr lang="en-US" smtClean="0"/>
              <a:t>10/20/2022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9DDE9870-6A13-4333-B167-A30B32B42BC4}" type="slidenum">
              <a:rPr lang="en-US" smtClean="0"/>
              <a:t>‹#›</a:t>
            </a:fld>
            <a:endParaRPr lang="en-US"/>
          </a:p>
        </p:txBody>
      </p:sp>
    </p:spTree>
    <p:extLst>
      <p:ext uri="{BB962C8B-B14F-4D97-AF65-F5344CB8AC3E}">
        <p14:creationId xmlns:p14="http://schemas.microsoft.com/office/powerpoint/2010/main" val="294292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AA8CE6A-64CD-4B6C-93CB-5FC0A2595BB7}" type="datetimeFigureOut">
              <a:rPr lang="en-US" smtClean="0"/>
              <a:t>10/20/2022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DDE9870-6A13-4333-B167-A30B32B42BC4}" type="slidenum">
              <a:rPr lang="en-US" smtClean="0"/>
              <a:t>‹#›</a:t>
            </a:fld>
            <a:endParaRPr lang="en-US"/>
          </a:p>
        </p:txBody>
      </p:sp>
    </p:spTree>
    <p:extLst>
      <p:ext uri="{BB962C8B-B14F-4D97-AF65-F5344CB8AC3E}">
        <p14:creationId xmlns:p14="http://schemas.microsoft.com/office/powerpoint/2010/main" val="175391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AA8CE6A-64CD-4B6C-93CB-5FC0A2595BB7}" type="datetimeFigureOut">
              <a:rPr lang="en-US" smtClean="0"/>
              <a:t>10/20/2022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9DDE9870-6A13-4333-B167-A30B32B42BC4}" type="slidenum">
              <a:rPr lang="en-US" smtClean="0"/>
              <a:t>‹#›</a:t>
            </a:fld>
            <a:endParaRPr lang="en-US"/>
          </a:p>
        </p:txBody>
      </p:sp>
    </p:spTree>
    <p:extLst>
      <p:ext uri="{BB962C8B-B14F-4D97-AF65-F5344CB8AC3E}">
        <p14:creationId xmlns:p14="http://schemas.microsoft.com/office/powerpoint/2010/main" val="114361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pitchFamily="34" charset="0"/>
                <a:cs typeface="+mn-cs"/>
              </a:defRPr>
            </a:lvl1pPr>
          </a:lstStyle>
          <a:p>
            <a:fld id="{AAA8CE6A-64CD-4B6C-93CB-5FC0A2595BB7}" type="datetimeFigureOut">
              <a:rPr lang="en-US" smtClean="0"/>
              <a:t>10/20/2022</a:t>
            </a:fld>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Arial" pitchFamily="34" charset="0"/>
                <a:cs typeface="+mn-cs"/>
              </a:defRPr>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latin typeface="Arial" pitchFamily="34" charset="0"/>
                <a:cs typeface="+mn-cs"/>
              </a:defRPr>
            </a:lvl1pPr>
          </a:lstStyle>
          <a:p>
            <a:fld id="{9DDE9870-6A13-4333-B167-A30B32B42BC4}" type="slidenum">
              <a:rPr lang="en-US" smtClean="0"/>
              <a:t>‹#›</a:t>
            </a:fld>
            <a:endParaRPr lang="en-US"/>
          </a:p>
        </p:txBody>
      </p:sp>
    </p:spTree>
    <p:extLst>
      <p:ext uri="{BB962C8B-B14F-4D97-AF65-F5344CB8AC3E}">
        <p14:creationId xmlns:p14="http://schemas.microsoft.com/office/powerpoint/2010/main" val="1002036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defRPr>
      </a:lvl2pPr>
      <a:lvl3pPr algn="ctr" rtl="0" eaLnBrk="1" fontAlgn="base" hangingPunct="1">
        <a:spcBef>
          <a:spcPct val="0"/>
        </a:spcBef>
        <a:spcAft>
          <a:spcPct val="0"/>
        </a:spcAft>
        <a:defRPr sz="4400">
          <a:solidFill>
            <a:schemeClr val="tx2"/>
          </a:solidFill>
          <a:latin typeface="Arial" pitchFamily="34" charset="0"/>
        </a:defRPr>
      </a:lvl3pPr>
      <a:lvl4pPr algn="ctr" rtl="0" eaLnBrk="1" fontAlgn="base" hangingPunct="1">
        <a:spcBef>
          <a:spcPct val="0"/>
        </a:spcBef>
        <a:spcAft>
          <a:spcPct val="0"/>
        </a:spcAft>
        <a:defRPr sz="4400">
          <a:solidFill>
            <a:schemeClr val="tx2"/>
          </a:solidFill>
          <a:latin typeface="Arial" pitchFamily="34" charset="0"/>
        </a:defRPr>
      </a:lvl4pPr>
      <a:lvl5pPr algn="ctr" rtl="0" eaLnBrk="1" fontAlgn="base" hangingPunct="1">
        <a:spcBef>
          <a:spcPct val="0"/>
        </a:spcBef>
        <a:spcAft>
          <a:spcPct val="0"/>
        </a:spcAft>
        <a:defRPr sz="4400">
          <a:solidFill>
            <a:schemeClr val="tx2"/>
          </a:solidFill>
          <a:latin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B68B-340F-BDAC-FBD8-34BAF0B9D718}"/>
              </a:ext>
            </a:extLst>
          </p:cNvPr>
          <p:cNvSpPr>
            <a:spLocks noGrp="1"/>
          </p:cNvSpPr>
          <p:nvPr>
            <p:ph type="ctrTitle"/>
          </p:nvPr>
        </p:nvSpPr>
        <p:spPr>
          <a:xfrm>
            <a:off x="914400" y="2130426"/>
            <a:ext cx="10363200" cy="2454826"/>
          </a:xfrm>
        </p:spPr>
        <p:txBody>
          <a:bodyPr/>
          <a:lstStyle/>
          <a:p>
            <a:r>
              <a:rPr lang="en-IN" b="1" u="sng" dirty="0">
                <a:solidFill>
                  <a:schemeClr val="tx1"/>
                </a:solidFill>
                <a:latin typeface="Times New Roman" panose="02020603050405020304" pitchFamily="18" charset="0"/>
                <a:cs typeface="Times New Roman" panose="02020603050405020304" pitchFamily="18" charset="0"/>
              </a:rPr>
              <a:t>EMOTIONS</a:t>
            </a:r>
            <a:br>
              <a:rPr lang="en-IN" b="1" u="sng" dirty="0">
                <a:solidFill>
                  <a:schemeClr val="tx1"/>
                </a:solidFill>
                <a:latin typeface="Times New Roman" panose="02020603050405020304" pitchFamily="18" charset="0"/>
                <a:cs typeface="Times New Roman" panose="02020603050405020304" pitchFamily="18" charset="0"/>
              </a:rPr>
            </a:br>
            <a:br>
              <a:rPr lang="en-IN" b="1" dirty="0">
                <a:solidFill>
                  <a:schemeClr val="tx1"/>
                </a:solidFill>
                <a:latin typeface="Times New Roman" panose="02020603050405020304" pitchFamily="18" charset="0"/>
                <a:cs typeface="Times New Roman" panose="02020603050405020304" pitchFamily="18" charset="0"/>
              </a:rPr>
            </a:br>
            <a:r>
              <a:rPr lang="en-US" b="1" i="0" dirty="0">
                <a:solidFill>
                  <a:schemeClr val="tx1"/>
                </a:solidFill>
                <a:effectLst/>
                <a:latin typeface="Times New Roman" panose="02020603050405020304" pitchFamily="18" charset="0"/>
                <a:cs typeface="Times New Roman" panose="02020603050405020304" pitchFamily="18" charset="0"/>
              </a:rPr>
              <a:t>AFFECTIVE EVENTS THEORY (AET)</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81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702C-23EF-78D0-EA83-3F6E5353B44A}"/>
              </a:ext>
            </a:extLst>
          </p:cNvPr>
          <p:cNvSpPr>
            <a:spLocks noGrp="1"/>
          </p:cNvSpPr>
          <p:nvPr>
            <p:ph type="title"/>
          </p:nvPr>
        </p:nvSpPr>
        <p:spPr/>
        <p:txBody>
          <a:bodyPr/>
          <a:lstStyle/>
          <a:p>
            <a:r>
              <a:rPr lang="en-US" sz="4000" b="1" i="0" dirty="0">
                <a:solidFill>
                  <a:schemeClr val="tx1"/>
                </a:solidFill>
                <a:effectLst/>
                <a:latin typeface="Times New Roman" panose="02020603050405020304" pitchFamily="18" charset="0"/>
                <a:cs typeface="Times New Roman" panose="02020603050405020304" pitchFamily="18" charset="0"/>
              </a:rPr>
              <a:t>Negative AET Applications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66E7C4-06D2-84C1-A66C-AD43DB2D294A}"/>
              </a:ext>
            </a:extLst>
          </p:cNvPr>
          <p:cNvSpPr>
            <a:spLocks noGrp="1"/>
          </p:cNvSpPr>
          <p:nvPr>
            <p:ph idx="1"/>
          </p:nvPr>
        </p:nvSpPr>
        <p:spPr>
          <a:xfrm>
            <a:off x="609600" y="1417638"/>
            <a:ext cx="10972800" cy="5165723"/>
          </a:xfrm>
        </p:spPr>
        <p:txBody>
          <a:bodyPr/>
          <a:lstStyle/>
          <a:p>
            <a:pPr algn="just"/>
            <a:r>
              <a:rPr lang="en-IN" sz="2600" b="0" i="0" dirty="0">
                <a:effectLst/>
                <a:latin typeface="Times New Roman" panose="02020603050405020304" pitchFamily="18" charset="0"/>
                <a:cs typeface="Times New Roman" panose="02020603050405020304" pitchFamily="18" charset="0"/>
              </a:rPr>
              <a:t>If there happens to be a negative affective event in the workplace, </a:t>
            </a:r>
            <a:r>
              <a:rPr lang="en-IN" sz="2600" b="0" i="0" u="sng" dirty="0">
                <a:effectLst/>
                <a:latin typeface="Times New Roman" panose="02020603050405020304" pitchFamily="18" charset="0"/>
                <a:cs typeface="Times New Roman" panose="02020603050405020304" pitchFamily="18" charset="0"/>
              </a:rPr>
              <a:t>it will then turn into negative behavior, thoughts, or performance. </a:t>
            </a:r>
          </a:p>
          <a:p>
            <a:pPr algn="just"/>
            <a:r>
              <a:rPr lang="en-IN" sz="2600" b="0" i="0" dirty="0">
                <a:effectLst/>
                <a:latin typeface="Times New Roman" panose="02020603050405020304" pitchFamily="18" charset="0"/>
                <a:cs typeface="Times New Roman" panose="02020603050405020304" pitchFamily="18" charset="0"/>
              </a:rPr>
              <a:t>A job where the tasks are </a:t>
            </a:r>
            <a:r>
              <a:rPr lang="en-IN" sz="2600" b="0" i="0" u="sng" dirty="0">
                <a:effectLst/>
                <a:latin typeface="Times New Roman" panose="02020603050405020304" pitchFamily="18" charset="0"/>
                <a:cs typeface="Times New Roman" panose="02020603050405020304" pitchFamily="18" charset="0"/>
              </a:rPr>
              <a:t>routine, boring, or even overwhelming can be associated with a negative affective state.</a:t>
            </a:r>
            <a:r>
              <a:rPr lang="en-IN" sz="2600" b="0" i="0" dirty="0">
                <a:effectLst/>
                <a:latin typeface="Times New Roman" panose="02020603050405020304" pitchFamily="18" charset="0"/>
                <a:cs typeface="Times New Roman" panose="02020603050405020304" pitchFamily="18" charset="0"/>
              </a:rPr>
              <a:t> This in turn leads to </a:t>
            </a:r>
            <a:r>
              <a:rPr lang="en-IN" sz="2600" b="0" i="0" u="sng" dirty="0">
                <a:effectLst/>
                <a:latin typeface="Times New Roman" panose="02020603050405020304" pitchFamily="18" charset="0"/>
                <a:cs typeface="Times New Roman" panose="02020603050405020304" pitchFamily="18" charset="0"/>
              </a:rPr>
              <a:t>lower job performance and satisfaction.</a:t>
            </a:r>
          </a:p>
          <a:p>
            <a:pPr algn="just"/>
            <a:r>
              <a:rPr lang="en-IN" sz="2600" b="1" i="0" dirty="0">
                <a:effectLst/>
                <a:latin typeface="Times New Roman" panose="02020603050405020304" pitchFamily="18" charset="0"/>
                <a:cs typeface="Times New Roman" panose="02020603050405020304" pitchFamily="18" charset="0"/>
              </a:rPr>
              <a:t>For example</a:t>
            </a:r>
            <a:r>
              <a:rPr lang="en-IN" sz="2600" b="0" i="0" dirty="0">
                <a:effectLst/>
                <a:latin typeface="Times New Roman" panose="02020603050405020304" pitchFamily="18" charset="0"/>
                <a:cs typeface="Times New Roman" panose="02020603050405020304" pitchFamily="18" charset="0"/>
              </a:rPr>
              <a:t>, Maryia's supervisor is always hassling her about her work. Her boss makes comments about her doing better and yelling at her about submitting work. These events are considered </a:t>
            </a:r>
            <a:r>
              <a:rPr lang="en-IN" sz="2600" b="1" i="0" dirty="0">
                <a:effectLst/>
                <a:latin typeface="Times New Roman" panose="02020603050405020304" pitchFamily="18" charset="0"/>
                <a:cs typeface="Times New Roman" panose="02020603050405020304" pitchFamily="18" charset="0"/>
              </a:rPr>
              <a:t>negative applications</a:t>
            </a:r>
            <a:r>
              <a:rPr lang="en-IN" sz="2600" b="0" i="0" dirty="0">
                <a:effectLst/>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Maryia</a:t>
            </a:r>
            <a:r>
              <a:rPr lang="en-IN" sz="2600" b="0" i="0" dirty="0">
                <a:effectLst/>
                <a:latin typeface="Times New Roman" panose="02020603050405020304" pitchFamily="18" charset="0"/>
                <a:cs typeface="Times New Roman" panose="02020603050405020304" pitchFamily="18" charset="0"/>
              </a:rPr>
              <a:t>, in turn, does not want to do better because she is experiencing negative emotions toward not only her boss but the job in general.</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09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C979-727D-0444-4B63-6BE1CF3D9F97}"/>
              </a:ext>
            </a:extLst>
          </p:cNvPr>
          <p:cNvSpPr>
            <a:spLocks noGrp="1"/>
          </p:cNvSpPr>
          <p:nvPr>
            <p:ph type="title"/>
          </p:nvPr>
        </p:nvSpPr>
        <p:spPr/>
        <p:txBody>
          <a:bodyPr/>
          <a:lstStyle/>
          <a:p>
            <a:r>
              <a:rPr lang="en-IN" sz="4000" b="1" i="0" dirty="0">
                <a:solidFill>
                  <a:schemeClr val="tx1"/>
                </a:solidFill>
                <a:effectLst/>
                <a:latin typeface="Times New Roman" panose="02020603050405020304" pitchFamily="18" charset="0"/>
                <a:cs typeface="Times New Roman" panose="02020603050405020304" pitchFamily="18" charset="0"/>
              </a:rPr>
              <a:t>Positive AET Applications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4DFA8B-9FE9-90D8-D875-F1DDFE71927A}"/>
              </a:ext>
            </a:extLst>
          </p:cNvPr>
          <p:cNvSpPr>
            <a:spLocks noGrp="1"/>
          </p:cNvSpPr>
          <p:nvPr>
            <p:ph idx="1"/>
          </p:nvPr>
        </p:nvSpPr>
        <p:spPr>
          <a:xfrm>
            <a:off x="609600" y="1417638"/>
            <a:ext cx="10972800" cy="4810884"/>
          </a:xfrm>
        </p:spPr>
        <p:txBody>
          <a:bodyPr/>
          <a:lstStyle/>
          <a:p>
            <a:pPr algn="just"/>
            <a:r>
              <a:rPr lang="en-IN" sz="2800" b="1" i="0" dirty="0">
                <a:effectLst/>
                <a:latin typeface="Times New Roman" panose="02020603050405020304" pitchFamily="18" charset="0"/>
                <a:cs typeface="Times New Roman" panose="02020603050405020304" pitchFamily="18" charset="0"/>
              </a:rPr>
              <a:t>Positive applications</a:t>
            </a:r>
            <a:r>
              <a:rPr lang="en-IN" sz="2800" b="0" i="0" dirty="0">
                <a:effectLst/>
                <a:latin typeface="Times New Roman" panose="02020603050405020304" pitchFamily="18" charset="0"/>
                <a:cs typeface="Times New Roman" panose="02020603050405020304" pitchFamily="18" charset="0"/>
              </a:rPr>
              <a:t> of AET, such </a:t>
            </a:r>
            <a:r>
              <a:rPr lang="en-IN" sz="2800" b="0" i="0" u="sng" dirty="0">
                <a:effectLst/>
                <a:latin typeface="Times New Roman" panose="02020603050405020304" pitchFamily="18" charset="0"/>
                <a:cs typeface="Times New Roman" panose="02020603050405020304" pitchFamily="18" charset="0"/>
              </a:rPr>
              <a:t>as uplifting emotions</a:t>
            </a:r>
            <a:r>
              <a:rPr lang="en-IN" sz="2800" b="0" i="0" dirty="0">
                <a:effectLst/>
                <a:latin typeface="Times New Roman" panose="02020603050405020304" pitchFamily="18" charset="0"/>
                <a:cs typeface="Times New Roman" panose="02020603050405020304" pitchFamily="18" charset="0"/>
              </a:rPr>
              <a:t>, </a:t>
            </a:r>
            <a:r>
              <a:rPr lang="en-IN" sz="2800" b="0" i="0" u="sng" dirty="0">
                <a:effectLst/>
                <a:latin typeface="Times New Roman" panose="02020603050405020304" pitchFamily="18" charset="0"/>
                <a:cs typeface="Times New Roman" panose="02020603050405020304" pitchFamily="18" charset="0"/>
              </a:rPr>
              <a:t>motivation</a:t>
            </a:r>
            <a:r>
              <a:rPr lang="en-IN" sz="2800" b="0" i="0" dirty="0">
                <a:effectLst/>
                <a:latin typeface="Times New Roman" panose="02020603050405020304" pitchFamily="18" charset="0"/>
                <a:cs typeface="Times New Roman" panose="02020603050405020304" pitchFamily="18" charset="0"/>
              </a:rPr>
              <a:t> can positively affect employees. </a:t>
            </a:r>
          </a:p>
          <a:p>
            <a:pPr algn="just"/>
            <a:r>
              <a:rPr lang="en-IN" sz="2800" b="1" i="0" dirty="0">
                <a:effectLst/>
                <a:latin typeface="Times New Roman" panose="02020603050405020304" pitchFamily="18" charset="0"/>
                <a:cs typeface="Times New Roman" panose="02020603050405020304" pitchFamily="18" charset="0"/>
              </a:rPr>
              <a:t>For example</a:t>
            </a:r>
            <a:r>
              <a:rPr lang="en-IN" sz="2800" b="0" i="0" dirty="0">
                <a:effectLst/>
                <a:latin typeface="Times New Roman" panose="02020603050405020304" pitchFamily="18" charset="0"/>
                <a:cs typeface="Times New Roman" panose="02020603050405020304" pitchFamily="18" charset="0"/>
              </a:rPr>
              <a:t>, a boss who is always uplifting and rewarding to all employees is likely to have employees who want to do better and be better at the job. </a:t>
            </a:r>
          </a:p>
          <a:p>
            <a:pPr algn="just"/>
            <a:r>
              <a:rPr lang="en-IN" sz="2800" b="0" i="0" dirty="0">
                <a:effectLst/>
                <a:latin typeface="Times New Roman" panose="02020603050405020304" pitchFamily="18" charset="0"/>
                <a:cs typeface="Times New Roman" panose="02020603050405020304" pitchFamily="18" charset="0"/>
              </a:rPr>
              <a:t>Those employees are likely to have </a:t>
            </a:r>
            <a:r>
              <a:rPr lang="en-IN" sz="2800" b="0" i="0" u="sng" dirty="0">
                <a:effectLst/>
                <a:latin typeface="Times New Roman" panose="02020603050405020304" pitchFamily="18" charset="0"/>
                <a:cs typeface="Times New Roman" panose="02020603050405020304" pitchFamily="18" charset="0"/>
              </a:rPr>
              <a:t>high job performance and job satisfaction.</a:t>
            </a:r>
            <a:r>
              <a:rPr lang="en-IN" sz="2800" b="0" i="0" dirty="0">
                <a:effectLst/>
                <a:latin typeface="Times New Roman" panose="02020603050405020304" pitchFamily="18" charset="0"/>
                <a:cs typeface="Times New Roman" panose="02020603050405020304" pitchFamily="18" charset="0"/>
              </a:rPr>
              <a:t> </a:t>
            </a:r>
          </a:p>
          <a:p>
            <a:pPr algn="just"/>
            <a:r>
              <a:rPr lang="en-IN" sz="2800" b="0" i="0" dirty="0">
                <a:effectLst/>
                <a:latin typeface="Times New Roman" panose="02020603050405020304" pitchFamily="18" charset="0"/>
                <a:cs typeface="Times New Roman" panose="02020603050405020304" pitchFamily="18" charset="0"/>
              </a:rPr>
              <a:t>Managers or bosses who provide </a:t>
            </a:r>
            <a:r>
              <a:rPr lang="en-IN" sz="2800" b="0" i="0" u="sng" dirty="0">
                <a:effectLst/>
                <a:latin typeface="Times New Roman" panose="02020603050405020304" pitchFamily="18" charset="0"/>
                <a:cs typeface="Times New Roman" panose="02020603050405020304" pitchFamily="18" charset="0"/>
              </a:rPr>
              <a:t>opportunities for enrichment</a:t>
            </a:r>
            <a:r>
              <a:rPr lang="en-IN" sz="2800" b="0" i="0" dirty="0">
                <a:effectLst/>
                <a:latin typeface="Times New Roman" panose="02020603050405020304" pitchFamily="18" charset="0"/>
                <a:cs typeface="Times New Roman" panose="02020603050405020304" pitchFamily="18" charset="0"/>
              </a:rPr>
              <a:t> and the development of new skills related to that job are often likely to induce positive affective states. </a:t>
            </a:r>
            <a:r>
              <a:rPr lang="en-IN" sz="2800" b="0" i="0" u="sng" dirty="0">
                <a:effectLst/>
                <a:latin typeface="Times New Roman" panose="02020603050405020304" pitchFamily="18" charset="0"/>
                <a:cs typeface="Times New Roman" panose="02020603050405020304" pitchFamily="18" charset="0"/>
              </a:rPr>
              <a:t>That increase can help satisfaction and performance.</a:t>
            </a:r>
          </a:p>
        </p:txBody>
      </p:sp>
    </p:spTree>
    <p:extLst>
      <p:ext uri="{BB962C8B-B14F-4D97-AF65-F5344CB8AC3E}">
        <p14:creationId xmlns:p14="http://schemas.microsoft.com/office/powerpoint/2010/main" val="2043325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AD72-1D2F-142D-5A66-CE70B7F078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EA24D0-D8F0-1199-0AA4-E2C08EE17A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4879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9A92-4C56-6707-4D6C-FA404BFC14ED}"/>
              </a:ext>
            </a:extLst>
          </p:cNvPr>
          <p:cNvSpPr>
            <a:spLocks noGrp="1"/>
          </p:cNvSpPr>
          <p:nvPr>
            <p:ph type="title"/>
          </p:nvPr>
        </p:nvSpPr>
        <p:spPr>
          <a:xfrm>
            <a:off x="609600" y="457201"/>
            <a:ext cx="10972800" cy="1143000"/>
          </a:xfrm>
        </p:spPr>
        <p:txBody>
          <a:bodyPr/>
          <a:lstStyle/>
          <a:p>
            <a:r>
              <a:rPr lang="en-US" sz="4000" b="1" i="0" u="sng" dirty="0">
                <a:solidFill>
                  <a:srgbClr val="1A1A1A"/>
                </a:solidFill>
                <a:effectLst/>
                <a:latin typeface="Times New Roman" panose="02020603050405020304" pitchFamily="18" charset="0"/>
                <a:cs typeface="Times New Roman" panose="02020603050405020304" pitchFamily="18" charset="0"/>
              </a:rPr>
              <a:t>Emotions in the Workplace</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4898C9-826F-DEE4-B06C-FAF5A349E15A}"/>
              </a:ext>
            </a:extLst>
          </p:cNvPr>
          <p:cNvSpPr>
            <a:spLocks noGrp="1"/>
          </p:cNvSpPr>
          <p:nvPr>
            <p:ph idx="1"/>
          </p:nvPr>
        </p:nvSpPr>
        <p:spPr/>
        <p:txBody>
          <a:bodyPr/>
          <a:lstStyle/>
          <a:p>
            <a:pPr algn="just"/>
            <a:r>
              <a:rPr lang="en-IN" b="0" i="0" dirty="0">
                <a:solidFill>
                  <a:srgbClr val="1A1A1A"/>
                </a:solidFill>
                <a:effectLst/>
                <a:latin typeface="Times New Roman" panose="02020603050405020304" pitchFamily="18" charset="0"/>
                <a:cs typeface="Times New Roman" panose="02020603050405020304" pitchFamily="18" charset="0"/>
              </a:rPr>
              <a:t>Emotions and mood can affect temperament, personality, disposition, and motivation. </a:t>
            </a:r>
          </a:p>
          <a:p>
            <a:pPr algn="just"/>
            <a:r>
              <a:rPr lang="en-IN" b="0" i="0" dirty="0">
                <a:solidFill>
                  <a:srgbClr val="1A1A1A"/>
                </a:solidFill>
                <a:effectLst/>
                <a:latin typeface="Times New Roman" panose="02020603050405020304" pitchFamily="18" charset="0"/>
                <a:cs typeface="Times New Roman" panose="02020603050405020304" pitchFamily="18" charset="0"/>
              </a:rPr>
              <a:t>They can affect a person's physical well-being, judgment, and perception. Emotions play a critical role in how individuals behave and react to external stimuli; they are often internalized enough for people to fail to notice when they are at work. </a:t>
            </a:r>
          </a:p>
          <a:p>
            <a:pPr algn="just"/>
            <a:r>
              <a:rPr lang="en-IN" b="0" i="0" dirty="0">
                <a:solidFill>
                  <a:srgbClr val="1A1A1A"/>
                </a:solidFill>
                <a:effectLst/>
                <a:latin typeface="Times New Roman" panose="02020603050405020304" pitchFamily="18" charset="0"/>
                <a:cs typeface="Times New Roman" panose="02020603050405020304" pitchFamily="18" charset="0"/>
              </a:rPr>
              <a:t>Emotions and mood can cloud judgment and reduce rationality in decision-making.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82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1705-9A02-02B8-A80C-A253B06720B1}"/>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Emotions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994168-B38A-D8C8-5AD3-96AFD7CA2A0A}"/>
              </a:ext>
            </a:extLst>
          </p:cNvPr>
          <p:cNvSpPr>
            <a:spLocks noGrp="1"/>
          </p:cNvSpPr>
          <p:nvPr>
            <p:ph idx="1"/>
          </p:nvPr>
        </p:nvSpPr>
        <p:spPr/>
        <p:txBody>
          <a:bodyPr/>
          <a:lstStyle/>
          <a:p>
            <a:pPr algn="just"/>
            <a:r>
              <a:rPr lang="en-IN" sz="2600" b="0" i="0" dirty="0">
                <a:effectLst/>
                <a:latin typeface="Times New Roman" panose="02020603050405020304" pitchFamily="18" charset="0"/>
                <a:cs typeface="Times New Roman" panose="02020603050405020304" pitchFamily="18" charset="0"/>
              </a:rPr>
              <a:t>Emotions are reciprocal with mood, temperament, personality, disposition, and motivation. </a:t>
            </a:r>
          </a:p>
          <a:p>
            <a:pPr algn="just"/>
            <a:r>
              <a:rPr lang="en-IN" sz="2600" b="0" i="0" dirty="0">
                <a:effectLst/>
                <a:latin typeface="Times New Roman" panose="02020603050405020304" pitchFamily="18" charset="0"/>
                <a:cs typeface="Times New Roman" panose="02020603050405020304" pitchFamily="18" charset="0"/>
              </a:rPr>
              <a:t>Emotions can be influenced by hormones and neurotransmitters, such as dopamine and serotonin.</a:t>
            </a:r>
          </a:p>
          <a:p>
            <a:pPr algn="just"/>
            <a:r>
              <a:rPr lang="en-IN" sz="2600" b="0" i="0" dirty="0">
                <a:effectLst/>
                <a:latin typeface="Times New Roman" panose="02020603050405020304" pitchFamily="18" charset="0"/>
                <a:cs typeface="Times New Roman" panose="02020603050405020304" pitchFamily="18" charset="0"/>
              </a:rPr>
              <a:t>Dopamine can affect a person's energy level and mood, while serotonin can affect critical-thinking skills. </a:t>
            </a:r>
          </a:p>
          <a:p>
            <a:pPr algn="just"/>
            <a:r>
              <a:rPr lang="en-IN" sz="2600" b="0" i="0" dirty="0">
                <a:effectLst/>
                <a:latin typeface="Times New Roman" panose="02020603050405020304" pitchFamily="18" charset="0"/>
                <a:cs typeface="Times New Roman" panose="02020603050405020304" pitchFamily="18" charset="0"/>
              </a:rPr>
              <a:t>The implication for behavior is important for both managers and subordinates to understand. Workers must try to identify objectively when an emotional predisposition is influencing their behavior and judgment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12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24B8-EACE-1BA8-CA8C-91781E629A77}"/>
              </a:ext>
            </a:extLst>
          </p:cNvPr>
          <p:cNvSpPr>
            <a:spLocks noGrp="1"/>
          </p:cNvSpPr>
          <p:nvPr>
            <p:ph type="title"/>
          </p:nvPr>
        </p:nvSpPr>
        <p:spPr>
          <a:xfrm>
            <a:off x="609600" y="457201"/>
            <a:ext cx="10972800" cy="1143000"/>
          </a:xfrm>
        </p:spPr>
        <p:txBody>
          <a:bodyPr/>
          <a:lstStyle/>
          <a:p>
            <a:r>
              <a:rPr lang="en-US" b="1" i="0" u="sng" dirty="0">
                <a:solidFill>
                  <a:schemeClr val="tx1"/>
                </a:solidFill>
                <a:effectLst/>
                <a:latin typeface="Times New Roman" panose="02020603050405020304" pitchFamily="18" charset="0"/>
                <a:cs typeface="Times New Roman" panose="02020603050405020304" pitchFamily="18" charset="0"/>
              </a:rPr>
              <a:t>AFFECTIVE EVENTS THEORY (AET)</a:t>
            </a:r>
            <a:endParaRPr lang="en-US" u="sng" dirty="0"/>
          </a:p>
        </p:txBody>
      </p:sp>
      <p:sp>
        <p:nvSpPr>
          <p:cNvPr id="3" name="Content Placeholder 2">
            <a:extLst>
              <a:ext uri="{FF2B5EF4-FFF2-40B4-BE49-F238E27FC236}">
                <a16:creationId xmlns:a16="http://schemas.microsoft.com/office/drawing/2014/main" id="{01D5F813-EA70-E25E-8481-CA5C365E46B2}"/>
              </a:ext>
            </a:extLst>
          </p:cNvPr>
          <p:cNvSpPr>
            <a:spLocks noGrp="1"/>
          </p:cNvSpPr>
          <p:nvPr>
            <p:ph idx="1"/>
          </p:nvPr>
        </p:nvSpPr>
        <p:spPr>
          <a:xfrm>
            <a:off x="609600" y="1600201"/>
            <a:ext cx="10972800" cy="4919869"/>
          </a:xfrm>
        </p:spPr>
        <p:txBody>
          <a:bodyPr/>
          <a:lstStyle/>
          <a:p>
            <a:pPr algn="just"/>
            <a:r>
              <a:rPr lang="en-IN" sz="2800" b="1" dirty="0">
                <a:latin typeface="Times New Roman" panose="02020603050405020304" pitchFamily="18" charset="0"/>
                <a:cs typeface="Times New Roman" panose="02020603050405020304" pitchFamily="18" charset="0"/>
              </a:rPr>
              <a:t>Howard Weiss </a:t>
            </a:r>
            <a:r>
              <a:rPr lang="en-IN" sz="2800" dirty="0">
                <a:latin typeface="Times New Roman" panose="02020603050405020304" pitchFamily="18" charset="0"/>
                <a:cs typeface="Times New Roman" panose="02020603050405020304" pitchFamily="18" charset="0"/>
              </a:rPr>
              <a:t>and </a:t>
            </a:r>
            <a:r>
              <a:rPr lang="en-IN" sz="2800" b="1" dirty="0">
                <a:latin typeface="Times New Roman" panose="02020603050405020304" pitchFamily="18" charset="0"/>
                <a:cs typeface="Times New Roman" panose="02020603050405020304" pitchFamily="18" charset="0"/>
              </a:rPr>
              <a:t>Russell </a:t>
            </a:r>
            <a:r>
              <a:rPr lang="en-IN" sz="2800" b="1" dirty="0" err="1">
                <a:latin typeface="Times New Roman" panose="02020603050405020304" pitchFamily="18" charset="0"/>
                <a:cs typeface="Times New Roman" panose="02020603050405020304" pitchFamily="18" charset="0"/>
              </a:rPr>
              <a:t>Cropanzano</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developed this model in 1996.</a:t>
            </a:r>
          </a:p>
          <a:p>
            <a:pPr algn="just"/>
            <a:r>
              <a:rPr lang="en-IN" sz="2800" b="1" i="0" dirty="0">
                <a:effectLst/>
                <a:latin typeface="Times New Roman" panose="02020603050405020304" pitchFamily="18" charset="0"/>
                <a:cs typeface="Times New Roman" panose="02020603050405020304" pitchFamily="18" charset="0"/>
              </a:rPr>
              <a:t>Affective events theory</a:t>
            </a:r>
            <a:r>
              <a:rPr lang="en-IN" sz="2800" b="0" i="0" dirty="0">
                <a:effectLst/>
                <a:latin typeface="Times New Roman" panose="02020603050405020304" pitchFamily="18" charset="0"/>
                <a:cs typeface="Times New Roman" panose="02020603050405020304" pitchFamily="18" charset="0"/>
              </a:rPr>
              <a:t> attempts to explain the relationship between emotions and moods and job performance and satisfaction. </a:t>
            </a:r>
          </a:p>
          <a:p>
            <a:pPr algn="just"/>
            <a:r>
              <a:rPr lang="en-IN" sz="2800" b="0" i="0" dirty="0">
                <a:effectLst/>
                <a:latin typeface="Times New Roman" panose="02020603050405020304" pitchFamily="18" charset="0"/>
                <a:cs typeface="Times New Roman" panose="02020603050405020304" pitchFamily="18" charset="0"/>
              </a:rPr>
              <a:t>The theory begins by recognizing that emotions are a response to an event in the work environment. </a:t>
            </a:r>
          </a:p>
          <a:p>
            <a:pPr algn="just"/>
            <a:r>
              <a:rPr lang="en-IN" sz="2800" b="0" i="0" dirty="0">
                <a:effectLst/>
                <a:latin typeface="Times New Roman" panose="02020603050405020304" pitchFamily="18" charset="0"/>
                <a:cs typeface="Times New Roman" panose="02020603050405020304" pitchFamily="18" charset="0"/>
              </a:rPr>
              <a:t>Affective Events Theory (AET) is a </a:t>
            </a:r>
            <a:r>
              <a:rPr lang="en-IN" sz="2800" b="0" i="0" u="sng" dirty="0">
                <a:effectLst/>
                <a:latin typeface="Times New Roman" panose="02020603050405020304" pitchFamily="18" charset="0"/>
                <a:cs typeface="Times New Roman" panose="02020603050405020304" pitchFamily="18" charset="0"/>
              </a:rPr>
              <a:t>psychological model </a:t>
            </a:r>
            <a:r>
              <a:rPr lang="en-IN" sz="2800" b="0" i="0" dirty="0">
                <a:effectLst/>
                <a:latin typeface="Times New Roman" panose="02020603050405020304" pitchFamily="18" charset="0"/>
                <a:cs typeface="Times New Roman" panose="02020603050405020304" pitchFamily="18" charset="0"/>
              </a:rPr>
              <a:t>designed to explain the </a:t>
            </a:r>
            <a:r>
              <a:rPr lang="en-IN" sz="2800" b="0" i="0" u="sng" dirty="0">
                <a:effectLst/>
                <a:latin typeface="Times New Roman" panose="02020603050405020304" pitchFamily="18" charset="0"/>
                <a:cs typeface="Times New Roman" panose="02020603050405020304" pitchFamily="18" charset="0"/>
              </a:rPr>
              <a:t>connection between emotions and feelings in the workplace and job performance, job satisfaction and behaviours. </a:t>
            </a:r>
          </a:p>
        </p:txBody>
      </p:sp>
    </p:spTree>
    <p:extLst>
      <p:ext uri="{BB962C8B-B14F-4D97-AF65-F5344CB8AC3E}">
        <p14:creationId xmlns:p14="http://schemas.microsoft.com/office/powerpoint/2010/main" val="112370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EE6F5-1139-42C5-5555-77183B390E56}"/>
              </a:ext>
            </a:extLst>
          </p:cNvPr>
          <p:cNvSpPr>
            <a:spLocks noGrp="1"/>
          </p:cNvSpPr>
          <p:nvPr>
            <p:ph idx="1"/>
          </p:nvPr>
        </p:nvSpPr>
        <p:spPr>
          <a:xfrm>
            <a:off x="609600" y="1113183"/>
            <a:ext cx="10972800" cy="5012981"/>
          </a:xfrm>
        </p:spPr>
        <p:txBody>
          <a:bodyPr/>
          <a:lstStyle/>
          <a:p>
            <a:r>
              <a:rPr lang="en-IN" sz="3200" b="0" i="0" dirty="0">
                <a:effectLst/>
                <a:latin typeface="Times New Roman" panose="02020603050405020304" pitchFamily="18" charset="0"/>
                <a:cs typeface="Times New Roman" panose="02020603050405020304" pitchFamily="18" charset="0"/>
              </a:rPr>
              <a:t>AET is underlined by a belief that human beings are emotional and that their behaviour is guided by emotion.</a:t>
            </a:r>
            <a:endParaRPr lang="en-US" sz="32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These work events trigger </a:t>
            </a:r>
            <a:r>
              <a:rPr lang="en-IN" i="1" u="sng" dirty="0">
                <a:latin typeface="Times New Roman" panose="02020603050405020304" pitchFamily="18" charset="0"/>
                <a:cs typeface="Times New Roman" panose="02020603050405020304" pitchFamily="18" charset="0"/>
              </a:rPr>
              <a:t>positive or negative emotional </a:t>
            </a:r>
            <a:r>
              <a:rPr lang="en-IN" dirty="0">
                <a:latin typeface="Times New Roman" panose="02020603050405020304" pitchFamily="18" charset="0"/>
                <a:cs typeface="Times New Roman" panose="02020603050405020304" pitchFamily="18" charset="0"/>
              </a:rPr>
              <a:t>reactions. </a:t>
            </a:r>
          </a:p>
          <a:p>
            <a:pPr algn="just"/>
            <a:r>
              <a:rPr lang="en-IN" dirty="0">
                <a:latin typeface="Times New Roman" panose="02020603050405020304" pitchFamily="18" charset="0"/>
                <a:cs typeface="Times New Roman" panose="02020603050405020304" pitchFamily="18" charset="0"/>
              </a:rPr>
              <a:t>The </a:t>
            </a:r>
            <a:r>
              <a:rPr lang="en-IN" i="1" u="sng" dirty="0">
                <a:latin typeface="Times New Roman" panose="02020603050405020304" pitchFamily="18" charset="0"/>
                <a:cs typeface="Times New Roman" panose="02020603050405020304" pitchFamily="18" charset="0"/>
              </a:rPr>
              <a:t>personality and mood </a:t>
            </a:r>
            <a:r>
              <a:rPr lang="en-IN" dirty="0">
                <a:latin typeface="Times New Roman" panose="02020603050405020304" pitchFamily="18" charset="0"/>
                <a:cs typeface="Times New Roman" panose="02020603050405020304" pitchFamily="18" charset="0"/>
              </a:rPr>
              <a:t>predisposes individuals to respond with greater or lesser intensity to the event and will affect a number of performance and satisfaction variables.</a:t>
            </a:r>
          </a:p>
          <a:p>
            <a:endParaRPr lang="en-US" dirty="0"/>
          </a:p>
        </p:txBody>
      </p:sp>
    </p:spTree>
    <p:extLst>
      <p:ext uri="{BB962C8B-B14F-4D97-AF65-F5344CB8AC3E}">
        <p14:creationId xmlns:p14="http://schemas.microsoft.com/office/powerpoint/2010/main" val="78539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6E7C5F-F555-1F30-C1B7-0A61ABBFC8C8}"/>
              </a:ext>
            </a:extLst>
          </p:cNvPr>
          <p:cNvPicPr>
            <a:picLocks noGrp="1" noChangeAspect="1"/>
          </p:cNvPicPr>
          <p:nvPr>
            <p:ph idx="1"/>
          </p:nvPr>
        </p:nvPicPr>
        <p:blipFill rotWithShape="1">
          <a:blip r:embed="rId2"/>
          <a:srcRect l="13290" t="12957" r="12137" b="9743"/>
          <a:stretch/>
        </p:blipFill>
        <p:spPr>
          <a:xfrm>
            <a:off x="1094245" y="662609"/>
            <a:ext cx="10003509" cy="5817704"/>
          </a:xfrm>
        </p:spPr>
      </p:pic>
    </p:spTree>
    <p:extLst>
      <p:ext uri="{BB962C8B-B14F-4D97-AF65-F5344CB8AC3E}">
        <p14:creationId xmlns:p14="http://schemas.microsoft.com/office/powerpoint/2010/main" val="328615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F881-D8FB-0C51-21D0-F8915747ACCF}"/>
              </a:ext>
            </a:extLst>
          </p:cNvPr>
          <p:cNvSpPr>
            <a:spLocks noGrp="1"/>
          </p:cNvSpPr>
          <p:nvPr>
            <p:ph type="title"/>
          </p:nvPr>
        </p:nvSpPr>
        <p:spPr>
          <a:xfrm>
            <a:off x="609600" y="457201"/>
            <a:ext cx="10972800" cy="1143000"/>
          </a:xfrm>
        </p:spPr>
        <p:txBody>
          <a:bodyPr/>
          <a:lstStyle/>
          <a:p>
            <a:r>
              <a:rPr lang="en-US" sz="4000" b="1" i="0" dirty="0">
                <a:solidFill>
                  <a:schemeClr val="tx1"/>
                </a:solidFill>
                <a:effectLst/>
                <a:latin typeface="Times New Roman" panose="02020603050405020304" pitchFamily="18" charset="0"/>
                <a:cs typeface="Times New Roman" panose="02020603050405020304" pitchFamily="18" charset="0"/>
              </a:rPr>
              <a:t>Affective Events Theory Assumptions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662226-0CA5-8DFE-3947-B5401C62580D}"/>
              </a:ext>
            </a:extLst>
          </p:cNvPr>
          <p:cNvSpPr>
            <a:spLocks noGrp="1"/>
          </p:cNvSpPr>
          <p:nvPr>
            <p:ph idx="1"/>
          </p:nvPr>
        </p:nvSpPr>
        <p:spPr>
          <a:xfrm>
            <a:off x="609600" y="1636645"/>
            <a:ext cx="10972800" cy="4525963"/>
          </a:xfrm>
        </p:spPr>
        <p:txBody>
          <a:bodyPr/>
          <a:lstStyle/>
          <a:p>
            <a:pPr algn="just"/>
            <a:r>
              <a:rPr lang="en-IN" sz="2800" b="0" i="0" dirty="0">
                <a:effectLst/>
                <a:latin typeface="Times New Roman" panose="02020603050405020304" pitchFamily="18" charset="0"/>
                <a:cs typeface="Times New Roman" panose="02020603050405020304" pitchFamily="18" charset="0"/>
              </a:rPr>
              <a:t>An </a:t>
            </a:r>
            <a:r>
              <a:rPr lang="en-IN" sz="2800" b="1" i="0" dirty="0">
                <a:effectLst/>
                <a:latin typeface="Times New Roman" panose="02020603050405020304" pitchFamily="18" charset="0"/>
                <a:cs typeface="Times New Roman" panose="02020603050405020304" pitchFamily="18" charset="0"/>
              </a:rPr>
              <a:t>affective state</a:t>
            </a:r>
            <a:r>
              <a:rPr lang="en-IN" sz="2800" b="0" i="0" dirty="0">
                <a:effectLst/>
                <a:latin typeface="Times New Roman" panose="02020603050405020304" pitchFamily="18" charset="0"/>
                <a:cs typeface="Times New Roman" panose="02020603050405020304" pitchFamily="18" charset="0"/>
              </a:rPr>
              <a:t> can be defined as </a:t>
            </a:r>
            <a:r>
              <a:rPr lang="en-IN" sz="2800" b="0" i="0" u="sng" dirty="0">
                <a:effectLst/>
                <a:latin typeface="Times New Roman" panose="02020603050405020304" pitchFamily="18" charset="0"/>
                <a:cs typeface="Times New Roman" panose="02020603050405020304" pitchFamily="18" charset="0"/>
              </a:rPr>
              <a:t>the experience of feeling the underlying emotional state. </a:t>
            </a:r>
          </a:p>
          <a:p>
            <a:pPr algn="just"/>
            <a:r>
              <a:rPr lang="en-IN" sz="2800" b="0" i="0" dirty="0">
                <a:effectLst/>
                <a:latin typeface="Times New Roman" panose="02020603050405020304" pitchFamily="18" charset="0"/>
                <a:cs typeface="Times New Roman" panose="02020603050405020304" pitchFamily="18" charset="0"/>
              </a:rPr>
              <a:t>In simpler terms, </a:t>
            </a:r>
            <a:r>
              <a:rPr lang="en-IN" sz="2800" b="0" i="0" u="sng" dirty="0">
                <a:effectLst/>
                <a:latin typeface="Times New Roman" panose="02020603050405020304" pitchFamily="18" charset="0"/>
                <a:cs typeface="Times New Roman" panose="02020603050405020304" pitchFamily="18" charset="0"/>
              </a:rPr>
              <a:t>a person who is controlled by a specific feeling</a:t>
            </a:r>
            <a:r>
              <a:rPr lang="en-IN" sz="2800" b="0" i="0" dirty="0">
                <a:effectLst/>
                <a:latin typeface="Times New Roman" panose="02020603050405020304" pitchFamily="18" charset="0"/>
                <a:cs typeface="Times New Roman" panose="02020603050405020304" pitchFamily="18" charset="0"/>
              </a:rPr>
              <a:t>. </a:t>
            </a:r>
          </a:p>
          <a:p>
            <a:pPr algn="just"/>
            <a:r>
              <a:rPr lang="en-IN" sz="2800" b="1" i="0" dirty="0">
                <a:effectLst/>
                <a:latin typeface="Times New Roman" panose="02020603050405020304" pitchFamily="18" charset="0"/>
                <a:cs typeface="Times New Roman" panose="02020603050405020304" pitchFamily="18" charset="0"/>
              </a:rPr>
              <a:t>For example</a:t>
            </a:r>
            <a:r>
              <a:rPr lang="en-IN" sz="2800" b="0" i="0" dirty="0">
                <a:effectLst/>
                <a:latin typeface="Times New Roman" panose="02020603050405020304" pitchFamily="18" charset="0"/>
                <a:cs typeface="Times New Roman" panose="02020603050405020304" pitchFamily="18" charset="0"/>
              </a:rPr>
              <a:t>, a person who makes a mistake on a test and then realizes it afterward might be rendered into an affective state where they cannot focus on anything else besides being upset about that mistake on the test.</a:t>
            </a:r>
          </a:p>
          <a:p>
            <a:pPr algn="just"/>
            <a:r>
              <a:rPr lang="en-IN" sz="2800" b="0" i="0" dirty="0">
                <a:effectLst/>
                <a:latin typeface="Times New Roman" panose="02020603050405020304" pitchFamily="18" charset="0"/>
                <a:cs typeface="Times New Roman" panose="02020603050405020304" pitchFamily="18" charset="0"/>
              </a:rPr>
              <a:t>AET centralizes around workers being impacted emotionally by events that occur on the job; therefore, </a:t>
            </a:r>
            <a:r>
              <a:rPr lang="en-IN" sz="2800" b="0" i="0" u="sng" dirty="0">
                <a:effectLst/>
                <a:latin typeface="Times New Roman" panose="02020603050405020304" pitchFamily="18" charset="0"/>
                <a:cs typeface="Times New Roman" panose="02020603050405020304" pitchFamily="18" charset="0"/>
              </a:rPr>
              <a:t>emotions affect overall satisfaction and performance.</a:t>
            </a:r>
            <a:endParaRPr lang="en-US"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242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72B94-065A-A58C-58AE-882DBEF38B21}"/>
              </a:ext>
            </a:extLst>
          </p:cNvPr>
          <p:cNvSpPr>
            <a:spLocks noGrp="1"/>
          </p:cNvSpPr>
          <p:nvPr>
            <p:ph idx="1"/>
          </p:nvPr>
        </p:nvSpPr>
        <p:spPr>
          <a:xfrm>
            <a:off x="609600" y="1232453"/>
            <a:ext cx="10972800" cy="4893712"/>
          </a:xfrm>
        </p:spPr>
        <p:txBody>
          <a:bodyPr/>
          <a:lstStyle/>
          <a:p>
            <a:pPr algn="just"/>
            <a:r>
              <a:rPr lang="en-IN" sz="2800" b="0" i="0" dirty="0">
                <a:effectLst/>
                <a:latin typeface="Times New Roman" panose="02020603050405020304" pitchFamily="18" charset="0"/>
                <a:cs typeface="Times New Roman" panose="02020603050405020304" pitchFamily="18" charset="0"/>
              </a:rPr>
              <a:t>There are many parts of the job that might affect emotions such as job pressures, tasks, management styles, and/or co-workers' actions. </a:t>
            </a:r>
          </a:p>
          <a:p>
            <a:pPr algn="just"/>
            <a:r>
              <a:rPr lang="en-IN" sz="2800" b="0" i="0" dirty="0">
                <a:effectLst/>
                <a:latin typeface="Times New Roman" panose="02020603050405020304" pitchFamily="18" charset="0"/>
                <a:cs typeface="Times New Roman" panose="02020603050405020304" pitchFamily="18" charset="0"/>
              </a:rPr>
              <a:t>In AET, emotions are critically important to how employees handle workplace situations. </a:t>
            </a:r>
          </a:p>
          <a:p>
            <a:pPr algn="just"/>
            <a:r>
              <a:rPr lang="en-IN" sz="2800" b="1" i="0" dirty="0">
                <a:effectLst/>
                <a:latin typeface="Times New Roman" panose="02020603050405020304" pitchFamily="18" charset="0"/>
                <a:cs typeface="Times New Roman" panose="02020603050405020304" pitchFamily="18" charset="0"/>
              </a:rPr>
              <a:t>For example, </a:t>
            </a:r>
            <a:r>
              <a:rPr lang="en-IN" sz="2800" b="0" i="0" dirty="0">
                <a:effectLst/>
                <a:latin typeface="Times New Roman" panose="02020603050405020304" pitchFamily="18" charset="0"/>
                <a:cs typeface="Times New Roman" panose="02020603050405020304" pitchFamily="18" charset="0"/>
              </a:rPr>
              <a:t>if one has a manager who is always yelling, that employee is likely to be always on edge and have an emotional response to that yelling. This would in turn make it difficult for that employee to effectively do their job, thus resulting in poor job performance.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99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4936-5989-4E8F-711C-CF60386BA854}"/>
              </a:ext>
            </a:extLst>
          </p:cNvPr>
          <p:cNvSpPr>
            <a:spLocks noGrp="1"/>
          </p:cNvSpPr>
          <p:nvPr>
            <p:ph type="title"/>
          </p:nvPr>
        </p:nvSpPr>
        <p:spPr>
          <a:xfrm>
            <a:off x="609600" y="457201"/>
            <a:ext cx="10972800" cy="1143000"/>
          </a:xfrm>
        </p:spPr>
        <p:txBody>
          <a:bodyPr/>
          <a:lstStyle/>
          <a:p>
            <a:r>
              <a:rPr lang="en-US" sz="4000" b="1" i="0" u="sng" dirty="0">
                <a:solidFill>
                  <a:schemeClr val="tx1"/>
                </a:solidFill>
                <a:effectLst/>
                <a:latin typeface="Times New Roman" panose="02020603050405020304" pitchFamily="18" charset="0"/>
                <a:cs typeface="Times New Roman" panose="02020603050405020304" pitchFamily="18" charset="0"/>
              </a:rPr>
              <a:t>Affective Events Theory Applications</a:t>
            </a:r>
            <a:endParaRPr lang="en-US" sz="4000"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52B36E-2C92-4AB3-48BE-62CC3AD8464B}"/>
              </a:ext>
            </a:extLst>
          </p:cNvPr>
          <p:cNvSpPr>
            <a:spLocks noGrp="1"/>
          </p:cNvSpPr>
          <p:nvPr>
            <p:ph idx="1"/>
          </p:nvPr>
        </p:nvSpPr>
        <p:spPr>
          <a:xfrm>
            <a:off x="609600" y="1719471"/>
            <a:ext cx="10972800" cy="4525963"/>
          </a:xfrm>
        </p:spPr>
        <p:txBody>
          <a:bodyPr/>
          <a:lstStyle/>
          <a:p>
            <a:pPr algn="just"/>
            <a:r>
              <a:rPr lang="en-IN" b="0" i="0" dirty="0">
                <a:effectLst/>
                <a:latin typeface="Times New Roman" panose="02020603050405020304" pitchFamily="18" charset="0"/>
                <a:cs typeface="Times New Roman" panose="02020603050405020304" pitchFamily="18" charset="0"/>
              </a:rPr>
              <a:t>According to AET, there are two types of work events that can happen: </a:t>
            </a:r>
            <a:r>
              <a:rPr lang="en-IN" b="1" i="0" dirty="0">
                <a:effectLst/>
                <a:latin typeface="Times New Roman" panose="02020603050405020304" pitchFamily="18" charset="0"/>
                <a:cs typeface="Times New Roman" panose="02020603050405020304" pitchFamily="18" charset="0"/>
              </a:rPr>
              <a:t>positive or negative events. </a:t>
            </a:r>
          </a:p>
          <a:p>
            <a:pPr algn="just"/>
            <a:r>
              <a:rPr lang="en-IN" b="0" i="0" dirty="0">
                <a:effectLst/>
                <a:latin typeface="Times New Roman" panose="02020603050405020304" pitchFamily="18" charset="0"/>
                <a:cs typeface="Times New Roman" panose="02020603050405020304" pitchFamily="18" charset="0"/>
              </a:rPr>
              <a:t>These two events are equally as important for managers, owners, and supervisors to understand as to equate it with satisfaction and performance.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083642"/>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79D7BDE6-5C36-40BB-9AF0-5ECF2AC33954}" vid="{C643CA19-17AD-4478-A43F-7229062BA05A}"/>
    </a:ext>
  </a:extLst>
</a:theme>
</file>

<file path=docProps/app.xml><?xml version="1.0" encoding="utf-8"?>
<Properties xmlns="http://schemas.openxmlformats.org/officeDocument/2006/extended-properties" xmlns:vt="http://schemas.openxmlformats.org/officeDocument/2006/docPropsVTypes">
  <Template>Theme1</Template>
  <TotalTime>21</TotalTime>
  <Words>771</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Theme1</vt:lpstr>
      <vt:lpstr>EMOTIONS  AFFECTIVE EVENTS THEORY (AET)</vt:lpstr>
      <vt:lpstr>Emotions in the Workplace</vt:lpstr>
      <vt:lpstr>Emotions</vt:lpstr>
      <vt:lpstr>AFFECTIVE EVENTS THEORY (AET)</vt:lpstr>
      <vt:lpstr>PowerPoint Presentation</vt:lpstr>
      <vt:lpstr>PowerPoint Presentation</vt:lpstr>
      <vt:lpstr>Affective Events Theory Assumptions</vt:lpstr>
      <vt:lpstr>PowerPoint Presentation</vt:lpstr>
      <vt:lpstr>Affective Events Theory Applications</vt:lpstr>
      <vt:lpstr>Negative AET Applications</vt:lpstr>
      <vt:lpstr>Positive AET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EMOTIONS AFFECTIVE EVENTS THEORY (AET)</dc:title>
  <dc:creator>davinder kaur</dc:creator>
  <cp:lastModifiedBy>davinder kaur</cp:lastModifiedBy>
  <cp:revision>13</cp:revision>
  <dcterms:created xsi:type="dcterms:W3CDTF">2022-10-20T04:55:02Z</dcterms:created>
  <dcterms:modified xsi:type="dcterms:W3CDTF">2022-10-20T05:16:58Z</dcterms:modified>
</cp:coreProperties>
</file>