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81" r:id="rId5"/>
    <p:sldId id="376" r:id="rId6"/>
    <p:sldId id="377" r:id="rId7"/>
    <p:sldId id="378" r:id="rId8"/>
    <p:sldId id="379" r:id="rId9"/>
    <p:sldId id="380" r:id="rId10"/>
    <p:sldId id="382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00" y="7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39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48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48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39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48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39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48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39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48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20:47:39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7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3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35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12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136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customXml" Target="../ink/ink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customXml" Target="../ink/ink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customXml" Target="../ink/ink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6MRsGwyMuQ" TargetMode="External"/><Relationship Id="rId2" Type="http://schemas.openxmlformats.org/officeDocument/2006/relationships/hyperlink" Target="Emotional_intelligence_questionnaire-LAL1.pdf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21BA-EB61-4C1B-4188-CDB7D24B9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Intelligence (EI)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419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1" y="69513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52548"/>
            <a:ext cx="11428680" cy="693193"/>
          </a:xfrm>
        </p:spPr>
        <p:txBody>
          <a:bodyPr/>
          <a:lstStyle/>
          <a:p>
            <a:r>
              <a:rPr lang="en-US" sz="3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Intelligence (EI)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14:cNvPr>
              <p14:cNvContentPartPr/>
              <p14:nvPr/>
            </p14:nvContentPartPr>
            <p14:xfrm>
              <a:off x="822000" y="-22760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000" y="-233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14:cNvPr>
              <p14:cNvContentPartPr/>
              <p14:nvPr/>
            </p14:nvContentPartPr>
            <p14:xfrm>
              <a:off x="-4365600" y="36704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428600" y="36074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F670AFE-6AFE-04E7-9651-E68B60D16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4" y="53165"/>
            <a:ext cx="947240" cy="332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A75EF-9C17-D0E4-B418-7A04A3A6F941}"/>
              </a:ext>
            </a:extLst>
          </p:cNvPr>
          <p:cNvSpPr txBox="1"/>
          <p:nvPr/>
        </p:nvSpPr>
        <p:spPr>
          <a:xfrm>
            <a:off x="331320" y="1894864"/>
            <a:ext cx="11428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Roboto" panose="02000000000000000000" pitchFamily="2" charset="0"/>
              </a:rPr>
              <a:t>The term was coined by two researchers – </a:t>
            </a:r>
            <a:r>
              <a:rPr lang="en-IN" sz="2600" b="0" i="0" u="sng" dirty="0">
                <a:effectLst/>
                <a:latin typeface="Roboto" panose="02000000000000000000" pitchFamily="2" charset="0"/>
              </a:rPr>
              <a:t>Peter Salovey </a:t>
            </a:r>
            <a:r>
              <a:rPr lang="en-IN" sz="2600" b="0" i="0" dirty="0">
                <a:effectLst/>
                <a:latin typeface="Roboto" panose="02000000000000000000" pitchFamily="2" charset="0"/>
              </a:rPr>
              <a:t>and </a:t>
            </a:r>
            <a:r>
              <a:rPr lang="en-IN" sz="2600" b="0" i="0" u="sng" dirty="0">
                <a:effectLst/>
                <a:latin typeface="Roboto" panose="02000000000000000000" pitchFamily="2" charset="0"/>
              </a:rPr>
              <a:t>John Mayer </a:t>
            </a:r>
            <a:r>
              <a:rPr lang="en-IN" sz="2600" b="0" i="0" dirty="0">
                <a:effectLst/>
                <a:latin typeface="Roboto" panose="02000000000000000000" pitchFamily="2" charset="0"/>
              </a:rPr>
              <a:t>in 1990 but got popular in 1996 from Dan Goleman’s book ‘Emotional Intelligence: Why It Can Matter More Than IQ’.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Roboto" panose="02000000000000000000" pitchFamily="2" charset="0"/>
              </a:rPr>
              <a:t>Emotional intelligence refers to ‘the ability to identify one’s own emotions and those of others, harness and apply them to tasks, and to regulate and manage them’.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00" b="0" i="0" dirty="0">
                <a:effectLst/>
                <a:latin typeface="Roboto" panose="02000000000000000000" pitchFamily="2" charset="0"/>
              </a:rPr>
              <a:t>Emotional Quotient (EQ) is a measure of one’s EI i.e. through a standardized test, one’s awareness of emotions in relation to self and others is known.</a:t>
            </a:r>
          </a:p>
        </p:txBody>
      </p:sp>
    </p:spTree>
    <p:extLst>
      <p:ext uri="{BB962C8B-B14F-4D97-AF65-F5344CB8AC3E}">
        <p14:creationId xmlns:p14="http://schemas.microsoft.com/office/powerpoint/2010/main" val="271084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1" y="69513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52548"/>
            <a:ext cx="11428680" cy="693193"/>
          </a:xfrm>
        </p:spPr>
        <p:txBody>
          <a:bodyPr/>
          <a:lstStyle/>
          <a:p>
            <a:r>
              <a:rPr lang="en-IN" sz="3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EI (as given by Daniel Goleman)</a:t>
            </a:r>
            <a:endParaRPr lang="en-US" sz="3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14:cNvPr>
              <p14:cNvContentPartPr/>
              <p14:nvPr/>
            </p14:nvContentPartPr>
            <p14:xfrm>
              <a:off x="822000" y="-22760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000" y="-233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14:cNvPr>
              <p14:cNvContentPartPr/>
              <p14:nvPr/>
            </p14:nvContentPartPr>
            <p14:xfrm>
              <a:off x="-4365600" y="36704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428600" y="36074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F670AFE-6AFE-04E7-9651-E68B60D16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4" y="53165"/>
            <a:ext cx="947240" cy="332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A75EF-9C17-D0E4-B418-7A04A3A6F941}"/>
              </a:ext>
            </a:extLst>
          </p:cNvPr>
          <p:cNvSpPr txBox="1"/>
          <p:nvPr/>
        </p:nvSpPr>
        <p:spPr>
          <a:xfrm>
            <a:off x="432000" y="1831054"/>
            <a:ext cx="11428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Roboto" panose="02000000000000000000" pitchFamily="2" charset="0"/>
              </a:rPr>
              <a:t>Self-Awareness:</a:t>
            </a:r>
            <a:r>
              <a:rPr lang="en-IN" sz="2400" b="0" i="0" dirty="0">
                <a:effectLst/>
                <a:latin typeface="Roboto" panose="02000000000000000000" pitchFamily="2" charset="0"/>
              </a:rPr>
              <a:t> It is the skill of being aware of and understanding one’s emotions as they occur and as they evolve.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Roboto" panose="02000000000000000000" pitchFamily="2" charset="0"/>
              </a:rPr>
              <a:t>Self-Regulation:</a:t>
            </a:r>
            <a:r>
              <a:rPr lang="en-IN" sz="2400" b="0" i="0" dirty="0">
                <a:effectLst/>
                <a:latin typeface="Roboto" panose="02000000000000000000" pitchFamily="2" charset="0"/>
              </a:rPr>
              <a:t> It is about controlling one’s emotions i.e. instead of reacting quickly; one can reign in one’s emotions and thus will think before responding.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Roboto" panose="02000000000000000000" pitchFamily="2" charset="0"/>
              </a:rPr>
              <a:t>Internal Motivation:</a:t>
            </a:r>
            <a:r>
              <a:rPr lang="en-IN" sz="2400" b="0" i="0" dirty="0">
                <a:effectLst/>
                <a:latin typeface="Roboto" panose="02000000000000000000" pitchFamily="2" charset="0"/>
              </a:rPr>
              <a:t> It includes one’s personal drive to improve and achieve commitment to one’s goals, initiative, or readiness to act on opportunities, and optimism and resilience.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Roboto" panose="02000000000000000000" pitchFamily="2" charset="0"/>
              </a:rPr>
              <a:t>Empathy:</a:t>
            </a:r>
            <a:r>
              <a:rPr lang="en-IN" sz="2400" b="0" i="0" dirty="0">
                <a:effectLst/>
                <a:latin typeface="Roboto" panose="02000000000000000000" pitchFamily="2" charset="0"/>
              </a:rPr>
              <a:t> It is an awareness of the needs and feelings of others both individually and in groups, and being able to see things from the point of view of others.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Roboto" panose="02000000000000000000" pitchFamily="2" charset="0"/>
              </a:rPr>
              <a:t>Social Skills:</a:t>
            </a:r>
            <a:r>
              <a:rPr lang="en-IN" sz="2400" b="0" i="0" dirty="0">
                <a:effectLst/>
                <a:latin typeface="Roboto" panose="02000000000000000000" pitchFamily="2" charset="0"/>
              </a:rPr>
              <a:t> It is applying empathy and balancing the wants and requirements of others with one’s. It includes building good rapport with others.</a:t>
            </a:r>
          </a:p>
        </p:txBody>
      </p:sp>
    </p:spTree>
    <p:extLst>
      <p:ext uri="{BB962C8B-B14F-4D97-AF65-F5344CB8AC3E}">
        <p14:creationId xmlns:p14="http://schemas.microsoft.com/office/powerpoint/2010/main" val="1640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1" y="69513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52548"/>
            <a:ext cx="11428680" cy="693193"/>
          </a:xfrm>
        </p:spPr>
        <p:txBody>
          <a:bodyPr/>
          <a:lstStyle/>
          <a:p>
            <a:r>
              <a:rPr lang="en-US" sz="3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14:cNvPr>
              <p14:cNvContentPartPr/>
              <p14:nvPr/>
            </p14:nvContentPartPr>
            <p14:xfrm>
              <a:off x="822000" y="-22760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000" y="-233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14:cNvPr>
              <p14:cNvContentPartPr/>
              <p14:nvPr/>
            </p14:nvContentPartPr>
            <p14:xfrm>
              <a:off x="-4365600" y="36704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428600" y="36074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F670AFE-6AFE-04E7-9651-E68B60D16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4" y="53165"/>
            <a:ext cx="947240" cy="332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A75EF-9C17-D0E4-B418-7A04A3A6F941}"/>
              </a:ext>
            </a:extLst>
          </p:cNvPr>
          <p:cNvSpPr txBox="1"/>
          <p:nvPr/>
        </p:nvSpPr>
        <p:spPr>
          <a:xfrm>
            <a:off x="432000" y="1646388"/>
            <a:ext cx="114286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600" b="1" i="0" dirty="0">
                <a:effectLst/>
                <a:latin typeface="Roboto" panose="02000000000000000000" pitchFamily="2" charset="0"/>
              </a:rPr>
              <a:t>For Targeting Policies better</a:t>
            </a:r>
            <a:endParaRPr lang="en-IN" sz="2600" b="0" i="0" dirty="0">
              <a:effectLst/>
              <a:latin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1" i="0" dirty="0">
                <a:effectLst/>
                <a:latin typeface="Roboto" panose="02000000000000000000" pitchFamily="2" charset="0"/>
              </a:rPr>
              <a:t>For motivating subordinates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1" i="0" dirty="0">
                <a:effectLst/>
                <a:latin typeface="Roboto" panose="02000000000000000000" pitchFamily="2" charset="0"/>
              </a:rPr>
              <a:t>Stress Management:</a:t>
            </a:r>
            <a:r>
              <a:rPr lang="en-IN" sz="2600" b="0" i="0" dirty="0">
                <a:effectLst/>
                <a:latin typeface="Roboto" panose="02000000000000000000" pitchFamily="2" charset="0"/>
              </a:rPr>
              <a:t> EI enables one to manage emotions in anxiety-provoking situations and thus helps one in maintaining one’s physical and mental well being.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1" i="0" dirty="0">
                <a:effectLst/>
                <a:latin typeface="Roboto" panose="02000000000000000000" pitchFamily="2" charset="0"/>
              </a:rPr>
              <a:t>For change:</a:t>
            </a:r>
            <a:r>
              <a:rPr lang="en-IN" sz="2600" b="0" i="0" dirty="0">
                <a:effectLst/>
                <a:latin typeface="Roboto" panose="02000000000000000000" pitchFamily="2" charset="0"/>
              </a:rPr>
              <a:t> An Emotionally Intelligent person is more likely to try new things, take risks and face new challenges without fear.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1" i="0" dirty="0">
                <a:effectLst/>
                <a:latin typeface="Roboto" panose="02000000000000000000" pitchFamily="2" charset="0"/>
              </a:rPr>
              <a:t>For Decision making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1" i="0" dirty="0">
                <a:effectLst/>
                <a:latin typeface="Roboto" panose="02000000000000000000" pitchFamily="2" charset="0"/>
              </a:rPr>
              <a:t>For Better Communication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b="1" i="0" dirty="0">
                <a:effectLst/>
                <a:latin typeface="Roboto" panose="02000000000000000000" pitchFamily="2" charset="0"/>
              </a:rPr>
              <a:t>For maintaining balance in life:</a:t>
            </a:r>
            <a:r>
              <a:rPr lang="en-IN" sz="2600" b="0" i="0" dirty="0">
                <a:effectLst/>
                <a:latin typeface="Roboto" panose="02000000000000000000" pitchFamily="2" charset="0"/>
              </a:rPr>
              <a:t> EI helps a employees in managing his/her personal life as well as professional life.</a:t>
            </a:r>
          </a:p>
        </p:txBody>
      </p:sp>
    </p:spTree>
    <p:extLst>
      <p:ext uri="{BB962C8B-B14F-4D97-AF65-F5344CB8AC3E}">
        <p14:creationId xmlns:p14="http://schemas.microsoft.com/office/powerpoint/2010/main" val="44148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1" y="69513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14:cNvPr>
              <p14:cNvContentPartPr/>
              <p14:nvPr/>
            </p14:nvContentPartPr>
            <p14:xfrm>
              <a:off x="822000" y="-22760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000" y="-233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14:cNvPr>
              <p14:cNvContentPartPr/>
              <p14:nvPr/>
            </p14:nvContentPartPr>
            <p14:xfrm>
              <a:off x="-4365600" y="36704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428600" y="36074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F670AFE-6AFE-04E7-9651-E68B60D16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4" y="53165"/>
            <a:ext cx="947240" cy="332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48B746-1F22-B2BC-AA05-CDD0DB0B87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130" t="19949" r="9449" b="7101"/>
          <a:stretch/>
        </p:blipFill>
        <p:spPr>
          <a:xfrm>
            <a:off x="1347119" y="332596"/>
            <a:ext cx="9497762" cy="64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7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1" y="69513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14:cNvPr>
              <p14:cNvContentPartPr/>
              <p14:nvPr/>
            </p14:nvContentPartPr>
            <p14:xfrm>
              <a:off x="822000" y="-22760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542E19-32EA-ECC9-B686-B18470547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000" y="-233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14:cNvPr>
              <p14:cNvContentPartPr/>
              <p14:nvPr/>
            </p14:nvContentPartPr>
            <p14:xfrm>
              <a:off x="-4365600" y="36704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F6B7E3-4D9D-44BD-65DE-C8924AB95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428600" y="360748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F670AFE-6AFE-04E7-9651-E68B60D16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4" y="53165"/>
            <a:ext cx="947240" cy="332409"/>
          </a:xfrm>
          <a:prstGeom prst="rect">
            <a:avLst/>
          </a:prstGeom>
        </p:spPr>
      </p:pic>
      <p:pic>
        <p:nvPicPr>
          <p:cNvPr id="1028" name="Picture 4" descr="Pin on Emotional Intelligence / Empowerment">
            <a:extLst>
              <a:ext uri="{FF2B5EF4-FFF2-40B4-BE49-F238E27FC236}">
                <a16:creationId xmlns:a16="http://schemas.microsoft.com/office/drawing/2014/main" id="{46D8B8C9-4E80-B08E-C241-5EE61B23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88" y="460972"/>
            <a:ext cx="9129272" cy="59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9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2DFAB-EDD0-696A-64FE-F7ACBFD8B6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FE878-C015-7E18-4ADF-53B45577F25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F6D90-FEC9-D952-A765-5A274F5050E0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689113"/>
            <a:ext cx="11248136" cy="5089895"/>
          </a:xfrm>
        </p:spPr>
        <p:txBody>
          <a:bodyPr/>
          <a:lstStyle/>
          <a:p>
            <a:r>
              <a:rPr lang="en-US" sz="3200" u="sng" dirty="0">
                <a:solidFill>
                  <a:schemeClr val="tx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 Measurement</a:t>
            </a:r>
            <a:endParaRPr lang="en-US" sz="32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25C6E3"/>
              </a:solidFill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dirty="0">
                <a:solidFill>
                  <a:srgbClr val="25C6E3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https://www.youtube.com/watch?v=Y7m9eNoB3NU</a:t>
            </a:r>
            <a:endParaRPr lang="en-US" sz="3200" dirty="0"/>
          </a:p>
          <a:p>
            <a:endParaRPr lang="en-US" sz="3200" dirty="0"/>
          </a:p>
          <a:p>
            <a:r>
              <a:rPr lang="en-IN" sz="3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Dan Goleman’s book ‘Emotional Intelligence: Why It Can Matter More Than IQ’. SUMMARY: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hlinkClick r:id="rId3"/>
              </a:rPr>
              <a:t>https://www.youtube.com/watch?v=n6MRsGwyMuQ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64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5" name="Picture 24" descr="A picture containing person&#10;&#10;Description automatically generated">
            <a:extLst>
              <a:ext uri="{FF2B5EF4-FFF2-40B4-BE49-F238E27FC236}">
                <a16:creationId xmlns:a16="http://schemas.microsoft.com/office/drawing/2014/main" id="{C42BA1D4-8D84-1B28-A13D-6CF93C01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4" y="2097538"/>
            <a:ext cx="4292544" cy="3429000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65789AF-C96A-6B1C-EAD1-439531CF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" y="53165"/>
            <a:ext cx="947240" cy="3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F07EC-B350-49E7-B6F3-FED47ED1C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89EDE6-EADC-4C51-A618-17CCFAE3C1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4401</TotalTime>
  <Words>412</Words>
  <Application>Microsoft Office PowerPoint</Application>
  <PresentationFormat>Widescreen</PresentationFormat>
  <Paragraphs>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Corbel</vt:lpstr>
      <vt:lpstr>Roboto</vt:lpstr>
      <vt:lpstr>Times New Roman</vt:lpstr>
      <vt:lpstr>Office Theme</vt:lpstr>
      <vt:lpstr>Emotional Intelligence (EI)</vt:lpstr>
      <vt:lpstr>Emotional Intelligence (EI)</vt:lpstr>
      <vt:lpstr>Elements of EI (as given by Daniel Goleman)</vt:lpstr>
      <vt:lpstr>Importance of EI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davinder kaur</cp:lastModifiedBy>
  <cp:revision>273</cp:revision>
  <dcterms:created xsi:type="dcterms:W3CDTF">2022-07-17T08:17:56Z</dcterms:created>
  <dcterms:modified xsi:type="dcterms:W3CDTF">2022-10-25T11:21:37Z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