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5CFC-0979-4345-9179-78BD03AA3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90A0EB-930F-4128-91D8-159F74326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B2C421-EE34-4CE4-8642-A7CFCA29493A}"/>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055B61B7-BC3A-472F-881E-78EC01AEF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1C1E1-3BF9-447D-9F84-EE89D610C22D}"/>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54237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B8A9-4F8A-4F4D-B693-5660BC80E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8CC9B-2A19-4C54-914C-8E7CA8D1A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F952B-FC51-4A13-A519-BD4DB40A33AC}"/>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EC81831F-DD1C-4F2F-BBB8-88A079E59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B7C2A-3546-40AD-8A69-923E631C8A8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40881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479539-8283-4B4A-858B-B84C62D4EF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9C07BF-38A8-4F86-BB3B-B84F0A91B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1D99A-4416-4AAE-89B3-34F639F10CA6}"/>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3D5C83C4-AE8E-497C-8DB8-AFB25BAD0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B2368-C32A-40DB-AF9A-1B2954D187B7}"/>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05924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2B89-4E1E-4408-86AE-7AC3D612B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B01CF-FD7F-4BBB-8CA4-6D75A59E6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81B27-3767-4119-844B-46D4ED43AE80}"/>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19867DEC-89DA-4E66-B2CB-79ED66CED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8CA53-EF8F-4BAE-A4E6-6AE542F6874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1731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7163-7381-4847-B6CA-7885CC548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C8A2BE-9CC9-486A-BCDE-60EF4FF06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C14C2-6252-46AB-9789-F9216F602F0C}"/>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C76057F0-66EE-4493-8326-873E9C1CB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6D752-6FB2-4641-8A69-B6FDB20D5530}"/>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126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E203-BE1E-4DDF-A99F-E5F976B4F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EF326-DDA1-4BA7-80CE-B54F2A6B5A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1B28F-AB5E-4030-929A-28134EA7C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9F4274-F8CA-405A-95E7-911AF2C66F7B}"/>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6" name="Footer Placeholder 5">
            <a:extLst>
              <a:ext uri="{FF2B5EF4-FFF2-40B4-BE49-F238E27FC236}">
                <a16:creationId xmlns:a16="http://schemas.microsoft.com/office/drawing/2014/main" id="{98C1355B-4A9B-4C0D-998D-F42B88BD7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125D8-5F2A-4B12-8CAB-4E0A6D3A95A3}"/>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7024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E08B-24DB-4DB0-952B-A08F42F4F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499134-2B40-4342-9AF1-7FE7AF0A1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860BC6-6CE2-4D2A-BF86-591B4E4AB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C7B47-CFC1-4B38-88A6-970501E27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121AB-09CE-4AA3-9914-BD2979915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873857-C8E7-4E6B-820D-8B1FA089A370}"/>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8" name="Footer Placeholder 7">
            <a:extLst>
              <a:ext uri="{FF2B5EF4-FFF2-40B4-BE49-F238E27FC236}">
                <a16:creationId xmlns:a16="http://schemas.microsoft.com/office/drawing/2014/main" id="{21EF9DB9-532A-45F8-A48A-80B393AFCD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B7540-F24C-479E-914C-61C6BFF59ECA}"/>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7610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1598-58B1-4D5C-AE21-E5FCE712AC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9AE89E-80F2-4AC9-BD3F-B1A5772D2F47}"/>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4" name="Footer Placeholder 3">
            <a:extLst>
              <a:ext uri="{FF2B5EF4-FFF2-40B4-BE49-F238E27FC236}">
                <a16:creationId xmlns:a16="http://schemas.microsoft.com/office/drawing/2014/main" id="{CE94F137-3DFD-40EA-B9B3-9A083BEE8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492D7-B39D-43D4-93AA-49B5BA877FF0}"/>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82680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8CE9E-6177-459D-B3D7-1D3A24153A0B}"/>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3" name="Footer Placeholder 2">
            <a:extLst>
              <a:ext uri="{FF2B5EF4-FFF2-40B4-BE49-F238E27FC236}">
                <a16:creationId xmlns:a16="http://schemas.microsoft.com/office/drawing/2014/main" id="{248DDD9D-C4A2-48F9-9366-043C320C9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DD814D-02FB-450D-AAA0-EB7765ABB5A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2813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47EC-D523-4D69-AA68-F6937DA5C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771FA5-63D5-441E-BD0F-0A600E829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AD0C17-09A9-443A-A72E-5BD7770FB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A9610-3EFD-4AC6-9413-EEEEFD319EB2}"/>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6" name="Footer Placeholder 5">
            <a:extLst>
              <a:ext uri="{FF2B5EF4-FFF2-40B4-BE49-F238E27FC236}">
                <a16:creationId xmlns:a16="http://schemas.microsoft.com/office/drawing/2014/main" id="{2619363F-8DB4-42EE-9740-D6E302492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91B42-0BB3-4ABF-8487-BD057B68A081}"/>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6536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566B-0348-4AE2-9219-33A7CB125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4662EB-E416-4ADE-8771-65112C6EA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B89764-872F-4981-9377-21F144F3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E3B1F-94EE-4F3D-9BFB-ADE4B827EA05}"/>
              </a:ext>
            </a:extLst>
          </p:cNvPr>
          <p:cNvSpPr>
            <a:spLocks noGrp="1"/>
          </p:cNvSpPr>
          <p:nvPr>
            <p:ph type="dt" sz="half" idx="10"/>
          </p:nvPr>
        </p:nvSpPr>
        <p:spPr/>
        <p:txBody>
          <a:bodyPr/>
          <a:lstStyle/>
          <a:p>
            <a:fld id="{5FCDB782-1E2A-4340-A9FB-68DB3A11F3D1}" type="datetimeFigureOut">
              <a:rPr lang="en-IN" smtClean="0"/>
              <a:t>11-11-2022</a:t>
            </a:fld>
            <a:endParaRPr lang="en-IN"/>
          </a:p>
        </p:txBody>
      </p:sp>
      <p:sp>
        <p:nvSpPr>
          <p:cNvPr id="6" name="Footer Placeholder 5">
            <a:extLst>
              <a:ext uri="{FF2B5EF4-FFF2-40B4-BE49-F238E27FC236}">
                <a16:creationId xmlns:a16="http://schemas.microsoft.com/office/drawing/2014/main" id="{93A6B256-D049-4599-A70C-9266A81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CDFAA-E76C-4420-A65C-2834ABFC55BA}"/>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85265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6639C-4011-45A9-A78A-35775A5CD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13310F-E598-429B-80A6-53005C029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73C3F-F93E-450A-90BD-6459274C5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DB782-1E2A-4340-A9FB-68DB3A11F3D1}" type="datetimeFigureOut">
              <a:rPr lang="en-IN" smtClean="0"/>
              <a:t>11-11-2022</a:t>
            </a:fld>
            <a:endParaRPr lang="en-IN"/>
          </a:p>
        </p:txBody>
      </p:sp>
      <p:sp>
        <p:nvSpPr>
          <p:cNvPr id="5" name="Footer Placeholder 4">
            <a:extLst>
              <a:ext uri="{FF2B5EF4-FFF2-40B4-BE49-F238E27FC236}">
                <a16:creationId xmlns:a16="http://schemas.microsoft.com/office/drawing/2014/main" id="{E3876419-9144-4CC9-BC8A-97D188A34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58AA5-812F-435A-9BC8-6E3A8ED33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C4B3B-0713-4E71-998B-89724F31A52F}" type="slidenum">
              <a:rPr lang="en-IN" smtClean="0"/>
              <a:t>‹#›</a:t>
            </a:fld>
            <a:endParaRPr lang="en-IN"/>
          </a:p>
        </p:txBody>
      </p:sp>
    </p:spTree>
    <p:extLst>
      <p:ext uri="{BB962C8B-B14F-4D97-AF65-F5344CB8AC3E}">
        <p14:creationId xmlns:p14="http://schemas.microsoft.com/office/powerpoint/2010/main" val="223325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128-BD66-40AD-9021-820C7D39DEE8}"/>
              </a:ext>
            </a:extLst>
          </p:cNvPr>
          <p:cNvSpPr>
            <a:spLocks noGrp="1"/>
          </p:cNvSpPr>
          <p:nvPr>
            <p:ph type="ctrTitle"/>
          </p:nvPr>
        </p:nvSpPr>
        <p:spPr/>
        <p:txBody>
          <a:bodyPr/>
          <a:lstStyle/>
          <a:p>
            <a:r>
              <a:rPr lang="en-IN" b="0" i="0" dirty="0">
                <a:solidFill>
                  <a:srgbClr val="610B38"/>
                </a:solidFill>
                <a:effectLst/>
                <a:latin typeface="erdana"/>
              </a:rPr>
              <a:t>Machine Learning</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CF485410-980E-438C-AFD8-5DCE91F5FB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484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2C02-353F-4BE3-87A3-0D4ED6341749}"/>
              </a:ext>
            </a:extLst>
          </p:cNvPr>
          <p:cNvSpPr>
            <a:spLocks noGrp="1"/>
          </p:cNvSpPr>
          <p:nvPr>
            <p:ph type="title"/>
          </p:nvPr>
        </p:nvSpPr>
        <p:spPr/>
        <p:txBody>
          <a:bodyPr/>
          <a:lstStyle/>
          <a:p>
            <a:r>
              <a:rPr lang="en-IN" b="0" i="0" dirty="0">
                <a:solidFill>
                  <a:srgbClr val="610B38"/>
                </a:solidFill>
                <a:effectLst/>
                <a:latin typeface="erdana"/>
              </a:rPr>
              <a:t>Classification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666F81-9934-4FDD-836B-E515C83F5E83}"/>
              </a:ext>
            </a:extLst>
          </p:cNvPr>
          <p:cNvSpPr>
            <a:spLocks noGrp="1"/>
          </p:cNvSpPr>
          <p:nvPr>
            <p:ph idx="1"/>
          </p:nvPr>
        </p:nvSpPr>
        <p:spPr>
          <a:xfrm>
            <a:off x="483093" y="1630316"/>
            <a:ext cx="10515600" cy="4351338"/>
          </a:xfrm>
        </p:spPr>
        <p:txBody>
          <a:bodyPr/>
          <a:lstStyle/>
          <a:p>
            <a:pPr algn="just"/>
            <a:r>
              <a:rPr lang="en-US" b="0" i="0" dirty="0">
                <a:solidFill>
                  <a:srgbClr val="333333"/>
                </a:solidFill>
                <a:effectLst/>
                <a:latin typeface="inter-regular"/>
              </a:rPr>
              <a:t>At a broad level, machine learning can be classified into three types:</a:t>
            </a:r>
          </a:p>
          <a:p>
            <a:pPr algn="just"/>
            <a:endParaRPr lang="en-US" b="0" i="0" dirty="0">
              <a:solidFill>
                <a:srgbClr val="333333"/>
              </a:solidFill>
              <a:effectLst/>
              <a:latin typeface="inter-regular"/>
            </a:endParaRPr>
          </a:p>
          <a:p>
            <a:pPr lvl="1" algn="just">
              <a:buFont typeface="+mj-lt"/>
              <a:buAutoNum type="arabicPeriod"/>
            </a:pPr>
            <a:r>
              <a:rPr lang="en-US" b="1" i="0" dirty="0">
                <a:solidFill>
                  <a:srgbClr val="000000"/>
                </a:solidFill>
                <a:effectLst/>
                <a:latin typeface="inter-bold"/>
              </a:rPr>
              <a:t>Supervised learning</a:t>
            </a: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Unsupervised learning</a:t>
            </a: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Reinforcement learning</a:t>
            </a:r>
            <a:endParaRPr lang="en-US" b="0" i="0" dirty="0">
              <a:solidFill>
                <a:srgbClr val="000000"/>
              </a:solidFill>
              <a:effectLst/>
              <a:latin typeface="inter-regular"/>
            </a:endParaRPr>
          </a:p>
          <a:p>
            <a:endParaRPr lang="en-IN" dirty="0"/>
          </a:p>
        </p:txBody>
      </p:sp>
      <p:pic>
        <p:nvPicPr>
          <p:cNvPr id="4098" name="Picture 2" descr="Introduction to Machine Learning">
            <a:extLst>
              <a:ext uri="{FF2B5EF4-FFF2-40B4-BE49-F238E27FC236}">
                <a16:creationId xmlns:a16="http://schemas.microsoft.com/office/drawing/2014/main" id="{94E9F594-0474-47F8-AB30-8612C94B9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838" y="2528425"/>
            <a:ext cx="50292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2621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1402C-7424-48A5-83F2-64D7A05CB478}"/>
              </a:ext>
            </a:extLst>
          </p:cNvPr>
          <p:cNvSpPr>
            <a:spLocks noGrp="1"/>
          </p:cNvSpPr>
          <p:nvPr>
            <p:ph idx="1"/>
          </p:nvPr>
        </p:nvSpPr>
        <p:spPr>
          <a:xfrm>
            <a:off x="314418" y="183256"/>
            <a:ext cx="10515600" cy="4351338"/>
          </a:xfrm>
        </p:spPr>
        <p:txBody>
          <a:bodyPr>
            <a:noAutofit/>
          </a:bodyPr>
          <a:lstStyle/>
          <a:p>
            <a:pPr marL="0" indent="0">
              <a:buNone/>
            </a:pPr>
            <a:r>
              <a:rPr lang="en-IN" sz="1400" dirty="0"/>
              <a:t>import pandas</a:t>
            </a:r>
          </a:p>
          <a:p>
            <a:pPr marL="0" indent="0">
              <a:buNone/>
            </a:pPr>
            <a:r>
              <a:rPr lang="en-IN" sz="1400" dirty="0"/>
              <a:t>from </a:t>
            </a:r>
            <a:r>
              <a:rPr lang="en-IN" sz="1400" dirty="0" err="1"/>
              <a:t>sklearn</a:t>
            </a:r>
            <a:r>
              <a:rPr lang="en-IN" sz="1400" dirty="0"/>
              <a:t> import tree</a:t>
            </a:r>
          </a:p>
          <a:p>
            <a:pPr marL="0" indent="0">
              <a:buNone/>
            </a:pPr>
            <a:r>
              <a:rPr lang="en-IN" sz="1400" dirty="0"/>
              <a:t>from </a:t>
            </a:r>
            <a:r>
              <a:rPr lang="en-IN" sz="1400" dirty="0" err="1"/>
              <a:t>sklearn.tree</a:t>
            </a:r>
            <a:r>
              <a:rPr lang="en-IN" sz="1400" dirty="0"/>
              <a:t> import </a:t>
            </a:r>
            <a:r>
              <a:rPr lang="en-IN" sz="1400" dirty="0" err="1"/>
              <a:t>DecisionTreeClassifier</a:t>
            </a:r>
            <a:endParaRPr lang="en-IN" sz="1400" dirty="0"/>
          </a:p>
          <a:p>
            <a:pPr marL="0" indent="0">
              <a:buNone/>
            </a:pPr>
            <a:r>
              <a:rPr lang="en-IN" sz="1400" dirty="0" err="1"/>
              <a:t>df</a:t>
            </a:r>
            <a:r>
              <a:rPr lang="en-IN" sz="1400" dirty="0"/>
              <a:t> = </a:t>
            </a:r>
            <a:r>
              <a:rPr lang="en-IN" sz="1400" dirty="0" err="1"/>
              <a:t>pandas.read_csv</a:t>
            </a:r>
            <a:r>
              <a:rPr lang="en-IN" sz="1400" dirty="0"/>
              <a:t>("data.csv")</a:t>
            </a:r>
          </a:p>
          <a:p>
            <a:pPr marL="0" indent="0">
              <a:buNone/>
            </a:pPr>
            <a:r>
              <a:rPr lang="en-IN" sz="1400" dirty="0"/>
              <a:t>d = {'UK': 0, 'USA': 1, 'N': 2}</a:t>
            </a:r>
          </a:p>
          <a:p>
            <a:pPr marL="0" indent="0">
              <a:buNone/>
            </a:pPr>
            <a:r>
              <a:rPr lang="en-IN" sz="1400" dirty="0" err="1"/>
              <a:t>df</a:t>
            </a:r>
            <a:r>
              <a:rPr lang="en-IN" sz="1400" dirty="0"/>
              <a:t>['Nationality'] = </a:t>
            </a:r>
            <a:r>
              <a:rPr lang="en-IN" sz="1400" dirty="0" err="1"/>
              <a:t>df</a:t>
            </a:r>
            <a:r>
              <a:rPr lang="en-IN" sz="1400" dirty="0"/>
              <a:t>['Nationality'].map(d)</a:t>
            </a:r>
          </a:p>
          <a:p>
            <a:pPr marL="0" indent="0">
              <a:buNone/>
            </a:pPr>
            <a:r>
              <a:rPr lang="en-IN" sz="1400" dirty="0"/>
              <a:t>d = {'YES': 1, 'NO': 0}</a:t>
            </a:r>
          </a:p>
          <a:p>
            <a:pPr marL="0" indent="0">
              <a:buNone/>
            </a:pPr>
            <a:r>
              <a:rPr lang="en-IN" sz="1400" dirty="0" err="1"/>
              <a:t>df</a:t>
            </a:r>
            <a:r>
              <a:rPr lang="en-IN" sz="1400" dirty="0"/>
              <a:t>['Go'] = </a:t>
            </a:r>
            <a:r>
              <a:rPr lang="en-IN" sz="1400" dirty="0" err="1"/>
              <a:t>df</a:t>
            </a:r>
            <a:r>
              <a:rPr lang="en-IN" sz="1400" dirty="0"/>
              <a:t>['Go'].map(d)</a:t>
            </a:r>
          </a:p>
          <a:p>
            <a:pPr marL="0" indent="0">
              <a:buNone/>
            </a:pPr>
            <a:r>
              <a:rPr lang="en-IN" sz="1400" dirty="0"/>
              <a:t>features = ['Age', 'Experience', 'Rank', 'Nationality']</a:t>
            </a:r>
          </a:p>
          <a:p>
            <a:pPr marL="0" indent="0">
              <a:buNone/>
            </a:pPr>
            <a:r>
              <a:rPr lang="en-IN" sz="1400" dirty="0"/>
              <a:t>X = </a:t>
            </a:r>
            <a:r>
              <a:rPr lang="en-IN" sz="1400" dirty="0" err="1"/>
              <a:t>df</a:t>
            </a:r>
            <a:r>
              <a:rPr lang="en-IN" sz="1400" dirty="0"/>
              <a:t>[features]</a:t>
            </a:r>
          </a:p>
          <a:p>
            <a:pPr marL="0" indent="0">
              <a:buNone/>
            </a:pPr>
            <a:r>
              <a:rPr lang="en-IN" sz="1400" dirty="0"/>
              <a:t>y = </a:t>
            </a:r>
            <a:r>
              <a:rPr lang="en-IN" sz="1400" dirty="0" err="1"/>
              <a:t>df</a:t>
            </a:r>
            <a:r>
              <a:rPr lang="en-IN" sz="1400" dirty="0"/>
              <a:t>['Go']</a:t>
            </a:r>
          </a:p>
          <a:p>
            <a:pPr marL="0" indent="0">
              <a:buNone/>
            </a:pPr>
            <a:r>
              <a:rPr lang="en-IN" sz="1400" dirty="0" err="1"/>
              <a:t>dtree</a:t>
            </a:r>
            <a:r>
              <a:rPr lang="en-IN" sz="1400" dirty="0"/>
              <a:t> = </a:t>
            </a:r>
            <a:r>
              <a:rPr lang="en-IN" sz="1400" dirty="0" err="1"/>
              <a:t>DecisionTreeClassifier</a:t>
            </a:r>
            <a:r>
              <a:rPr lang="en-IN" sz="1400" dirty="0"/>
              <a:t>()</a:t>
            </a:r>
          </a:p>
          <a:p>
            <a:pPr marL="0" indent="0">
              <a:buNone/>
            </a:pPr>
            <a:r>
              <a:rPr lang="en-IN" sz="1400" dirty="0" err="1"/>
              <a:t>dtree</a:t>
            </a:r>
            <a:r>
              <a:rPr lang="en-IN" sz="1400" dirty="0"/>
              <a:t> = </a:t>
            </a:r>
            <a:r>
              <a:rPr lang="en-IN" sz="1400" dirty="0" err="1"/>
              <a:t>dtree.fit</a:t>
            </a:r>
            <a:r>
              <a:rPr lang="en-IN" sz="1400" dirty="0"/>
              <a:t>(X, y)</a:t>
            </a:r>
          </a:p>
          <a:p>
            <a:pPr marL="0" indent="0">
              <a:buNone/>
            </a:pPr>
            <a:r>
              <a:rPr lang="en-IN" sz="1400" dirty="0"/>
              <a:t>print(</a:t>
            </a:r>
            <a:r>
              <a:rPr lang="en-IN" sz="1400" dirty="0" err="1"/>
              <a:t>dtree.predict</a:t>
            </a:r>
            <a:r>
              <a:rPr lang="en-IN" sz="1400" dirty="0"/>
              <a:t>([[40, 10, 6, 1]]))</a:t>
            </a:r>
          </a:p>
          <a:p>
            <a:pPr marL="0" indent="0">
              <a:buNone/>
            </a:pPr>
            <a:r>
              <a:rPr lang="en-IN" sz="1400" dirty="0"/>
              <a:t>print("[1] means 'GO'")</a:t>
            </a:r>
          </a:p>
          <a:p>
            <a:pPr marL="0" indent="0">
              <a:buNone/>
            </a:pPr>
            <a:r>
              <a:rPr lang="en-IN" sz="1400" dirty="0"/>
              <a:t>print("[0] means 'NO'")</a:t>
            </a:r>
          </a:p>
        </p:txBody>
      </p:sp>
      <p:pic>
        <p:nvPicPr>
          <p:cNvPr id="5" name="Picture 4">
            <a:extLst>
              <a:ext uri="{FF2B5EF4-FFF2-40B4-BE49-F238E27FC236}">
                <a16:creationId xmlns:a16="http://schemas.microsoft.com/office/drawing/2014/main" id="{C7176834-19C1-4BE8-9476-C66752E82F61}"/>
              </a:ext>
            </a:extLst>
          </p:cNvPr>
          <p:cNvPicPr>
            <a:picLocks noChangeAspect="1"/>
          </p:cNvPicPr>
          <p:nvPr/>
        </p:nvPicPr>
        <p:blipFill rotWithShape="1">
          <a:blip r:embed="rId2"/>
          <a:srcRect l="50534" t="28997" r="40946" b="58576"/>
          <a:stretch/>
        </p:blipFill>
        <p:spPr>
          <a:xfrm>
            <a:off x="6161103" y="1988597"/>
            <a:ext cx="1997476" cy="1638953"/>
          </a:xfrm>
          <a:prstGeom prst="rect">
            <a:avLst/>
          </a:prstGeom>
        </p:spPr>
      </p:pic>
    </p:spTree>
    <p:extLst>
      <p:ext uri="{BB962C8B-B14F-4D97-AF65-F5344CB8AC3E}">
        <p14:creationId xmlns:p14="http://schemas.microsoft.com/office/powerpoint/2010/main" val="149520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08A1-0E84-42CF-929E-43C0F2B6BCA7}"/>
              </a:ext>
            </a:extLst>
          </p:cNvPr>
          <p:cNvSpPr>
            <a:spLocks noGrp="1"/>
          </p:cNvSpPr>
          <p:nvPr>
            <p:ph type="title"/>
          </p:nvPr>
        </p:nvSpPr>
        <p:spPr/>
        <p:txBody>
          <a:bodyPr/>
          <a:lstStyle/>
          <a:p>
            <a:r>
              <a:rPr lang="en-IN" b="0" i="0" dirty="0">
                <a:solidFill>
                  <a:srgbClr val="610B4B"/>
                </a:solidFill>
                <a:effectLst/>
                <a:latin typeface="erdana"/>
              </a:rPr>
              <a:t>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AF9C3AE-83A6-4FC6-8DB6-7BB3CD1DC64A}"/>
              </a:ext>
            </a:extLst>
          </p:cNvPr>
          <p:cNvSpPr>
            <a:spLocks noGrp="1"/>
          </p:cNvSpPr>
          <p:nvPr>
            <p:ph idx="1"/>
          </p:nvPr>
        </p:nvSpPr>
        <p:spPr/>
        <p:txBody>
          <a:bodyPr/>
          <a:lstStyle/>
          <a:p>
            <a:pPr algn="just"/>
            <a:r>
              <a:rPr lang="en-US" b="0" i="0" dirty="0">
                <a:solidFill>
                  <a:srgbClr val="333333"/>
                </a:solidFill>
                <a:effectLst/>
                <a:latin typeface="inter-regular"/>
              </a:rPr>
              <a:t>Supervised learning is a type of machine learning method in which we provide sample labeled data to the machine learning system in order to train it, and on that basis, it predicts the output.</a:t>
            </a:r>
          </a:p>
          <a:p>
            <a:pPr algn="just"/>
            <a:r>
              <a:rPr lang="en-US" b="0" i="0" dirty="0">
                <a:solidFill>
                  <a:srgbClr val="333333"/>
                </a:solidFill>
                <a:effectLst/>
                <a:latin typeface="inter-regular"/>
              </a:rPr>
              <a:t>The system creates a model using labeled data to understand the datasets and learn about each data, once the training and processing are done then we test the model by providing sample data to check whether it is predicting the exact output or not.</a:t>
            </a:r>
          </a:p>
          <a:p>
            <a:endParaRPr lang="en-IN" dirty="0"/>
          </a:p>
        </p:txBody>
      </p:sp>
    </p:spTree>
    <p:extLst>
      <p:ext uri="{BB962C8B-B14F-4D97-AF65-F5344CB8AC3E}">
        <p14:creationId xmlns:p14="http://schemas.microsoft.com/office/powerpoint/2010/main" val="277070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91BB-3713-4E9A-BD65-FAB39DA96037}"/>
              </a:ext>
            </a:extLst>
          </p:cNvPr>
          <p:cNvSpPr>
            <a:spLocks noGrp="1"/>
          </p:cNvSpPr>
          <p:nvPr>
            <p:ph type="title"/>
          </p:nvPr>
        </p:nvSpPr>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F432A149-029F-499D-9EB6-6D832C2172A8}"/>
              </a:ext>
            </a:extLst>
          </p:cNvPr>
          <p:cNvSpPr>
            <a:spLocks noGrp="1"/>
          </p:cNvSpPr>
          <p:nvPr>
            <p:ph idx="1"/>
          </p:nvPr>
        </p:nvSpPr>
        <p:spPr/>
        <p:txBody>
          <a:bodyPr/>
          <a:lstStyle/>
          <a:p>
            <a:pPr algn="just"/>
            <a:r>
              <a:rPr lang="en-US" b="0" i="0" dirty="0">
                <a:solidFill>
                  <a:srgbClr val="333333"/>
                </a:solidFill>
                <a:effectLst/>
                <a:latin typeface="inter-regular"/>
              </a:rPr>
              <a:t>The goal of supervised learning is to map input data with the output data. Supervised learning is based on supervision, and it is the same as when a student learns things under the supervision of the teacher. An example of supervised learning is </a:t>
            </a:r>
            <a:r>
              <a:rPr lang="en-US" b="1" i="0" dirty="0">
                <a:solidFill>
                  <a:srgbClr val="333333"/>
                </a:solidFill>
                <a:effectLst/>
                <a:latin typeface="inter-bold"/>
              </a:rPr>
              <a:t>spam filtering</a:t>
            </a:r>
            <a:r>
              <a:rPr lang="en-US" b="0" i="0" dirty="0">
                <a:solidFill>
                  <a:srgbClr val="333333"/>
                </a:solidFill>
                <a:effectLst/>
                <a:latin typeface="inter-regular"/>
              </a:rPr>
              <a:t>.</a:t>
            </a:r>
          </a:p>
          <a:p>
            <a:pPr algn="just"/>
            <a:endParaRPr lang="en-US" dirty="0">
              <a:solidFill>
                <a:srgbClr val="333333"/>
              </a:solidFill>
              <a:latin typeface="inter-regular"/>
            </a:endParaRPr>
          </a:p>
          <a:p>
            <a:pPr algn="just"/>
            <a:r>
              <a:rPr lang="en-US" b="0" i="0" dirty="0">
                <a:solidFill>
                  <a:srgbClr val="333333"/>
                </a:solidFill>
                <a:effectLst/>
                <a:latin typeface="inter-regular"/>
              </a:rPr>
              <a:t>Supervised learning can be grouped further in two categories of algorithms:</a:t>
            </a:r>
          </a:p>
          <a:p>
            <a:pPr algn="just"/>
            <a:endParaRPr lang="en-US" b="0" i="0" dirty="0">
              <a:solidFill>
                <a:srgbClr val="333333"/>
              </a:solidFill>
              <a:effectLst/>
              <a:latin typeface="inter-regular"/>
            </a:endParaRPr>
          </a:p>
          <a:p>
            <a:pPr lvl="1" algn="just"/>
            <a:r>
              <a:rPr lang="en-US" b="1" i="0" dirty="0">
                <a:solidFill>
                  <a:srgbClr val="000000"/>
                </a:solidFill>
                <a:effectLst/>
                <a:latin typeface="inter-bold"/>
              </a:rPr>
              <a:t>Classification</a:t>
            </a:r>
            <a:endParaRPr lang="en-US" b="0" i="0" dirty="0">
              <a:solidFill>
                <a:srgbClr val="000000"/>
              </a:solidFill>
              <a:effectLst/>
              <a:latin typeface="inter-regular"/>
            </a:endParaRPr>
          </a:p>
          <a:p>
            <a:pPr lvl="1" algn="just"/>
            <a:r>
              <a:rPr lang="en-US" b="1" i="0" dirty="0">
                <a:solidFill>
                  <a:srgbClr val="000000"/>
                </a:solidFill>
                <a:effectLst/>
                <a:latin typeface="inter-bold"/>
              </a:rPr>
              <a:t>Regression</a:t>
            </a:r>
            <a:endParaRPr lang="en-US" b="0" i="0" dirty="0">
              <a:solidFill>
                <a:srgbClr val="000000"/>
              </a:solidFill>
              <a:effectLst/>
              <a:latin typeface="inter-regular"/>
            </a:endParaRPr>
          </a:p>
          <a:p>
            <a:pPr algn="just"/>
            <a:endParaRPr lang="en-IN" dirty="0"/>
          </a:p>
        </p:txBody>
      </p:sp>
    </p:spTree>
    <p:extLst>
      <p:ext uri="{BB962C8B-B14F-4D97-AF65-F5344CB8AC3E}">
        <p14:creationId xmlns:p14="http://schemas.microsoft.com/office/powerpoint/2010/main" val="32243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C65D-435A-443E-BE05-A0B676B13E59}"/>
              </a:ext>
            </a:extLst>
          </p:cNvPr>
          <p:cNvSpPr>
            <a:spLocks noGrp="1"/>
          </p:cNvSpPr>
          <p:nvPr>
            <p:ph type="title"/>
          </p:nvPr>
        </p:nvSpPr>
        <p:spPr/>
        <p:txBody>
          <a:bodyPr/>
          <a:lstStyle/>
          <a:p>
            <a:r>
              <a:rPr lang="en-IN" b="0" i="0" dirty="0">
                <a:solidFill>
                  <a:srgbClr val="610B4B"/>
                </a:solidFill>
                <a:effectLst/>
                <a:latin typeface="erdana"/>
              </a:rPr>
              <a:t>Unsupervised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681F6D5-4CDE-4079-8471-349EC1FBBB5E}"/>
              </a:ext>
            </a:extLst>
          </p:cNvPr>
          <p:cNvSpPr>
            <a:spLocks noGrp="1"/>
          </p:cNvSpPr>
          <p:nvPr>
            <p:ph idx="1"/>
          </p:nvPr>
        </p:nvSpPr>
        <p:spPr/>
        <p:txBody>
          <a:bodyPr/>
          <a:lstStyle/>
          <a:p>
            <a:pPr algn="just"/>
            <a:r>
              <a:rPr lang="en-US" b="0" i="0" dirty="0">
                <a:solidFill>
                  <a:srgbClr val="333333"/>
                </a:solidFill>
                <a:effectLst/>
                <a:latin typeface="inter-regular"/>
              </a:rPr>
              <a:t>Unsupervised learning is a learning method in which a machine learns without any supervision.</a:t>
            </a:r>
          </a:p>
          <a:p>
            <a:pPr algn="just"/>
            <a:r>
              <a:rPr lang="en-US" b="0" i="0" dirty="0">
                <a:solidFill>
                  <a:srgbClr val="333333"/>
                </a:solidFill>
                <a:effectLst/>
                <a:latin typeface="inter-regular"/>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endParaRPr lang="en-IN" dirty="0"/>
          </a:p>
        </p:txBody>
      </p:sp>
    </p:spTree>
    <p:extLst>
      <p:ext uri="{BB962C8B-B14F-4D97-AF65-F5344CB8AC3E}">
        <p14:creationId xmlns:p14="http://schemas.microsoft.com/office/powerpoint/2010/main" val="16714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97E5-5AA9-471A-8369-95C39FBC7912}"/>
              </a:ext>
            </a:extLst>
          </p:cNvPr>
          <p:cNvSpPr>
            <a:spLocks noGrp="1"/>
          </p:cNvSpPr>
          <p:nvPr>
            <p:ph type="title"/>
          </p:nvPr>
        </p:nvSpPr>
        <p:spPr/>
        <p:txBody>
          <a:bodyPr/>
          <a:lstStyle/>
          <a:p>
            <a:r>
              <a:rPr lang="en-US" dirty="0"/>
              <a:t>Types of Unsupervised Learning</a:t>
            </a:r>
            <a:endParaRPr lang="en-IN" dirty="0"/>
          </a:p>
        </p:txBody>
      </p:sp>
      <p:sp>
        <p:nvSpPr>
          <p:cNvPr id="3" name="Content Placeholder 2">
            <a:extLst>
              <a:ext uri="{FF2B5EF4-FFF2-40B4-BE49-F238E27FC236}">
                <a16:creationId xmlns:a16="http://schemas.microsoft.com/office/drawing/2014/main" id="{E625B12E-2808-4299-82F3-6518EFBE2425}"/>
              </a:ext>
            </a:extLst>
          </p:cNvPr>
          <p:cNvSpPr>
            <a:spLocks noGrp="1"/>
          </p:cNvSpPr>
          <p:nvPr>
            <p:ph idx="1"/>
          </p:nvPr>
        </p:nvSpPr>
        <p:spPr/>
        <p:txBody>
          <a:bodyPr/>
          <a:lstStyle/>
          <a:p>
            <a:pPr algn="just"/>
            <a:r>
              <a:rPr lang="en-US" b="0" i="0" dirty="0">
                <a:solidFill>
                  <a:srgbClr val="333333"/>
                </a:solidFill>
                <a:effectLst/>
                <a:latin typeface="inter-regular"/>
              </a:rPr>
              <a:t>In unsupervised learning, we don't have a predetermined result. The machine tries to find useful insights from a huge amount of data. It can be further classifieds into two categories of algorithms:</a:t>
            </a:r>
          </a:p>
          <a:p>
            <a:pPr algn="just"/>
            <a:endParaRPr lang="en-US" b="0" i="0" dirty="0">
              <a:solidFill>
                <a:srgbClr val="333333"/>
              </a:solidFill>
              <a:effectLst/>
              <a:latin typeface="inter-regular"/>
            </a:endParaRPr>
          </a:p>
          <a:p>
            <a:pPr lvl="1" algn="just"/>
            <a:r>
              <a:rPr lang="en-US" b="1" i="0" dirty="0">
                <a:solidFill>
                  <a:srgbClr val="000000"/>
                </a:solidFill>
                <a:effectLst/>
                <a:latin typeface="inter-bold"/>
              </a:rPr>
              <a:t>Clustering</a:t>
            </a:r>
            <a:endParaRPr lang="en-US" b="0" i="0" dirty="0">
              <a:solidFill>
                <a:srgbClr val="000000"/>
              </a:solidFill>
              <a:effectLst/>
              <a:latin typeface="inter-regular"/>
            </a:endParaRPr>
          </a:p>
          <a:p>
            <a:pPr lvl="1" algn="just"/>
            <a:r>
              <a:rPr lang="en-US" b="1" i="0" dirty="0">
                <a:solidFill>
                  <a:srgbClr val="000000"/>
                </a:solidFill>
                <a:effectLst/>
                <a:latin typeface="inter-bold"/>
              </a:rPr>
              <a:t>Association</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0802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CFD2-6CF1-4311-AB37-570CC09D48C9}"/>
              </a:ext>
            </a:extLst>
          </p:cNvPr>
          <p:cNvSpPr>
            <a:spLocks noGrp="1"/>
          </p:cNvSpPr>
          <p:nvPr>
            <p:ph type="title"/>
          </p:nvPr>
        </p:nvSpPr>
        <p:spPr/>
        <p:txBody>
          <a:bodyPr/>
          <a:lstStyle/>
          <a:p>
            <a:r>
              <a:rPr lang="en-IN" b="0" i="0" dirty="0">
                <a:solidFill>
                  <a:srgbClr val="610B4B"/>
                </a:solidFill>
                <a:effectLst/>
                <a:latin typeface="erdana"/>
              </a:rPr>
              <a:t>Reinforcement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3A0D772-E0E3-482E-B3EA-E8A79CE8BC73}"/>
              </a:ext>
            </a:extLst>
          </p:cNvPr>
          <p:cNvSpPr>
            <a:spLocks noGrp="1"/>
          </p:cNvSpPr>
          <p:nvPr>
            <p:ph idx="1"/>
          </p:nvPr>
        </p:nvSpPr>
        <p:spPr/>
        <p:txBody>
          <a:bodyPr/>
          <a:lstStyle/>
          <a:p>
            <a:pPr algn="just"/>
            <a:r>
              <a:rPr lang="en-US" b="0" i="0" dirty="0">
                <a:solidFill>
                  <a:srgbClr val="333333"/>
                </a:solidFill>
                <a:effectLst/>
                <a:latin typeface="inter-regular"/>
              </a:rPr>
              <a:t>Reinforcement learning is a feedback-based learning method, in which a learning agent gets a reward for each right action and gets a penalty for each wrong action. The agent learns automatically with this feedback and improves its performance. In reinforcement learning, the agent interacts with the environment and explores it. The goal of an agent is to get the most reward points, and hence, it improves its performance.</a:t>
            </a:r>
          </a:p>
          <a:p>
            <a:pPr algn="just"/>
            <a:r>
              <a:rPr lang="en-US" b="0" i="0" dirty="0">
                <a:solidFill>
                  <a:srgbClr val="333333"/>
                </a:solidFill>
                <a:effectLst/>
                <a:latin typeface="inter-regular"/>
              </a:rPr>
              <a:t>The robotic dog, which automatically learns the movement of his arms, is an example of Reinforcement learning.</a:t>
            </a:r>
            <a:endParaRPr lang="en-IN" dirty="0"/>
          </a:p>
        </p:txBody>
      </p:sp>
    </p:spTree>
    <p:extLst>
      <p:ext uri="{BB962C8B-B14F-4D97-AF65-F5344CB8AC3E}">
        <p14:creationId xmlns:p14="http://schemas.microsoft.com/office/powerpoint/2010/main" val="316555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68C-A862-4310-9EAF-1D5493B0302F}"/>
              </a:ext>
            </a:extLst>
          </p:cNvPr>
          <p:cNvSpPr>
            <a:spLocks noGrp="1"/>
          </p:cNvSpPr>
          <p:nvPr>
            <p:ph type="title"/>
          </p:nvPr>
        </p:nvSpPr>
        <p:spPr/>
        <p:txBody>
          <a:bodyPr/>
          <a:lstStyle/>
          <a:p>
            <a:r>
              <a:rPr lang="en-IN" b="0" i="0" dirty="0">
                <a:solidFill>
                  <a:srgbClr val="610B38"/>
                </a:solidFill>
                <a:effectLst/>
                <a:latin typeface="erdana"/>
              </a:rPr>
              <a:t>History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192E49D-AEE9-4E23-A4BF-FC698639558A}"/>
              </a:ext>
            </a:extLst>
          </p:cNvPr>
          <p:cNvSpPr>
            <a:spLocks noGrp="1"/>
          </p:cNvSpPr>
          <p:nvPr>
            <p:ph idx="1"/>
          </p:nvPr>
        </p:nvSpPr>
        <p:spPr>
          <a:xfrm>
            <a:off x="642891" y="1174926"/>
            <a:ext cx="10515600" cy="4351338"/>
          </a:xfrm>
        </p:spPr>
        <p:txBody>
          <a:bodyPr/>
          <a:lstStyle/>
          <a:p>
            <a:pPr algn="just"/>
            <a:r>
              <a:rPr lang="en-US" b="0" i="0" dirty="0">
                <a:solidFill>
                  <a:srgbClr val="333333"/>
                </a:solidFill>
                <a:effectLst/>
                <a:latin typeface="inter-regular"/>
              </a:rPr>
              <a:t>Before some years (about 40-50 years), machine learning was science fiction, but today it is a part of our daily life. Machine learning is making our day-to-day life easy from </a:t>
            </a:r>
            <a:r>
              <a:rPr lang="en-US" b="1" i="0" dirty="0">
                <a:solidFill>
                  <a:srgbClr val="333333"/>
                </a:solidFill>
                <a:effectLst/>
                <a:latin typeface="inter-bold"/>
              </a:rPr>
              <a:t>self-driving cars</a:t>
            </a:r>
            <a:r>
              <a:rPr lang="en-US" b="0" i="0" dirty="0">
                <a:solidFill>
                  <a:srgbClr val="333333"/>
                </a:solidFill>
                <a:effectLst/>
                <a:latin typeface="inter-regular"/>
              </a:rPr>
              <a:t> to </a:t>
            </a:r>
            <a:r>
              <a:rPr lang="en-US" b="1" i="0" dirty="0">
                <a:solidFill>
                  <a:srgbClr val="333333"/>
                </a:solidFill>
                <a:effectLst/>
                <a:latin typeface="inter-bold"/>
              </a:rPr>
              <a:t>Amazon virtual assistant "Alexa"</a:t>
            </a:r>
            <a:r>
              <a:rPr lang="en-US" b="0" i="0" dirty="0">
                <a:solidFill>
                  <a:srgbClr val="333333"/>
                </a:solidFill>
                <a:effectLst/>
                <a:latin typeface="inter-regular"/>
              </a:rPr>
              <a:t>. However, the idea behind machine learning is so old and has a long history. Below some milestones are given which have occurred in the history of machine learning:</a:t>
            </a:r>
            <a:endParaRPr lang="en-IN" dirty="0"/>
          </a:p>
        </p:txBody>
      </p:sp>
      <p:pic>
        <p:nvPicPr>
          <p:cNvPr id="5122" name="Picture 2" descr="History of Machine Learning">
            <a:extLst>
              <a:ext uri="{FF2B5EF4-FFF2-40B4-BE49-F238E27FC236}">
                <a16:creationId xmlns:a16="http://schemas.microsoft.com/office/drawing/2014/main" id="{AF12B0C2-BB76-4FDC-9804-F9A6E7BFE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467" y="3885659"/>
            <a:ext cx="6562447" cy="27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CD0-21FA-4E11-98FE-665407E9E8B4}"/>
              </a:ext>
            </a:extLst>
          </p:cNvPr>
          <p:cNvSpPr>
            <a:spLocks noGrp="1"/>
          </p:cNvSpPr>
          <p:nvPr>
            <p:ph type="title"/>
          </p:nvPr>
        </p:nvSpPr>
        <p:spPr/>
        <p:txBody>
          <a:bodyPr/>
          <a:lstStyle/>
          <a:p>
            <a:r>
              <a:rPr lang="en-IN" b="0" i="0" dirty="0">
                <a:solidFill>
                  <a:srgbClr val="610B4B"/>
                </a:solidFill>
                <a:effectLst/>
                <a:latin typeface="erdana"/>
              </a:rPr>
              <a:t>Machine Learning at present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6EC31FF-4159-4D9C-A00C-347EB9A4C3A8}"/>
              </a:ext>
            </a:extLst>
          </p:cNvPr>
          <p:cNvSpPr>
            <a:spLocks noGrp="1"/>
          </p:cNvSpPr>
          <p:nvPr>
            <p:ph idx="1"/>
          </p:nvPr>
        </p:nvSpPr>
        <p:spPr>
          <a:xfrm>
            <a:off x="625136" y="1690688"/>
            <a:ext cx="10515600" cy="4351338"/>
          </a:xfrm>
        </p:spPr>
        <p:txBody>
          <a:bodyPr/>
          <a:lstStyle/>
          <a:p>
            <a:pPr algn="just"/>
            <a:r>
              <a:rPr lang="en-US" b="0" i="0" dirty="0">
                <a:solidFill>
                  <a:srgbClr val="333333"/>
                </a:solidFill>
                <a:effectLst/>
                <a:latin typeface="inter-regular"/>
              </a:rPr>
              <a:t>Now machine learning has got a great advancement in its research, and it is present everywhere around us, such as </a:t>
            </a:r>
            <a:r>
              <a:rPr lang="en-US" b="1" i="0" dirty="0">
                <a:solidFill>
                  <a:srgbClr val="333333"/>
                </a:solidFill>
                <a:effectLst/>
                <a:latin typeface="inter-bold"/>
              </a:rPr>
              <a:t>self-driving cars</a:t>
            </a:r>
            <a:r>
              <a:rPr lang="en-US" b="0" i="0" dirty="0">
                <a:solidFill>
                  <a:srgbClr val="333333"/>
                </a:solidFill>
                <a:effectLst/>
                <a:latin typeface="inter-regular"/>
              </a:rPr>
              <a:t>, </a:t>
            </a:r>
            <a:r>
              <a:rPr lang="en-US" b="1" i="0" dirty="0">
                <a:solidFill>
                  <a:srgbClr val="333333"/>
                </a:solidFill>
                <a:effectLst/>
                <a:latin typeface="inter-bold"/>
              </a:rPr>
              <a:t>Amazon Alexa</a:t>
            </a:r>
            <a:r>
              <a:rPr lang="en-US" b="0" i="0" dirty="0">
                <a:solidFill>
                  <a:srgbClr val="333333"/>
                </a:solidFill>
                <a:effectLst/>
                <a:latin typeface="inter-regular"/>
              </a:rPr>
              <a:t>, </a:t>
            </a:r>
            <a:r>
              <a:rPr lang="en-US" b="1" i="0" dirty="0">
                <a:solidFill>
                  <a:srgbClr val="333333"/>
                </a:solidFill>
                <a:effectLst/>
                <a:latin typeface="inter-bold"/>
              </a:rPr>
              <a:t>Catboats</a:t>
            </a:r>
            <a:r>
              <a:rPr lang="en-US" b="0" i="0" dirty="0">
                <a:solidFill>
                  <a:srgbClr val="333333"/>
                </a:solidFill>
                <a:effectLst/>
                <a:latin typeface="inter-regular"/>
              </a:rPr>
              <a:t>, </a:t>
            </a:r>
            <a:r>
              <a:rPr lang="en-US" b="1" i="0" dirty="0">
                <a:solidFill>
                  <a:srgbClr val="333333"/>
                </a:solidFill>
                <a:effectLst/>
                <a:latin typeface="inter-bold"/>
              </a:rPr>
              <a:t>recommender system</a:t>
            </a:r>
            <a:r>
              <a:rPr lang="en-US" b="0" i="0" dirty="0">
                <a:solidFill>
                  <a:srgbClr val="333333"/>
                </a:solidFill>
                <a:effectLst/>
                <a:latin typeface="inter-regular"/>
              </a:rPr>
              <a:t>, and many more. It includes </a:t>
            </a:r>
            <a:r>
              <a:rPr lang="en-US" b="1" i="0" dirty="0">
                <a:solidFill>
                  <a:srgbClr val="333333"/>
                </a:solidFill>
                <a:effectLst/>
                <a:latin typeface="inter-bold"/>
              </a:rPr>
              <a:t>Supervised</a:t>
            </a:r>
            <a:r>
              <a:rPr lang="en-US" b="0" i="0" dirty="0">
                <a:solidFill>
                  <a:srgbClr val="333333"/>
                </a:solidFill>
                <a:effectLst/>
                <a:latin typeface="inter-regular"/>
              </a:rPr>
              <a:t>, </a:t>
            </a:r>
            <a:r>
              <a:rPr lang="en-US" b="1" i="0" dirty="0">
                <a:solidFill>
                  <a:srgbClr val="333333"/>
                </a:solidFill>
                <a:effectLst/>
                <a:latin typeface="inter-bold"/>
              </a:rPr>
              <a:t>unsupervised</a:t>
            </a:r>
            <a:r>
              <a:rPr lang="en-US" b="0" i="0" dirty="0">
                <a:solidFill>
                  <a:srgbClr val="333333"/>
                </a:solidFill>
                <a:effectLst/>
                <a:latin typeface="inter-regular"/>
              </a:rPr>
              <a:t>, and </a:t>
            </a:r>
            <a:r>
              <a:rPr lang="en-US" b="1" i="0" dirty="0">
                <a:solidFill>
                  <a:srgbClr val="333333"/>
                </a:solidFill>
                <a:effectLst/>
                <a:latin typeface="inter-bold"/>
              </a:rPr>
              <a:t>reinforcement learning with clustering</a:t>
            </a:r>
            <a:r>
              <a:rPr lang="en-US" b="0" i="0" dirty="0">
                <a:solidFill>
                  <a:srgbClr val="333333"/>
                </a:solidFill>
                <a:effectLst/>
                <a:latin typeface="inter-regular"/>
              </a:rPr>
              <a:t>, </a:t>
            </a:r>
            <a:r>
              <a:rPr lang="en-US" b="1" i="0" dirty="0">
                <a:solidFill>
                  <a:srgbClr val="333333"/>
                </a:solidFill>
                <a:effectLst/>
                <a:latin typeface="inter-bold"/>
              </a:rPr>
              <a:t>classification</a:t>
            </a:r>
            <a:r>
              <a:rPr lang="en-US" b="0" i="0" dirty="0">
                <a:solidFill>
                  <a:srgbClr val="333333"/>
                </a:solidFill>
                <a:effectLst/>
                <a:latin typeface="inter-regular"/>
              </a:rPr>
              <a:t>, </a:t>
            </a:r>
            <a:r>
              <a:rPr lang="en-US" b="1" i="0" dirty="0">
                <a:solidFill>
                  <a:srgbClr val="333333"/>
                </a:solidFill>
                <a:effectLst/>
                <a:latin typeface="inter-bold"/>
              </a:rPr>
              <a:t>decision tree</a:t>
            </a:r>
            <a:r>
              <a:rPr lang="en-US" b="0" i="0" dirty="0">
                <a:solidFill>
                  <a:srgbClr val="333333"/>
                </a:solidFill>
                <a:effectLst/>
                <a:latin typeface="inter-regular"/>
              </a:rPr>
              <a:t>, </a:t>
            </a:r>
            <a:r>
              <a:rPr lang="en-US" b="1" i="0" dirty="0">
                <a:solidFill>
                  <a:srgbClr val="333333"/>
                </a:solidFill>
                <a:effectLst/>
                <a:latin typeface="inter-bold"/>
              </a:rPr>
              <a:t>SVM algorithms</a:t>
            </a:r>
            <a:r>
              <a:rPr lang="en-US" b="0" i="0" dirty="0">
                <a:solidFill>
                  <a:srgbClr val="333333"/>
                </a:solidFill>
                <a:effectLst/>
                <a:latin typeface="inter-regular"/>
              </a:rPr>
              <a:t>, etc.</a:t>
            </a:r>
          </a:p>
          <a:p>
            <a:pPr algn="just"/>
            <a:r>
              <a:rPr lang="en-US" b="0" i="0" dirty="0">
                <a:solidFill>
                  <a:srgbClr val="333333"/>
                </a:solidFill>
                <a:effectLst/>
                <a:latin typeface="inter-regular"/>
              </a:rPr>
              <a:t>Modern machine learning models can be used for making various predictions, including </a:t>
            </a:r>
            <a:r>
              <a:rPr lang="en-US" b="1" i="0" dirty="0">
                <a:solidFill>
                  <a:srgbClr val="333333"/>
                </a:solidFill>
                <a:effectLst/>
                <a:latin typeface="inter-bold"/>
              </a:rPr>
              <a:t>weather prediction</a:t>
            </a:r>
            <a:r>
              <a:rPr lang="en-US" b="0" i="0" dirty="0">
                <a:solidFill>
                  <a:srgbClr val="333333"/>
                </a:solidFill>
                <a:effectLst/>
                <a:latin typeface="inter-regular"/>
              </a:rPr>
              <a:t>, </a:t>
            </a:r>
            <a:r>
              <a:rPr lang="en-US" b="1" i="0" dirty="0">
                <a:solidFill>
                  <a:srgbClr val="333333"/>
                </a:solidFill>
                <a:effectLst/>
                <a:latin typeface="inter-bold"/>
              </a:rPr>
              <a:t>disease prediction</a:t>
            </a:r>
            <a:r>
              <a:rPr lang="en-US" b="0" i="0" dirty="0">
                <a:solidFill>
                  <a:srgbClr val="333333"/>
                </a:solidFill>
                <a:effectLst/>
                <a:latin typeface="inter-regular"/>
              </a:rPr>
              <a:t>, </a:t>
            </a:r>
            <a:r>
              <a:rPr lang="en-US" b="1" i="0" dirty="0">
                <a:solidFill>
                  <a:srgbClr val="333333"/>
                </a:solidFill>
                <a:effectLst/>
                <a:latin typeface="inter-bold"/>
              </a:rPr>
              <a:t>stock market analysis</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192423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C8DA-0C8D-4AA0-A038-E4F21694B171}"/>
              </a:ext>
            </a:extLst>
          </p:cNvPr>
          <p:cNvSpPr>
            <a:spLocks noGrp="1"/>
          </p:cNvSpPr>
          <p:nvPr>
            <p:ph type="title"/>
          </p:nvPr>
        </p:nvSpPr>
        <p:spPr/>
        <p:txBody>
          <a:bodyPr/>
          <a:lstStyle/>
          <a:p>
            <a:r>
              <a:rPr lang="en-IN" b="0" i="0" dirty="0">
                <a:solidFill>
                  <a:srgbClr val="610B38"/>
                </a:solidFill>
                <a:effectLst/>
                <a:latin typeface="erdana"/>
              </a:rPr>
              <a:t>Prerequisites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20C687-6D45-4C11-9437-E19695435DB4}"/>
              </a:ext>
            </a:extLst>
          </p:cNvPr>
          <p:cNvSpPr>
            <a:spLocks noGrp="1"/>
          </p:cNvSpPr>
          <p:nvPr>
            <p:ph idx="1"/>
          </p:nvPr>
        </p:nvSpPr>
        <p:spPr/>
        <p:txBody>
          <a:bodyPr/>
          <a:lstStyle/>
          <a:p>
            <a:pPr algn="just"/>
            <a:r>
              <a:rPr lang="en-US" b="0" i="0" dirty="0">
                <a:solidFill>
                  <a:srgbClr val="333333"/>
                </a:solidFill>
                <a:effectLst/>
                <a:latin typeface="inter-regular"/>
              </a:rPr>
              <a:t>Before learning machine learning, you must have the basic knowledge of following so that you can easily understand the concepts of machine learning:</a:t>
            </a:r>
          </a:p>
          <a:p>
            <a:pPr algn="just"/>
            <a:endParaRPr lang="en-US" b="0" i="0" dirty="0">
              <a:solidFill>
                <a:srgbClr val="333333"/>
              </a:solidFill>
              <a:effectLst/>
              <a:latin typeface="inter-regular"/>
            </a:endParaRPr>
          </a:p>
          <a:p>
            <a:pPr lvl="1" algn="just"/>
            <a:r>
              <a:rPr lang="en-US" b="0" i="0" dirty="0">
                <a:solidFill>
                  <a:srgbClr val="000000"/>
                </a:solidFill>
                <a:effectLst/>
                <a:latin typeface="inter-regular"/>
              </a:rPr>
              <a:t>Fundamental knowledge of probability and linear algebra.</a:t>
            </a:r>
          </a:p>
          <a:p>
            <a:pPr lvl="1" algn="just"/>
            <a:r>
              <a:rPr lang="en-US" b="0" i="0" dirty="0">
                <a:solidFill>
                  <a:srgbClr val="000000"/>
                </a:solidFill>
                <a:effectLst/>
                <a:latin typeface="inter-regular"/>
              </a:rPr>
              <a:t>The ability to code in any computer language, especially in Python language.</a:t>
            </a:r>
          </a:p>
          <a:p>
            <a:pPr lvl="1" algn="just"/>
            <a:r>
              <a:rPr lang="en-US" b="0" i="0" dirty="0">
                <a:solidFill>
                  <a:srgbClr val="000000"/>
                </a:solidFill>
                <a:effectLst/>
                <a:latin typeface="inter-regular"/>
              </a:rPr>
              <a:t>Knowledge of Calculus, especially derivatives of a single variable and multivariate functions.</a:t>
            </a:r>
          </a:p>
          <a:p>
            <a:endParaRPr lang="en-IN" dirty="0"/>
          </a:p>
        </p:txBody>
      </p:sp>
    </p:spTree>
    <p:extLst>
      <p:ext uri="{BB962C8B-B14F-4D97-AF65-F5344CB8AC3E}">
        <p14:creationId xmlns:p14="http://schemas.microsoft.com/office/powerpoint/2010/main" val="256090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8DD8-7CB2-4B1B-B851-334A38684B27}"/>
              </a:ext>
            </a:extLst>
          </p:cNvPr>
          <p:cNvSpPr>
            <a:spLocks noGrp="1"/>
          </p:cNvSpPr>
          <p:nvPr>
            <p:ph type="title"/>
          </p:nvPr>
        </p:nvSpPr>
        <p:spPr/>
        <p:txBody>
          <a:bodyPr/>
          <a:lstStyle/>
          <a:p>
            <a:r>
              <a:rPr lang="en-IN" b="0" i="0" dirty="0">
                <a:solidFill>
                  <a:srgbClr val="610B38"/>
                </a:solidFill>
                <a:effectLst/>
                <a:latin typeface="erdana"/>
              </a:rPr>
              <a:t>Applications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005FB91-FB5C-4925-BEC8-2287A1AB7114}"/>
              </a:ext>
            </a:extLst>
          </p:cNvPr>
          <p:cNvSpPr>
            <a:spLocks noGrp="1"/>
          </p:cNvSpPr>
          <p:nvPr>
            <p:ph idx="1"/>
          </p:nvPr>
        </p:nvSpPr>
        <p:spPr>
          <a:xfrm>
            <a:off x="838200" y="1825624"/>
            <a:ext cx="5456068" cy="3172503"/>
          </a:xfrm>
        </p:spPr>
        <p:txBody>
          <a:bodyPr>
            <a:normAutofit fontScale="92500" lnSpcReduction="10000"/>
          </a:bodyPr>
          <a:lstStyle/>
          <a:p>
            <a:pPr algn="just"/>
            <a:r>
              <a:rPr lang="en-US" b="0" i="0" dirty="0">
                <a:solidFill>
                  <a:srgbClr val="333333"/>
                </a:solidFill>
                <a:effectLst/>
                <a:latin typeface="inter-regular"/>
              </a:rPr>
              <a:t>Machine learning is a buzzword for today's technology, and it is growing very rapidly day by day. We are using machine learning in our daily life even without knowing it such as Google Maps, Google Assistant, Alexa, etc. Below are some most trending real-world applications of Machine Learning:</a:t>
            </a:r>
            <a:endParaRPr lang="en-IN" dirty="0"/>
          </a:p>
        </p:txBody>
      </p:sp>
      <p:pic>
        <p:nvPicPr>
          <p:cNvPr id="6146" name="Picture 2" descr="Applications of Machine learning">
            <a:extLst>
              <a:ext uri="{FF2B5EF4-FFF2-40B4-BE49-F238E27FC236}">
                <a16:creationId xmlns:a16="http://schemas.microsoft.com/office/drawing/2014/main" id="{0C8F4F9D-8C5B-4EFA-9262-2FCB5B04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1324490"/>
            <a:ext cx="4907040" cy="420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6358F-BE32-4AE6-9663-47E07F0A6964}"/>
              </a:ext>
            </a:extLst>
          </p:cNvPr>
          <p:cNvSpPr>
            <a:spLocks noGrp="1"/>
          </p:cNvSpPr>
          <p:nvPr>
            <p:ph idx="1"/>
          </p:nvPr>
        </p:nvSpPr>
        <p:spPr>
          <a:xfrm>
            <a:off x="838200" y="2257147"/>
            <a:ext cx="10515600" cy="3624264"/>
          </a:xfrm>
        </p:spPr>
        <p:txBody>
          <a:bodyPr/>
          <a:lstStyle/>
          <a:p>
            <a:pPr algn="just"/>
            <a:r>
              <a:rPr lang="en-US" b="0" i="0" dirty="0">
                <a:solidFill>
                  <a:srgbClr val="333333"/>
                </a:solidFill>
                <a:effectLst/>
                <a:latin typeface="inter-regular"/>
              </a:rPr>
              <a:t>Machine learning is a growing technology that enables computers to learn automatically from past data. Machine learning uses various algorithms for </a:t>
            </a:r>
            <a:r>
              <a:rPr lang="en-US" b="1" i="0" dirty="0">
                <a:solidFill>
                  <a:srgbClr val="333333"/>
                </a:solidFill>
                <a:effectLst/>
                <a:latin typeface="inter-bold"/>
              </a:rPr>
              <a:t>building mathematical models and making predictions using historical data or information</a:t>
            </a:r>
            <a:r>
              <a:rPr lang="en-US" b="0" i="0" dirty="0">
                <a:solidFill>
                  <a:srgbClr val="333333"/>
                </a:solidFill>
                <a:effectLst/>
                <a:latin typeface="inter-regular"/>
              </a:rPr>
              <a:t>. Currently, it is being used for various tasks such as </a:t>
            </a:r>
            <a:r>
              <a:rPr lang="en-US" b="1" i="0" dirty="0">
                <a:solidFill>
                  <a:srgbClr val="333333"/>
                </a:solidFill>
                <a:effectLst/>
                <a:latin typeface="inter-bold"/>
              </a:rPr>
              <a:t>image recognition</a:t>
            </a:r>
            <a:r>
              <a:rPr lang="en-US" b="0" i="0" dirty="0">
                <a:solidFill>
                  <a:srgbClr val="333333"/>
                </a:solidFill>
                <a:effectLst/>
                <a:latin typeface="inter-regular"/>
              </a:rPr>
              <a:t>, </a:t>
            </a:r>
            <a:r>
              <a:rPr lang="en-US" b="1" i="0" dirty="0">
                <a:solidFill>
                  <a:srgbClr val="333333"/>
                </a:solidFill>
                <a:effectLst/>
                <a:latin typeface="inter-bold"/>
              </a:rPr>
              <a:t>speech recognition</a:t>
            </a:r>
            <a:r>
              <a:rPr lang="en-US" b="0" i="0" dirty="0">
                <a:solidFill>
                  <a:srgbClr val="333333"/>
                </a:solidFill>
                <a:effectLst/>
                <a:latin typeface="inter-regular"/>
              </a:rPr>
              <a:t>, </a:t>
            </a:r>
            <a:r>
              <a:rPr lang="en-US" b="1" i="0" dirty="0">
                <a:solidFill>
                  <a:srgbClr val="333333"/>
                </a:solidFill>
                <a:effectLst/>
                <a:latin typeface="inter-bold"/>
              </a:rPr>
              <a:t>email filtering</a:t>
            </a:r>
            <a:r>
              <a:rPr lang="en-US" b="0" i="0" dirty="0">
                <a:solidFill>
                  <a:srgbClr val="333333"/>
                </a:solidFill>
                <a:effectLst/>
                <a:latin typeface="inter-regular"/>
              </a:rPr>
              <a:t>, </a:t>
            </a:r>
            <a:r>
              <a:rPr lang="en-US" b="1" i="0" dirty="0">
                <a:solidFill>
                  <a:srgbClr val="333333"/>
                </a:solidFill>
                <a:effectLst/>
                <a:latin typeface="inter-bold"/>
              </a:rPr>
              <a:t>Facebook auto-tagging</a:t>
            </a:r>
            <a:r>
              <a:rPr lang="en-US" b="0" i="0" dirty="0">
                <a:solidFill>
                  <a:srgbClr val="333333"/>
                </a:solidFill>
                <a:effectLst/>
                <a:latin typeface="inter-regular"/>
              </a:rPr>
              <a:t>, a </a:t>
            </a:r>
            <a:r>
              <a:rPr lang="en-US" b="1" i="0" dirty="0">
                <a:solidFill>
                  <a:srgbClr val="333333"/>
                </a:solidFill>
                <a:effectLst/>
                <a:latin typeface="inter-bold"/>
              </a:rPr>
              <a:t>recommender system</a:t>
            </a:r>
            <a:r>
              <a:rPr lang="en-US" b="0" i="0" dirty="0">
                <a:solidFill>
                  <a:srgbClr val="333333"/>
                </a:solidFill>
                <a:effectLst/>
                <a:latin typeface="inter-regular"/>
              </a:rPr>
              <a:t>, and many more.</a:t>
            </a:r>
            <a:endParaRPr lang="en-IN" dirty="0"/>
          </a:p>
        </p:txBody>
      </p:sp>
      <p:pic>
        <p:nvPicPr>
          <p:cNvPr id="1026" name="Picture 2" descr="Machine Learning Tutorial">
            <a:extLst>
              <a:ext uri="{FF2B5EF4-FFF2-40B4-BE49-F238E27FC236}">
                <a16:creationId xmlns:a16="http://schemas.microsoft.com/office/drawing/2014/main" id="{7268FF6F-C537-4248-8B7D-67D04172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708" y="11375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B7FF6-8CF4-48EA-ADBF-DA73B4C3ECB2}"/>
              </a:ext>
            </a:extLst>
          </p:cNvPr>
          <p:cNvSpPr txBox="1"/>
          <p:nvPr/>
        </p:nvSpPr>
        <p:spPr>
          <a:xfrm>
            <a:off x="1129683" y="607257"/>
            <a:ext cx="6487357" cy="646331"/>
          </a:xfrm>
          <a:prstGeom prst="rect">
            <a:avLst/>
          </a:prstGeom>
          <a:noFill/>
        </p:spPr>
        <p:txBody>
          <a:bodyPr wrap="square">
            <a:spAutoFit/>
          </a:bodyPr>
          <a:lstStyle/>
          <a:p>
            <a:pPr algn="just"/>
            <a:r>
              <a:rPr lang="en-IN" sz="3600" b="0" i="0" dirty="0">
                <a:solidFill>
                  <a:srgbClr val="610B38"/>
                </a:solidFill>
                <a:effectLst/>
                <a:latin typeface="erdana"/>
              </a:rPr>
              <a:t>What is Machine Learning</a:t>
            </a:r>
          </a:p>
        </p:txBody>
      </p:sp>
    </p:spTree>
    <p:extLst>
      <p:ext uri="{BB962C8B-B14F-4D97-AF65-F5344CB8AC3E}">
        <p14:creationId xmlns:p14="http://schemas.microsoft.com/office/powerpoint/2010/main" val="336796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58D5-5A69-45F3-BAC7-379B6DA24406}"/>
              </a:ext>
            </a:extLst>
          </p:cNvPr>
          <p:cNvSpPr>
            <a:spLocks noGrp="1"/>
          </p:cNvSpPr>
          <p:nvPr>
            <p:ph type="title"/>
          </p:nvPr>
        </p:nvSpPr>
        <p:spPr/>
        <p:txBody>
          <a:bodyPr/>
          <a:lstStyle/>
          <a:p>
            <a:r>
              <a:rPr lang="en-IN" b="0" i="0" dirty="0">
                <a:solidFill>
                  <a:srgbClr val="610B38"/>
                </a:solidFill>
                <a:effectLst/>
                <a:latin typeface="erdana"/>
              </a:rPr>
              <a:t>Machine learning Life cycle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6B8DC93-1489-4D4B-BED1-8A4A77B8F62D}"/>
              </a:ext>
            </a:extLst>
          </p:cNvPr>
          <p:cNvSpPr>
            <a:spLocks noGrp="1"/>
          </p:cNvSpPr>
          <p:nvPr>
            <p:ph idx="1"/>
          </p:nvPr>
        </p:nvSpPr>
        <p:spPr/>
        <p:txBody>
          <a:bodyPr/>
          <a:lstStyle/>
          <a:p>
            <a:pPr algn="just"/>
            <a:r>
              <a:rPr lang="en-US" b="0" i="0" dirty="0">
                <a:solidFill>
                  <a:srgbClr val="333333"/>
                </a:solidFill>
                <a:effectLst/>
                <a:latin typeface="inter-regular"/>
              </a:rPr>
              <a:t>Machine learning has given computer systems the ability to automatically learn without being explicitly programmed. But how does a machine learning system work? So, it can be described using the life cycle of machine learning. The machine learning life cycle is a cyclic process to build an efficient machine learning project. The main purpose of the life cycle is to find a solution to the problem or project.</a:t>
            </a:r>
            <a:endParaRPr lang="en-IN" dirty="0"/>
          </a:p>
        </p:txBody>
      </p:sp>
    </p:spTree>
    <p:extLst>
      <p:ext uri="{BB962C8B-B14F-4D97-AF65-F5344CB8AC3E}">
        <p14:creationId xmlns:p14="http://schemas.microsoft.com/office/powerpoint/2010/main" val="60028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B5F-EE16-46C6-933C-50DD730E5C90}"/>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B48275A8-2964-492C-A054-88535CF097A3}"/>
              </a:ext>
            </a:extLst>
          </p:cNvPr>
          <p:cNvSpPr>
            <a:spLocks noGrp="1"/>
          </p:cNvSpPr>
          <p:nvPr>
            <p:ph idx="1"/>
          </p:nvPr>
        </p:nvSpPr>
        <p:spPr/>
        <p:txBody>
          <a:bodyPr>
            <a:normAutofit/>
          </a:bodyPr>
          <a:lstStyle/>
          <a:p>
            <a:pPr algn="just"/>
            <a:r>
              <a:rPr lang="en-US" b="0" i="0" dirty="0">
                <a:solidFill>
                  <a:srgbClr val="333333"/>
                </a:solidFill>
                <a:effectLst/>
                <a:latin typeface="inter-regular"/>
              </a:rPr>
              <a:t>Machine learning life cycle involves seven major steps, which are given below:</a:t>
            </a:r>
          </a:p>
          <a:p>
            <a:pPr lvl="1" algn="just"/>
            <a:r>
              <a:rPr lang="en-US" b="1" i="0" dirty="0">
                <a:solidFill>
                  <a:srgbClr val="000000"/>
                </a:solidFill>
                <a:effectLst/>
                <a:latin typeface="inter-bold"/>
              </a:rPr>
              <a:t>Gathering Data</a:t>
            </a:r>
            <a:endParaRPr lang="en-US" b="0" i="0" dirty="0">
              <a:solidFill>
                <a:srgbClr val="000000"/>
              </a:solidFill>
              <a:effectLst/>
              <a:latin typeface="inter-regular"/>
            </a:endParaRPr>
          </a:p>
          <a:p>
            <a:pPr lvl="1" algn="just"/>
            <a:r>
              <a:rPr lang="en-US" b="1" i="0" dirty="0">
                <a:solidFill>
                  <a:srgbClr val="000000"/>
                </a:solidFill>
                <a:effectLst/>
                <a:latin typeface="inter-bold"/>
              </a:rPr>
              <a:t>Data Preparation</a:t>
            </a:r>
            <a:endParaRPr lang="en-US" b="0" i="0" dirty="0">
              <a:solidFill>
                <a:srgbClr val="000000"/>
              </a:solidFill>
              <a:effectLst/>
              <a:latin typeface="inter-regular"/>
            </a:endParaRPr>
          </a:p>
          <a:p>
            <a:pPr lvl="1" algn="just"/>
            <a:r>
              <a:rPr lang="en-US" b="1" i="0" dirty="0">
                <a:solidFill>
                  <a:srgbClr val="000000"/>
                </a:solidFill>
                <a:effectLst/>
                <a:latin typeface="inter-bold"/>
              </a:rPr>
              <a:t>Data Wrangling</a:t>
            </a:r>
            <a:endParaRPr lang="en-US" b="0" i="0" dirty="0">
              <a:solidFill>
                <a:srgbClr val="000000"/>
              </a:solidFill>
              <a:effectLst/>
              <a:latin typeface="inter-regular"/>
            </a:endParaRPr>
          </a:p>
          <a:p>
            <a:pPr lvl="1" algn="just"/>
            <a:r>
              <a:rPr lang="en-US" b="1" i="0" dirty="0" err="1">
                <a:solidFill>
                  <a:srgbClr val="000000"/>
                </a:solidFill>
                <a:effectLst/>
                <a:latin typeface="inter-bold"/>
              </a:rPr>
              <a:t>Analyse</a:t>
            </a:r>
            <a:r>
              <a:rPr lang="en-US" b="1" i="0" dirty="0">
                <a:solidFill>
                  <a:srgbClr val="000000"/>
                </a:solidFill>
                <a:effectLst/>
                <a:latin typeface="inter-bold"/>
              </a:rPr>
              <a:t> Data</a:t>
            </a:r>
            <a:endParaRPr lang="en-US" b="0" i="0" dirty="0">
              <a:solidFill>
                <a:srgbClr val="000000"/>
              </a:solidFill>
              <a:effectLst/>
              <a:latin typeface="inter-regular"/>
            </a:endParaRPr>
          </a:p>
          <a:p>
            <a:pPr lvl="1" algn="just"/>
            <a:r>
              <a:rPr lang="en-US" b="1" i="0" dirty="0">
                <a:solidFill>
                  <a:srgbClr val="000000"/>
                </a:solidFill>
                <a:effectLst/>
                <a:latin typeface="inter-bold"/>
              </a:rPr>
              <a:t>Train the model</a:t>
            </a:r>
            <a:endParaRPr lang="en-US" b="0" i="0" dirty="0">
              <a:solidFill>
                <a:srgbClr val="000000"/>
              </a:solidFill>
              <a:effectLst/>
              <a:latin typeface="inter-regular"/>
            </a:endParaRPr>
          </a:p>
          <a:p>
            <a:pPr lvl="1" algn="just"/>
            <a:r>
              <a:rPr lang="en-US" b="1" i="0" dirty="0">
                <a:solidFill>
                  <a:srgbClr val="000000"/>
                </a:solidFill>
                <a:effectLst/>
                <a:latin typeface="inter-bold"/>
              </a:rPr>
              <a:t>Test the model</a:t>
            </a:r>
            <a:endParaRPr lang="en-US" b="0" i="0" dirty="0">
              <a:solidFill>
                <a:srgbClr val="000000"/>
              </a:solidFill>
              <a:effectLst/>
              <a:latin typeface="inter-regular"/>
            </a:endParaRPr>
          </a:p>
          <a:p>
            <a:pPr lvl="1" algn="just"/>
            <a:r>
              <a:rPr lang="en-US" b="1" i="0" dirty="0">
                <a:solidFill>
                  <a:srgbClr val="000000"/>
                </a:solidFill>
                <a:effectLst/>
                <a:latin typeface="inter-bold"/>
              </a:rPr>
              <a:t>Deployment</a:t>
            </a:r>
            <a:endParaRPr lang="en-US" b="0" i="0" dirty="0">
              <a:solidFill>
                <a:srgbClr val="000000"/>
              </a:solidFill>
              <a:effectLst/>
              <a:latin typeface="inter-regular"/>
            </a:endParaRPr>
          </a:p>
          <a:p>
            <a:endParaRPr lang="en-IN" dirty="0"/>
          </a:p>
        </p:txBody>
      </p:sp>
      <p:pic>
        <p:nvPicPr>
          <p:cNvPr id="7170" name="Picture 2" descr="Machine learning Life cycle">
            <a:extLst>
              <a:ext uri="{FF2B5EF4-FFF2-40B4-BE49-F238E27FC236}">
                <a16:creationId xmlns:a16="http://schemas.microsoft.com/office/drawing/2014/main" id="{417CD3A5-C905-40C3-B976-33FFECA87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690" y="2366962"/>
            <a:ext cx="4862135" cy="394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19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A1D7-3241-43E6-93DA-B0FA41E2F31A}"/>
              </a:ext>
            </a:extLst>
          </p:cNvPr>
          <p:cNvSpPr>
            <a:spLocks noGrp="1"/>
          </p:cNvSpPr>
          <p:nvPr>
            <p:ph type="title"/>
          </p:nvPr>
        </p:nvSpPr>
        <p:spPr/>
        <p:txBody>
          <a:bodyPr/>
          <a:lstStyle/>
          <a:p>
            <a:r>
              <a:rPr lang="en-IN" b="0" i="0" dirty="0">
                <a:solidFill>
                  <a:srgbClr val="610B38"/>
                </a:solidFill>
                <a:effectLst/>
                <a:latin typeface="erdana"/>
              </a:rPr>
              <a:t>Gathering Data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046501D-258F-4ADC-B5A6-0AA1692A2BAE}"/>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Data Gathering is the first step of the machine learning life cycle. The goal of this step is to identify and obtain all data-related problems.</a:t>
            </a:r>
          </a:p>
          <a:p>
            <a:pPr algn="just"/>
            <a:r>
              <a:rPr lang="en-US" b="0" i="0" dirty="0">
                <a:solidFill>
                  <a:srgbClr val="333333"/>
                </a:solidFill>
                <a:effectLst/>
                <a:latin typeface="inter-regular"/>
              </a:rPr>
              <a:t>In this step, we need to identify the different data sources, as data can be collected from various sources such as </a:t>
            </a:r>
            <a:r>
              <a:rPr lang="en-US" b="1" i="0" dirty="0">
                <a:solidFill>
                  <a:srgbClr val="333333"/>
                </a:solidFill>
                <a:effectLst/>
                <a:latin typeface="inter-bold"/>
              </a:rPr>
              <a:t>files</a:t>
            </a:r>
            <a:r>
              <a:rPr lang="en-US" b="0" i="0" dirty="0">
                <a:solidFill>
                  <a:srgbClr val="333333"/>
                </a:solidFill>
                <a:effectLst/>
                <a:latin typeface="inter-regular"/>
              </a:rPr>
              <a:t>, </a:t>
            </a:r>
            <a:r>
              <a:rPr lang="en-US" b="1" i="0" dirty="0">
                <a:solidFill>
                  <a:srgbClr val="333333"/>
                </a:solidFill>
                <a:effectLst/>
                <a:latin typeface="inter-bold"/>
              </a:rPr>
              <a:t>databases</a:t>
            </a:r>
            <a:r>
              <a:rPr lang="en-US" b="0" i="0" dirty="0">
                <a:solidFill>
                  <a:srgbClr val="333333"/>
                </a:solidFill>
                <a:effectLst/>
                <a:latin typeface="inter-regular"/>
              </a:rPr>
              <a:t>, </a:t>
            </a:r>
            <a:r>
              <a:rPr lang="en-US" b="1" i="0" dirty="0">
                <a:solidFill>
                  <a:srgbClr val="333333"/>
                </a:solidFill>
                <a:effectLst/>
                <a:latin typeface="inter-bold"/>
              </a:rPr>
              <a:t>internet</a:t>
            </a:r>
            <a:r>
              <a:rPr lang="en-US" b="0" i="0" dirty="0">
                <a:solidFill>
                  <a:srgbClr val="333333"/>
                </a:solidFill>
                <a:effectLst/>
                <a:latin typeface="inter-regular"/>
              </a:rPr>
              <a:t>, or </a:t>
            </a:r>
            <a:r>
              <a:rPr lang="en-US" b="1" i="0" dirty="0">
                <a:solidFill>
                  <a:srgbClr val="333333"/>
                </a:solidFill>
                <a:effectLst/>
                <a:latin typeface="inter-bold"/>
              </a:rPr>
              <a:t>mobile devices</a:t>
            </a:r>
            <a:r>
              <a:rPr lang="en-US" b="0" i="0" dirty="0">
                <a:solidFill>
                  <a:srgbClr val="333333"/>
                </a:solidFill>
                <a:effectLst/>
                <a:latin typeface="inter-regular"/>
              </a:rPr>
              <a:t>. It is one of the most important steps of the life cycle. The quantity and quality of the collected data will determine the efficiency of the output. The more will be the data, the more accurate will be the prediction.</a:t>
            </a:r>
          </a:p>
          <a:p>
            <a:pPr marL="0" indent="0" algn="just">
              <a:buNone/>
            </a:pPr>
            <a:r>
              <a:rPr lang="en-US" b="0" i="0" dirty="0">
                <a:solidFill>
                  <a:srgbClr val="333333"/>
                </a:solidFill>
                <a:effectLst/>
                <a:latin typeface="inter-regular"/>
              </a:rPr>
              <a:t>This step includes the below tasks:</a:t>
            </a:r>
          </a:p>
          <a:p>
            <a:pPr lvl="1" algn="just"/>
            <a:r>
              <a:rPr lang="en-US" b="1" i="0" dirty="0">
                <a:solidFill>
                  <a:srgbClr val="000000"/>
                </a:solidFill>
                <a:effectLst/>
                <a:latin typeface="inter-bold"/>
              </a:rPr>
              <a:t>Identify various data sources</a:t>
            </a:r>
            <a:endParaRPr lang="en-US" b="0" i="0" dirty="0">
              <a:solidFill>
                <a:srgbClr val="000000"/>
              </a:solidFill>
              <a:effectLst/>
              <a:latin typeface="inter-regular"/>
            </a:endParaRPr>
          </a:p>
          <a:p>
            <a:pPr lvl="1" algn="just"/>
            <a:r>
              <a:rPr lang="en-US" b="1" i="0" dirty="0">
                <a:solidFill>
                  <a:srgbClr val="000000"/>
                </a:solidFill>
                <a:effectLst/>
                <a:latin typeface="inter-bold"/>
              </a:rPr>
              <a:t>Collect data</a:t>
            </a:r>
            <a:endParaRPr lang="en-US" b="0" i="0" dirty="0">
              <a:solidFill>
                <a:srgbClr val="000000"/>
              </a:solidFill>
              <a:effectLst/>
              <a:latin typeface="inter-regular"/>
            </a:endParaRPr>
          </a:p>
          <a:p>
            <a:pPr lvl="1" algn="just"/>
            <a:r>
              <a:rPr lang="en-US" b="1" i="0" dirty="0">
                <a:solidFill>
                  <a:srgbClr val="000000"/>
                </a:solidFill>
                <a:effectLst/>
                <a:latin typeface="inter-bold"/>
              </a:rPr>
              <a:t>Integrate the data obtained from different sources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626315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5D4-9463-4072-AE71-221D4D727E5A}"/>
              </a:ext>
            </a:extLst>
          </p:cNvPr>
          <p:cNvSpPr>
            <a:spLocks noGrp="1"/>
          </p:cNvSpPr>
          <p:nvPr>
            <p:ph type="title"/>
          </p:nvPr>
        </p:nvSpPr>
        <p:spPr/>
        <p:txBody>
          <a:bodyPr/>
          <a:lstStyle/>
          <a:p>
            <a:r>
              <a:rPr lang="en-IN" b="0" i="0" dirty="0">
                <a:solidFill>
                  <a:srgbClr val="610B38"/>
                </a:solidFill>
                <a:effectLst/>
                <a:latin typeface="erdana"/>
              </a:rPr>
              <a:t>Data preparation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B306693-EAD4-48CB-932B-37DB5DA55FE3}"/>
              </a:ext>
            </a:extLst>
          </p:cNvPr>
          <p:cNvSpPr>
            <a:spLocks noGrp="1"/>
          </p:cNvSpPr>
          <p:nvPr>
            <p:ph idx="1"/>
          </p:nvPr>
        </p:nvSpPr>
        <p:spPr/>
        <p:txBody>
          <a:bodyPr/>
          <a:lstStyle/>
          <a:p>
            <a:pPr algn="just"/>
            <a:r>
              <a:rPr lang="en-US" b="0" i="0" dirty="0">
                <a:solidFill>
                  <a:srgbClr val="333333"/>
                </a:solidFill>
                <a:effectLst/>
                <a:latin typeface="inter-regular"/>
              </a:rPr>
              <a:t>After collecting the data, we need to prepare it for further steps. Data preparation is a step where we put our data into a suitable place and prepare it to use in our machine learning training.</a:t>
            </a:r>
          </a:p>
          <a:p>
            <a:pPr algn="just"/>
            <a:r>
              <a:rPr lang="en-US" b="0" i="0" dirty="0">
                <a:solidFill>
                  <a:srgbClr val="333333"/>
                </a:solidFill>
                <a:effectLst/>
                <a:latin typeface="inter-regular"/>
              </a:rPr>
              <a:t>In this step, first, we put all data together, and then randomize the ordering of data.</a:t>
            </a:r>
          </a:p>
          <a:p>
            <a:pPr marL="0" indent="0" algn="just">
              <a:buNone/>
            </a:pPr>
            <a:r>
              <a:rPr lang="en-US" b="0" i="0" dirty="0">
                <a:solidFill>
                  <a:srgbClr val="333333"/>
                </a:solidFill>
                <a:effectLst/>
                <a:latin typeface="inter-regular"/>
              </a:rPr>
              <a:t>This step can be further divided into two processes:</a:t>
            </a:r>
          </a:p>
          <a:p>
            <a:pPr lvl="1" algn="just"/>
            <a:r>
              <a:rPr lang="en-US" b="1" i="0" dirty="0">
                <a:solidFill>
                  <a:srgbClr val="000000"/>
                </a:solidFill>
                <a:effectLst/>
                <a:latin typeface="inter-bold"/>
              </a:rPr>
              <a:t>Data exploration:</a:t>
            </a:r>
            <a:endParaRPr lang="en-US" b="0" i="0" dirty="0">
              <a:solidFill>
                <a:srgbClr val="000000"/>
              </a:solidFill>
              <a:effectLst/>
              <a:latin typeface="inter-regular"/>
            </a:endParaRPr>
          </a:p>
          <a:p>
            <a:pPr lvl="1"/>
            <a:r>
              <a:rPr lang="en-IN" b="1" i="0" dirty="0">
                <a:solidFill>
                  <a:srgbClr val="000000"/>
                </a:solidFill>
                <a:effectLst/>
                <a:latin typeface="inter-bold"/>
              </a:rPr>
              <a:t>Data pre-processing:</a:t>
            </a:r>
            <a:endParaRPr lang="en-IN" dirty="0"/>
          </a:p>
        </p:txBody>
      </p:sp>
    </p:spTree>
    <p:extLst>
      <p:ext uri="{BB962C8B-B14F-4D97-AF65-F5344CB8AC3E}">
        <p14:creationId xmlns:p14="http://schemas.microsoft.com/office/powerpoint/2010/main" val="134821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9443-F54C-45A9-8619-7CEA22B741AB}"/>
              </a:ext>
            </a:extLst>
          </p:cNvPr>
          <p:cNvSpPr>
            <a:spLocks noGrp="1"/>
          </p:cNvSpPr>
          <p:nvPr>
            <p:ph type="title"/>
          </p:nvPr>
        </p:nvSpPr>
        <p:spPr/>
        <p:txBody>
          <a:bodyPr/>
          <a:lstStyle/>
          <a:p>
            <a:r>
              <a:rPr lang="en-IN" b="1" i="0" dirty="0">
                <a:solidFill>
                  <a:srgbClr val="000000"/>
                </a:solidFill>
                <a:effectLst/>
                <a:latin typeface="inter-bold"/>
              </a:rPr>
              <a:t>Data exploration</a:t>
            </a:r>
            <a:endParaRPr lang="en-IN" dirty="0"/>
          </a:p>
        </p:txBody>
      </p:sp>
      <p:sp>
        <p:nvSpPr>
          <p:cNvPr id="3" name="Content Placeholder 2">
            <a:extLst>
              <a:ext uri="{FF2B5EF4-FFF2-40B4-BE49-F238E27FC236}">
                <a16:creationId xmlns:a16="http://schemas.microsoft.com/office/drawing/2014/main" id="{ACBD45E8-26A3-483D-AD01-3CCB322A096E}"/>
              </a:ext>
            </a:extLst>
          </p:cNvPr>
          <p:cNvSpPr>
            <a:spLocks noGrp="1"/>
          </p:cNvSpPr>
          <p:nvPr>
            <p:ph idx="1"/>
          </p:nvPr>
        </p:nvSpPr>
        <p:spPr/>
        <p:txBody>
          <a:bodyPr/>
          <a:lstStyle/>
          <a:p>
            <a:r>
              <a:rPr lang="en-US" b="0" i="0" dirty="0">
                <a:solidFill>
                  <a:srgbClr val="000000"/>
                </a:solidFill>
                <a:effectLst/>
                <a:latin typeface="inter-regular"/>
              </a:rPr>
              <a:t>It is used to understand the nature of data that we have to work with. We need to understand the characteristics, format, and quality of data.</a:t>
            </a:r>
            <a:br>
              <a:rPr lang="en-US" dirty="0"/>
            </a:br>
            <a:r>
              <a:rPr lang="en-US" b="0" i="0" dirty="0">
                <a:solidFill>
                  <a:srgbClr val="000000"/>
                </a:solidFill>
                <a:effectLst/>
                <a:latin typeface="inter-regular"/>
              </a:rPr>
              <a:t>A better understanding of data leads to an effective outcome. In this, we find Correlations, general trends, and outliers.</a:t>
            </a:r>
            <a:endParaRPr lang="en-IN" dirty="0"/>
          </a:p>
        </p:txBody>
      </p:sp>
    </p:spTree>
    <p:extLst>
      <p:ext uri="{BB962C8B-B14F-4D97-AF65-F5344CB8AC3E}">
        <p14:creationId xmlns:p14="http://schemas.microsoft.com/office/powerpoint/2010/main" val="353079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600C-2A14-4E13-BEEC-AC5D85A766FA}"/>
              </a:ext>
            </a:extLst>
          </p:cNvPr>
          <p:cNvSpPr>
            <a:spLocks noGrp="1"/>
          </p:cNvSpPr>
          <p:nvPr>
            <p:ph type="title"/>
          </p:nvPr>
        </p:nvSpPr>
        <p:spPr/>
        <p:txBody>
          <a:bodyPr/>
          <a:lstStyle/>
          <a:p>
            <a:r>
              <a:rPr lang="en-IN" b="1" i="0" dirty="0">
                <a:solidFill>
                  <a:srgbClr val="000000"/>
                </a:solidFill>
                <a:effectLst/>
                <a:latin typeface="inter-bold"/>
              </a:rPr>
              <a:t>Data pre-processing:</a:t>
            </a:r>
            <a:endParaRPr lang="en-IN" dirty="0"/>
          </a:p>
        </p:txBody>
      </p:sp>
      <p:sp>
        <p:nvSpPr>
          <p:cNvPr id="3" name="Content Placeholder 2">
            <a:extLst>
              <a:ext uri="{FF2B5EF4-FFF2-40B4-BE49-F238E27FC236}">
                <a16:creationId xmlns:a16="http://schemas.microsoft.com/office/drawing/2014/main" id="{504F5D0A-9521-4B50-A590-DF72E3DB6459}"/>
              </a:ext>
            </a:extLst>
          </p:cNvPr>
          <p:cNvSpPr>
            <a:spLocks noGrp="1"/>
          </p:cNvSpPr>
          <p:nvPr>
            <p:ph idx="1"/>
          </p:nvPr>
        </p:nvSpPr>
        <p:spPr/>
        <p:txBody>
          <a:bodyPr/>
          <a:lstStyle/>
          <a:p>
            <a:r>
              <a:rPr lang="en-US" b="0" i="0" dirty="0">
                <a:solidFill>
                  <a:srgbClr val="000000"/>
                </a:solidFill>
                <a:effectLst/>
                <a:latin typeface="inter-regular"/>
              </a:rPr>
              <a:t>Now the next step is preprocessing of data for its analysis.</a:t>
            </a:r>
            <a:endParaRPr lang="en-IN" dirty="0"/>
          </a:p>
        </p:txBody>
      </p:sp>
    </p:spTree>
    <p:extLst>
      <p:ext uri="{BB962C8B-B14F-4D97-AF65-F5344CB8AC3E}">
        <p14:creationId xmlns:p14="http://schemas.microsoft.com/office/powerpoint/2010/main" val="304684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61B1-EE01-4C28-B957-5F94224A4F9B}"/>
              </a:ext>
            </a:extLst>
          </p:cNvPr>
          <p:cNvSpPr>
            <a:spLocks noGrp="1"/>
          </p:cNvSpPr>
          <p:nvPr>
            <p:ph type="title"/>
          </p:nvPr>
        </p:nvSpPr>
        <p:spPr/>
        <p:txBody>
          <a:bodyPr/>
          <a:lstStyle/>
          <a:p>
            <a:r>
              <a:rPr lang="en-IN" b="0" i="0" dirty="0">
                <a:solidFill>
                  <a:srgbClr val="610B38"/>
                </a:solidFill>
                <a:effectLst/>
                <a:latin typeface="erdana"/>
              </a:rPr>
              <a:t>Data Wrangling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0870BF-8366-4815-9F8D-9DAF61A7DDB9}"/>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pPr algn="just"/>
            <a:r>
              <a:rPr lang="en-US" b="0" i="0" dirty="0">
                <a:solidFill>
                  <a:srgbClr val="333333"/>
                </a:solidFill>
                <a:effectLst/>
                <a:latin typeface="inter-regular"/>
              </a:rPr>
              <a:t>It is not necessary that data we have collected is always of our use as some of the data may not be useful. In real-world applications, collected data may have various issues, including:</a:t>
            </a:r>
          </a:p>
          <a:p>
            <a:pPr lvl="1" algn="just"/>
            <a:r>
              <a:rPr lang="en-US" b="1" i="0" dirty="0">
                <a:solidFill>
                  <a:srgbClr val="000000"/>
                </a:solidFill>
                <a:effectLst/>
                <a:latin typeface="inter-bold"/>
              </a:rPr>
              <a:t>Missing Values</a:t>
            </a:r>
            <a:endParaRPr lang="en-US" b="0" i="0" dirty="0">
              <a:solidFill>
                <a:srgbClr val="000000"/>
              </a:solidFill>
              <a:effectLst/>
              <a:latin typeface="inter-regular"/>
            </a:endParaRPr>
          </a:p>
          <a:p>
            <a:pPr lvl="1" algn="just"/>
            <a:r>
              <a:rPr lang="en-US" b="1" i="0" dirty="0">
                <a:solidFill>
                  <a:srgbClr val="000000"/>
                </a:solidFill>
                <a:effectLst/>
                <a:latin typeface="inter-bold"/>
              </a:rPr>
              <a:t>Duplicate data</a:t>
            </a:r>
            <a:endParaRPr lang="en-US" b="0" i="0" dirty="0">
              <a:solidFill>
                <a:srgbClr val="000000"/>
              </a:solidFill>
              <a:effectLst/>
              <a:latin typeface="inter-regular"/>
            </a:endParaRPr>
          </a:p>
          <a:p>
            <a:pPr lvl="1" algn="just"/>
            <a:r>
              <a:rPr lang="en-US" b="1" i="0" dirty="0">
                <a:solidFill>
                  <a:srgbClr val="000000"/>
                </a:solidFill>
                <a:effectLst/>
                <a:latin typeface="inter-bold"/>
              </a:rPr>
              <a:t>Invalid data</a:t>
            </a:r>
            <a:endParaRPr lang="en-US" b="0" i="0" dirty="0">
              <a:solidFill>
                <a:srgbClr val="000000"/>
              </a:solidFill>
              <a:effectLst/>
              <a:latin typeface="inter-regular"/>
            </a:endParaRPr>
          </a:p>
          <a:p>
            <a:pPr lvl="1" algn="just"/>
            <a:r>
              <a:rPr lang="en-US" b="1" i="0" dirty="0">
                <a:solidFill>
                  <a:srgbClr val="000000"/>
                </a:solidFill>
                <a:effectLst/>
                <a:latin typeface="inter-bold"/>
              </a:rPr>
              <a:t>Noise</a:t>
            </a:r>
            <a:endParaRPr lang="en-US" b="0" i="0" dirty="0">
              <a:solidFill>
                <a:srgbClr val="000000"/>
              </a:solidFill>
              <a:effectLst/>
              <a:latin typeface="inter-regular"/>
            </a:endParaRPr>
          </a:p>
          <a:p>
            <a:pPr marL="0" indent="0" algn="just">
              <a:buNone/>
            </a:pPr>
            <a:r>
              <a:rPr lang="en-US" b="0" i="0" dirty="0">
                <a:solidFill>
                  <a:srgbClr val="333333"/>
                </a:solidFill>
                <a:effectLst/>
                <a:latin typeface="inter-regular"/>
              </a:rPr>
              <a:t>So, we use various filtering techniques to clean the data.</a:t>
            </a:r>
          </a:p>
          <a:p>
            <a:endParaRPr lang="en-IN" dirty="0"/>
          </a:p>
        </p:txBody>
      </p:sp>
    </p:spTree>
    <p:extLst>
      <p:ext uri="{BB962C8B-B14F-4D97-AF65-F5344CB8AC3E}">
        <p14:creationId xmlns:p14="http://schemas.microsoft.com/office/powerpoint/2010/main" val="2137216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82A6-C47F-46E5-906A-B21A93BC8A65}"/>
              </a:ext>
            </a:extLst>
          </p:cNvPr>
          <p:cNvSpPr>
            <a:spLocks noGrp="1"/>
          </p:cNvSpPr>
          <p:nvPr>
            <p:ph type="title"/>
          </p:nvPr>
        </p:nvSpPr>
        <p:spPr/>
        <p:txBody>
          <a:bodyPr/>
          <a:lstStyle/>
          <a:p>
            <a:r>
              <a:rPr lang="en-IN" b="0" i="0" dirty="0">
                <a:solidFill>
                  <a:srgbClr val="610B38"/>
                </a:solidFill>
                <a:effectLst/>
                <a:latin typeface="erdana"/>
              </a:rPr>
              <a:t> Data Analysis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43B25BD-5F05-4725-ADEC-19F3CE20E75B}"/>
              </a:ext>
            </a:extLst>
          </p:cNvPr>
          <p:cNvSpPr>
            <a:spLocks noGrp="1"/>
          </p:cNvSpPr>
          <p:nvPr>
            <p:ph idx="1"/>
          </p:nvPr>
        </p:nvSpPr>
        <p:spPr/>
        <p:txBody>
          <a:bodyPr/>
          <a:lstStyle/>
          <a:p>
            <a:pPr algn="just"/>
            <a:r>
              <a:rPr lang="en-US" b="0" i="0" dirty="0">
                <a:solidFill>
                  <a:srgbClr val="333333"/>
                </a:solidFill>
                <a:effectLst/>
                <a:latin typeface="inter-regular"/>
              </a:rPr>
              <a:t>Now the cleaned and prepared data is passed on to the analysis step. This step involves:</a:t>
            </a:r>
          </a:p>
          <a:p>
            <a:pPr lvl="1" algn="just"/>
            <a:r>
              <a:rPr lang="en-US" b="1" i="0" dirty="0">
                <a:solidFill>
                  <a:srgbClr val="000000"/>
                </a:solidFill>
                <a:effectLst/>
                <a:latin typeface="inter-bold"/>
              </a:rPr>
              <a:t>Selection of analytical techniques</a:t>
            </a:r>
            <a:endParaRPr lang="en-US" b="0" i="0" dirty="0">
              <a:solidFill>
                <a:srgbClr val="000000"/>
              </a:solidFill>
              <a:effectLst/>
              <a:latin typeface="inter-regular"/>
            </a:endParaRPr>
          </a:p>
          <a:p>
            <a:pPr lvl="1" algn="just"/>
            <a:r>
              <a:rPr lang="en-US" b="1" i="0" dirty="0">
                <a:solidFill>
                  <a:srgbClr val="000000"/>
                </a:solidFill>
                <a:effectLst/>
                <a:latin typeface="inter-bold"/>
              </a:rPr>
              <a:t>Building models</a:t>
            </a:r>
            <a:endParaRPr lang="en-US" b="0" i="0" dirty="0">
              <a:solidFill>
                <a:srgbClr val="000000"/>
              </a:solidFill>
              <a:effectLst/>
              <a:latin typeface="inter-regular"/>
            </a:endParaRPr>
          </a:p>
          <a:p>
            <a:pPr lvl="1" algn="just"/>
            <a:r>
              <a:rPr lang="en-US" b="1" i="0" dirty="0">
                <a:solidFill>
                  <a:srgbClr val="000000"/>
                </a:solidFill>
                <a:effectLst/>
                <a:latin typeface="inter-bold"/>
              </a:rPr>
              <a:t>Review the result</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99015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F08-01C9-4469-BAE0-F13CE0155A07}"/>
              </a:ext>
            </a:extLst>
          </p:cNvPr>
          <p:cNvSpPr>
            <a:spLocks noGrp="1"/>
          </p:cNvSpPr>
          <p:nvPr>
            <p:ph type="title"/>
          </p:nvPr>
        </p:nvSpPr>
        <p:spPr/>
        <p:txBody>
          <a:bodyPr/>
          <a:lstStyle/>
          <a:p>
            <a:r>
              <a:rPr lang="en-IN" b="0" i="0" dirty="0">
                <a:solidFill>
                  <a:srgbClr val="610B38"/>
                </a:solidFill>
                <a:effectLst/>
                <a:latin typeface="erdana"/>
              </a:rPr>
              <a:t>Train Model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4934DD2-6E72-49A2-B63B-06A84F84D7FF}"/>
              </a:ext>
            </a:extLst>
          </p:cNvPr>
          <p:cNvSpPr>
            <a:spLocks noGrp="1"/>
          </p:cNvSpPr>
          <p:nvPr>
            <p:ph idx="1"/>
          </p:nvPr>
        </p:nvSpPr>
        <p:spPr/>
        <p:txBody>
          <a:bodyPr/>
          <a:lstStyle/>
          <a:p>
            <a:pPr algn="just"/>
            <a:r>
              <a:rPr lang="en-US" b="0" i="0" dirty="0">
                <a:solidFill>
                  <a:srgbClr val="333333"/>
                </a:solidFill>
                <a:effectLst/>
                <a:latin typeface="inter-regular"/>
              </a:rPr>
              <a:t>Now the next step is to train the model, in this step we train our model to improve its performance for better outcome of the problem.</a:t>
            </a:r>
          </a:p>
          <a:p>
            <a:pPr algn="just"/>
            <a:r>
              <a:rPr lang="en-US" b="0" i="0" dirty="0">
                <a:solidFill>
                  <a:srgbClr val="333333"/>
                </a:solidFill>
                <a:effectLst/>
                <a:latin typeface="inter-regular"/>
              </a:rPr>
              <a:t>We use datasets to train the model using various machine learning algorithms. Training a model is required so that it can understand the various patterns, rules, and, features.</a:t>
            </a:r>
          </a:p>
          <a:p>
            <a:endParaRPr lang="en-IN" dirty="0"/>
          </a:p>
        </p:txBody>
      </p:sp>
    </p:spTree>
    <p:extLst>
      <p:ext uri="{BB962C8B-B14F-4D97-AF65-F5344CB8AC3E}">
        <p14:creationId xmlns:p14="http://schemas.microsoft.com/office/powerpoint/2010/main" val="228462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E8DB-5951-4936-AA2B-947B8840F0AD}"/>
              </a:ext>
            </a:extLst>
          </p:cNvPr>
          <p:cNvSpPr>
            <a:spLocks noGrp="1"/>
          </p:cNvSpPr>
          <p:nvPr>
            <p:ph type="title"/>
          </p:nvPr>
        </p:nvSpPr>
        <p:spPr/>
        <p:txBody>
          <a:bodyPr/>
          <a:lstStyle/>
          <a:p>
            <a:r>
              <a:rPr lang="en-IN" b="0" i="0" dirty="0">
                <a:solidFill>
                  <a:srgbClr val="610B38"/>
                </a:solidFill>
                <a:effectLst/>
                <a:latin typeface="erdana"/>
              </a:rPr>
              <a:t>Test Model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6AF1FA-DD8F-4A39-BE03-B08CD4155300}"/>
              </a:ext>
            </a:extLst>
          </p:cNvPr>
          <p:cNvSpPr>
            <a:spLocks noGrp="1"/>
          </p:cNvSpPr>
          <p:nvPr>
            <p:ph idx="1"/>
          </p:nvPr>
        </p:nvSpPr>
        <p:spPr/>
        <p:txBody>
          <a:bodyPr/>
          <a:lstStyle/>
          <a:p>
            <a:pPr algn="just"/>
            <a:r>
              <a:rPr lang="en-US" b="0" i="0" dirty="0">
                <a:solidFill>
                  <a:srgbClr val="333333"/>
                </a:solidFill>
                <a:effectLst/>
                <a:latin typeface="inter-regular"/>
              </a:rPr>
              <a:t>Once our machine learning model has been trained on a given dataset, then we test the model. In this step, we check for the accuracy of our model by providing a test dataset to it.</a:t>
            </a:r>
          </a:p>
          <a:p>
            <a:pPr algn="just"/>
            <a:r>
              <a:rPr lang="en-US" b="0" i="0" dirty="0">
                <a:solidFill>
                  <a:srgbClr val="333333"/>
                </a:solidFill>
                <a:effectLst/>
                <a:latin typeface="inter-regular"/>
              </a:rPr>
              <a:t>Testing the model determines the percentage accuracy of the model as per the requirement of project or problem.</a:t>
            </a:r>
          </a:p>
          <a:p>
            <a:endParaRPr lang="en-IN" dirty="0"/>
          </a:p>
        </p:txBody>
      </p:sp>
    </p:spTree>
    <p:extLst>
      <p:ext uri="{BB962C8B-B14F-4D97-AF65-F5344CB8AC3E}">
        <p14:creationId xmlns:p14="http://schemas.microsoft.com/office/powerpoint/2010/main" val="2433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2244E-E3AE-4D7E-850A-4FDA628EF6CE}"/>
              </a:ext>
            </a:extLst>
          </p:cNvPr>
          <p:cNvSpPr>
            <a:spLocks noGrp="1"/>
          </p:cNvSpPr>
          <p:nvPr>
            <p:ph idx="1"/>
          </p:nvPr>
        </p:nvSpPr>
        <p:spPr>
          <a:xfrm>
            <a:off x="749423" y="1035512"/>
            <a:ext cx="5482701" cy="4351338"/>
          </a:xfrm>
        </p:spPr>
        <p:txBody>
          <a:bodyPr>
            <a:normAutofit fontScale="92500" lnSpcReduction="20000"/>
          </a:bodyPr>
          <a:lstStyle/>
          <a:p>
            <a:pPr algn="just"/>
            <a:r>
              <a:rPr lang="en-US" dirty="0"/>
              <a:t>Machine Learning is said as a subset of artificial intelligence that is mainly concerned with the development of algorithms that allow a computer to learn from the data and past experiences on its own. The term machine learning was first introduced by Arthur Samuel in 1959. We can define it in a summarized way:</a:t>
            </a:r>
          </a:p>
          <a:p>
            <a:endParaRPr lang="en-US" dirty="0"/>
          </a:p>
          <a:p>
            <a:pPr marL="0" indent="0" algn="ctr">
              <a:buNone/>
            </a:pPr>
            <a:r>
              <a:rPr lang="en-US" sz="2200" i="1" dirty="0"/>
              <a:t>Machine learning enables a machine to automatically learn from data, improve performance from experiences, and predict things without being explicitly programmed.</a:t>
            </a:r>
            <a:endParaRPr lang="en-IN" sz="2200" i="1" dirty="0"/>
          </a:p>
        </p:txBody>
      </p:sp>
      <p:pic>
        <p:nvPicPr>
          <p:cNvPr id="2050" name="Picture 2" descr="Introduction to Machine Learning">
            <a:extLst>
              <a:ext uri="{FF2B5EF4-FFF2-40B4-BE49-F238E27FC236}">
                <a16:creationId xmlns:a16="http://schemas.microsoft.com/office/drawing/2014/main" id="{411424B6-EBFE-445E-8A03-FF910BC99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63" y="1352142"/>
            <a:ext cx="5619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99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EA07-EF6F-49F8-AF30-8CF7A51EEC72}"/>
              </a:ext>
            </a:extLst>
          </p:cNvPr>
          <p:cNvSpPr>
            <a:spLocks noGrp="1"/>
          </p:cNvSpPr>
          <p:nvPr>
            <p:ph type="title"/>
          </p:nvPr>
        </p:nvSpPr>
        <p:spPr/>
        <p:txBody>
          <a:bodyPr/>
          <a:lstStyle/>
          <a:p>
            <a:r>
              <a:rPr lang="en-IN" b="0" i="0" dirty="0">
                <a:solidFill>
                  <a:srgbClr val="610B38"/>
                </a:solidFill>
                <a:effectLst/>
                <a:latin typeface="erdana"/>
              </a:rPr>
              <a:t> Deployment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642433F-63BB-4B8D-8116-4D2AA1C8CD66}"/>
              </a:ext>
            </a:extLst>
          </p:cNvPr>
          <p:cNvSpPr>
            <a:spLocks noGrp="1"/>
          </p:cNvSpPr>
          <p:nvPr>
            <p:ph idx="1"/>
          </p:nvPr>
        </p:nvSpPr>
        <p:spPr/>
        <p:txBody>
          <a:bodyPr/>
          <a:lstStyle/>
          <a:p>
            <a:r>
              <a:rPr lang="en-US" b="0" i="0" dirty="0">
                <a:solidFill>
                  <a:srgbClr val="333333"/>
                </a:solidFill>
                <a:effectLst/>
                <a:latin typeface="inter-regular"/>
              </a:rPr>
              <a:t>The last step of machine learning life cycle is deployment, where we deploy the model in the real-world system.</a:t>
            </a:r>
            <a:endParaRPr lang="en-IN" dirty="0"/>
          </a:p>
        </p:txBody>
      </p:sp>
    </p:spTree>
    <p:extLst>
      <p:ext uri="{BB962C8B-B14F-4D97-AF65-F5344CB8AC3E}">
        <p14:creationId xmlns:p14="http://schemas.microsoft.com/office/powerpoint/2010/main" val="310843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41C1-7EAF-41C1-AB9F-0834757F5970}"/>
              </a:ext>
            </a:extLst>
          </p:cNvPr>
          <p:cNvSpPr>
            <a:spLocks noGrp="1"/>
          </p:cNvSpPr>
          <p:nvPr>
            <p:ph type="title"/>
          </p:nvPr>
        </p:nvSpPr>
        <p:spPr/>
        <p:txBody>
          <a:bodyPr>
            <a:normAutofit fontScale="90000"/>
          </a:bodyPr>
          <a:lstStyle/>
          <a:p>
            <a:r>
              <a:rPr lang="en-US" b="0" i="0" dirty="0">
                <a:solidFill>
                  <a:srgbClr val="610B38"/>
                </a:solidFill>
                <a:effectLst/>
                <a:latin typeface="erdana"/>
              </a:rPr>
              <a:t>Difference between Artificial intelligence and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9252BD-2595-4724-B9E4-783F877051B4}"/>
              </a:ext>
            </a:extLst>
          </p:cNvPr>
          <p:cNvSpPr>
            <a:spLocks noGrp="1"/>
          </p:cNvSpPr>
          <p:nvPr>
            <p:ph idx="1"/>
          </p:nvPr>
        </p:nvSpPr>
        <p:spPr>
          <a:xfrm>
            <a:off x="838200" y="1825625"/>
            <a:ext cx="10515600" cy="1769831"/>
          </a:xfrm>
        </p:spPr>
        <p:txBody>
          <a:bodyPr/>
          <a:lstStyle/>
          <a:p>
            <a:pPr marL="0" indent="0" algn="ctr">
              <a:buNone/>
            </a:pPr>
            <a:r>
              <a:rPr lang="en-US" b="0" i="1" dirty="0">
                <a:solidFill>
                  <a:srgbClr val="333333"/>
                </a:solidFill>
                <a:effectLst/>
                <a:latin typeface="Cambria" panose="02040503050406030204" pitchFamily="18" charset="0"/>
              </a:rPr>
              <a:t>AI is a bigger concept to create intelligent machines that can simulate human thinking capability and behavior, whereas, machine learning is an application or subset of AI that allows machines to learn from data without being programmed explicitly.</a:t>
            </a:r>
            <a:endParaRPr lang="en-IN" dirty="0"/>
          </a:p>
        </p:txBody>
      </p:sp>
      <p:pic>
        <p:nvPicPr>
          <p:cNvPr id="1026" name="Picture 2" descr="Artificial intelligence vs Machine learning">
            <a:extLst>
              <a:ext uri="{FF2B5EF4-FFF2-40B4-BE49-F238E27FC236}">
                <a16:creationId xmlns:a16="http://schemas.microsoft.com/office/drawing/2014/main" id="{B7511888-7102-468A-971C-71EBE1D7C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511" y="3429000"/>
            <a:ext cx="45910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5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12C6A0C-4AE5-448D-8D81-D1DD1DB5C92A}"/>
              </a:ext>
            </a:extLst>
          </p:cNvPr>
          <p:cNvGraphicFramePr>
            <a:graphicFrameLocks noGrp="1"/>
          </p:cNvGraphicFramePr>
          <p:nvPr>
            <p:extLst>
              <p:ext uri="{D42A27DB-BD31-4B8C-83A1-F6EECF244321}">
                <p14:modId xmlns:p14="http://schemas.microsoft.com/office/powerpoint/2010/main" val="1304675736"/>
              </p:ext>
            </p:extLst>
          </p:nvPr>
        </p:nvGraphicFramePr>
        <p:xfrm>
          <a:off x="71021" y="97655"/>
          <a:ext cx="11851690" cy="6675558"/>
        </p:xfrm>
        <a:graphic>
          <a:graphicData uri="http://schemas.openxmlformats.org/drawingml/2006/table">
            <a:tbl>
              <a:tblPr/>
              <a:tblGrid>
                <a:gridCol w="5601810">
                  <a:extLst>
                    <a:ext uri="{9D8B030D-6E8A-4147-A177-3AD203B41FA5}">
                      <a16:colId xmlns:a16="http://schemas.microsoft.com/office/drawing/2014/main" val="608202406"/>
                    </a:ext>
                  </a:extLst>
                </a:gridCol>
                <a:gridCol w="6249880">
                  <a:extLst>
                    <a:ext uri="{9D8B030D-6E8A-4147-A177-3AD203B41FA5}">
                      <a16:colId xmlns:a16="http://schemas.microsoft.com/office/drawing/2014/main" val="3755163163"/>
                    </a:ext>
                  </a:extLst>
                </a:gridCol>
              </a:tblGrid>
              <a:tr h="222149">
                <a:tc>
                  <a:txBody>
                    <a:bodyPr/>
                    <a:lstStyle/>
                    <a:p>
                      <a:pPr algn="l" fontAlgn="t"/>
                      <a:r>
                        <a:rPr lang="en-IN" sz="1600">
                          <a:solidFill>
                            <a:srgbClr val="000000"/>
                          </a:solidFill>
                          <a:effectLst/>
                          <a:latin typeface="times new roman" panose="02020603050405020304" pitchFamily="18" charset="0"/>
                        </a:rPr>
                        <a:t>Artificial Intelligence</a:t>
                      </a:r>
                    </a:p>
                  </a:txBody>
                  <a:tcPr marL="30500" marR="30500" marT="30500" marB="30500">
                    <a:lnL w="7620" cap="flat" cmpd="sng" algn="ctr">
                      <a:solidFill>
                        <a:srgbClr val="206930"/>
                      </a:solidFill>
                      <a:prstDash val="solid"/>
                      <a:round/>
                      <a:headEnd type="none" w="med" len="med"/>
                      <a:tailEnd type="none" w="med" len="med"/>
                    </a:lnL>
                    <a:lnR w="7620" cap="flat" cmpd="sng" algn="ctr">
                      <a:solidFill>
                        <a:srgbClr val="206930"/>
                      </a:solidFill>
                      <a:prstDash val="solid"/>
                      <a:round/>
                      <a:headEnd type="none" w="med" len="med"/>
                      <a:tailEnd type="none" w="med" len="med"/>
                    </a:lnR>
                    <a:lnT w="7620" cap="flat" cmpd="sng" algn="ctr">
                      <a:solidFill>
                        <a:srgbClr val="20693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Machine learning</a:t>
                      </a:r>
                    </a:p>
                  </a:txBody>
                  <a:tcPr marL="30500" marR="30500" marT="30500" marB="30500">
                    <a:lnL w="7620" cap="flat" cmpd="sng" algn="ctr">
                      <a:solidFill>
                        <a:srgbClr val="206930"/>
                      </a:solidFill>
                      <a:prstDash val="solid"/>
                      <a:round/>
                      <a:headEnd type="none" w="med" len="med"/>
                      <a:tailEnd type="none" w="med" len="med"/>
                    </a:lnL>
                    <a:lnR w="7620" cap="flat" cmpd="sng" algn="ctr">
                      <a:solidFill>
                        <a:srgbClr val="206930"/>
                      </a:solidFill>
                      <a:prstDash val="solid"/>
                      <a:round/>
                      <a:headEnd type="none" w="med" len="med"/>
                      <a:tailEnd type="none" w="med" len="med"/>
                    </a:lnR>
                    <a:lnT w="7620" cap="flat" cmpd="sng" algn="ctr">
                      <a:solidFill>
                        <a:srgbClr val="20693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4669704"/>
                  </a:ext>
                </a:extLst>
              </a:tr>
              <a:tr h="725687">
                <a:tc>
                  <a:txBody>
                    <a:bodyPr/>
                    <a:lstStyle/>
                    <a:p>
                      <a:pPr algn="just" fontAlgn="t"/>
                      <a:r>
                        <a:rPr lang="en-US" sz="1600" dirty="0">
                          <a:solidFill>
                            <a:srgbClr val="333333"/>
                          </a:solidFill>
                          <a:effectLst/>
                          <a:latin typeface="inter-regular"/>
                        </a:rPr>
                        <a:t>Artificial intelligence is a technology which enables a machine to simulate human behavior.</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is a subset of AI which allows a machine to automatically learn from past data without programming explicitly.</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7752457"/>
                  </a:ext>
                </a:extLst>
              </a:tr>
              <a:tr h="592398">
                <a:tc>
                  <a:txBody>
                    <a:bodyPr/>
                    <a:lstStyle/>
                    <a:p>
                      <a:pPr algn="just" fontAlgn="t"/>
                      <a:r>
                        <a:rPr lang="en-US" sz="1600">
                          <a:solidFill>
                            <a:srgbClr val="333333"/>
                          </a:solidFill>
                          <a:effectLst/>
                          <a:latin typeface="inter-regular"/>
                        </a:rPr>
                        <a:t>The goal of AI is to make a smart computer system like humans to solve complex problems.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goal of ML is to allow machines to learn from data so that they can give accurate output.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15768982"/>
                  </a:ext>
                </a:extLst>
              </a:tr>
              <a:tr h="459108">
                <a:tc>
                  <a:txBody>
                    <a:bodyPr/>
                    <a:lstStyle/>
                    <a:p>
                      <a:pPr algn="just" fontAlgn="t"/>
                      <a:r>
                        <a:rPr lang="en-US" sz="1600">
                          <a:solidFill>
                            <a:srgbClr val="333333"/>
                          </a:solidFill>
                          <a:effectLst/>
                          <a:latin typeface="inter-regular"/>
                        </a:rPr>
                        <a:t>In AI, we make intelligent systems to perform any task like a human.</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In ML, we teach machines with data to perform a particular task and give an accurate result.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1753776"/>
                  </a:ext>
                </a:extLst>
              </a:tr>
              <a:tr h="459108">
                <a:tc>
                  <a:txBody>
                    <a:bodyPr/>
                    <a:lstStyle/>
                    <a:p>
                      <a:pPr algn="just" fontAlgn="t"/>
                      <a:r>
                        <a:rPr lang="en-US" sz="1600">
                          <a:solidFill>
                            <a:srgbClr val="333333"/>
                          </a:solidFill>
                          <a:effectLst/>
                          <a:latin typeface="inter-regular"/>
                        </a:rPr>
                        <a:t>Machine learning and deep learning are the two main subsets of AI.</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Deep learning is a main subset of machine learning.</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9723934"/>
                  </a:ext>
                </a:extLst>
              </a:tr>
              <a:tr h="325819">
                <a:tc>
                  <a:txBody>
                    <a:bodyPr/>
                    <a:lstStyle/>
                    <a:p>
                      <a:pPr algn="just" fontAlgn="t"/>
                      <a:r>
                        <a:rPr lang="en-US" sz="1600">
                          <a:solidFill>
                            <a:srgbClr val="333333"/>
                          </a:solidFill>
                          <a:effectLst/>
                          <a:latin typeface="inter-regular"/>
                        </a:rPr>
                        <a:t>AI has a very wide range of scope.</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has a limited scope.</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7414477"/>
                  </a:ext>
                </a:extLst>
              </a:tr>
              <a:tr h="592398">
                <a:tc>
                  <a:txBody>
                    <a:bodyPr/>
                    <a:lstStyle/>
                    <a:p>
                      <a:pPr algn="just" fontAlgn="t"/>
                      <a:r>
                        <a:rPr lang="en-US" sz="1600">
                          <a:solidFill>
                            <a:srgbClr val="333333"/>
                          </a:solidFill>
                          <a:effectLst/>
                          <a:latin typeface="inter-regular"/>
                        </a:rPr>
                        <a:t>AI is working to create an intelligent system which can perform various complex tasks.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Machine learning is working to create machines that can perform only those specific tasks for which they are trained.</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28694742"/>
                  </a:ext>
                </a:extLst>
              </a:tr>
              <a:tr h="459108">
                <a:tc>
                  <a:txBody>
                    <a:bodyPr/>
                    <a:lstStyle/>
                    <a:p>
                      <a:pPr algn="just" fontAlgn="t"/>
                      <a:r>
                        <a:rPr lang="en-US" sz="1600">
                          <a:solidFill>
                            <a:srgbClr val="333333"/>
                          </a:solidFill>
                          <a:effectLst/>
                          <a:latin typeface="inter-regular"/>
                        </a:rPr>
                        <a:t>AI system is concerned about maximizing the chances of success.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is mainly concerned about accuracy and patterns.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3710967"/>
                  </a:ext>
                </a:extLst>
              </a:tr>
              <a:tr h="858976">
                <a:tc>
                  <a:txBody>
                    <a:bodyPr/>
                    <a:lstStyle/>
                    <a:p>
                      <a:pPr algn="just" fontAlgn="t"/>
                      <a:r>
                        <a:rPr lang="en-US" sz="1600">
                          <a:solidFill>
                            <a:srgbClr val="333333"/>
                          </a:solidFill>
                          <a:effectLst/>
                          <a:latin typeface="inter-regular"/>
                        </a:rPr>
                        <a:t>The main applications of AI are </a:t>
                      </a:r>
                      <a:r>
                        <a:rPr lang="en-US" sz="1600" b="1">
                          <a:solidFill>
                            <a:srgbClr val="333333"/>
                          </a:solidFill>
                          <a:effectLst/>
                          <a:latin typeface="inter-bold"/>
                        </a:rPr>
                        <a:t>Siri, customer support using catboats</a:t>
                      </a:r>
                      <a:r>
                        <a:rPr lang="en-US" sz="1600">
                          <a:solidFill>
                            <a:srgbClr val="333333"/>
                          </a:solidFill>
                          <a:effectLst/>
                          <a:latin typeface="inter-regular"/>
                        </a:rPr>
                        <a:t>, Expert System, Online game playing, intelligent humanoid robot, etc.</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main applications of machine learning are </a:t>
                      </a:r>
                      <a:r>
                        <a:rPr lang="en-US" sz="1600" b="1">
                          <a:solidFill>
                            <a:srgbClr val="333333"/>
                          </a:solidFill>
                          <a:effectLst/>
                          <a:latin typeface="inter-bold"/>
                        </a:rPr>
                        <a:t>Online recommender system</a:t>
                      </a:r>
                      <a:r>
                        <a:rPr lang="en-US" sz="1600">
                          <a:solidFill>
                            <a:srgbClr val="333333"/>
                          </a:solidFill>
                          <a:effectLst/>
                          <a:latin typeface="inter-regular"/>
                        </a:rPr>
                        <a:t>, </a:t>
                      </a:r>
                      <a:r>
                        <a:rPr lang="en-US" sz="1600" b="1">
                          <a:solidFill>
                            <a:srgbClr val="333333"/>
                          </a:solidFill>
                          <a:effectLst/>
                          <a:latin typeface="inter-bold"/>
                        </a:rPr>
                        <a:t>Google search algorithms</a:t>
                      </a:r>
                      <a:r>
                        <a:rPr lang="en-US" sz="1600">
                          <a:solidFill>
                            <a:srgbClr val="333333"/>
                          </a:solidFill>
                          <a:effectLst/>
                          <a:latin typeface="inter-regular"/>
                        </a:rPr>
                        <a:t>, </a:t>
                      </a:r>
                      <a:r>
                        <a:rPr lang="en-US" sz="1600" b="1">
                          <a:solidFill>
                            <a:srgbClr val="333333"/>
                          </a:solidFill>
                          <a:effectLst/>
                          <a:latin typeface="inter-bold"/>
                        </a:rPr>
                        <a:t>Facebook auto friend tagging suggestions</a:t>
                      </a:r>
                      <a:r>
                        <a:rPr lang="en-US" sz="1600">
                          <a:solidFill>
                            <a:srgbClr val="333333"/>
                          </a:solidFill>
                          <a:effectLst/>
                          <a:latin typeface="inter-regular"/>
                        </a:rPr>
                        <a:t>, etc.</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959267"/>
                  </a:ext>
                </a:extLst>
              </a:tr>
              <a:tr h="725687">
                <a:tc>
                  <a:txBody>
                    <a:bodyPr/>
                    <a:lstStyle/>
                    <a:p>
                      <a:pPr algn="just" fontAlgn="t"/>
                      <a:r>
                        <a:rPr lang="en-US" sz="1600">
                          <a:solidFill>
                            <a:srgbClr val="333333"/>
                          </a:solidFill>
                          <a:effectLst/>
                          <a:latin typeface="inter-regular"/>
                        </a:rPr>
                        <a:t>On the basis of capabilities, AI can be divided into three types, which are, </a:t>
                      </a:r>
                      <a:r>
                        <a:rPr lang="en-US" sz="1600" b="1">
                          <a:solidFill>
                            <a:srgbClr val="333333"/>
                          </a:solidFill>
                          <a:effectLst/>
                          <a:latin typeface="inter-bold"/>
                        </a:rPr>
                        <a:t>Weak AI</a:t>
                      </a:r>
                      <a:r>
                        <a:rPr lang="en-US" sz="1600">
                          <a:solidFill>
                            <a:srgbClr val="333333"/>
                          </a:solidFill>
                          <a:effectLst/>
                          <a:latin typeface="inter-regular"/>
                        </a:rPr>
                        <a:t>, </a:t>
                      </a:r>
                      <a:r>
                        <a:rPr lang="en-US" sz="1600" b="1">
                          <a:solidFill>
                            <a:srgbClr val="333333"/>
                          </a:solidFill>
                          <a:effectLst/>
                          <a:latin typeface="inter-bold"/>
                        </a:rPr>
                        <a:t>General AI</a:t>
                      </a:r>
                      <a:r>
                        <a:rPr lang="en-US" sz="1600">
                          <a:solidFill>
                            <a:srgbClr val="333333"/>
                          </a:solidFill>
                          <a:effectLst/>
                          <a:latin typeface="inter-regular"/>
                        </a:rPr>
                        <a:t>, and </a:t>
                      </a:r>
                      <a:r>
                        <a:rPr lang="en-US" sz="1600" b="1">
                          <a:solidFill>
                            <a:srgbClr val="333333"/>
                          </a:solidFill>
                          <a:effectLst/>
                          <a:latin typeface="inter-bold"/>
                        </a:rPr>
                        <a:t>Strong AI</a:t>
                      </a:r>
                      <a:r>
                        <a:rPr lang="en-US" sz="1600">
                          <a:solidFill>
                            <a:srgbClr val="333333"/>
                          </a:solidFill>
                          <a:effectLst/>
                          <a:latin typeface="inter-regular"/>
                        </a:rPr>
                        <a: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can also be divided into mainly three types that are </a:t>
                      </a:r>
                      <a:r>
                        <a:rPr lang="en-US" sz="1600" b="1">
                          <a:solidFill>
                            <a:srgbClr val="333333"/>
                          </a:solidFill>
                          <a:effectLst/>
                          <a:latin typeface="inter-bold"/>
                        </a:rPr>
                        <a:t>Supervised learning</a:t>
                      </a:r>
                      <a:r>
                        <a:rPr lang="en-US" sz="1600">
                          <a:solidFill>
                            <a:srgbClr val="333333"/>
                          </a:solidFill>
                          <a:effectLst/>
                          <a:latin typeface="inter-regular"/>
                        </a:rPr>
                        <a:t>, </a:t>
                      </a:r>
                      <a:r>
                        <a:rPr lang="en-US" sz="1600" b="1">
                          <a:solidFill>
                            <a:srgbClr val="333333"/>
                          </a:solidFill>
                          <a:effectLst/>
                          <a:latin typeface="inter-bold"/>
                        </a:rPr>
                        <a:t>Unsupervised learning</a:t>
                      </a:r>
                      <a:r>
                        <a:rPr lang="en-US" sz="1600">
                          <a:solidFill>
                            <a:srgbClr val="333333"/>
                          </a:solidFill>
                          <a:effectLst/>
                          <a:latin typeface="inter-regular"/>
                        </a:rPr>
                        <a:t>, and </a:t>
                      </a:r>
                      <a:r>
                        <a:rPr lang="en-US" sz="1600" b="1">
                          <a:solidFill>
                            <a:srgbClr val="333333"/>
                          </a:solidFill>
                          <a:effectLst/>
                          <a:latin typeface="inter-bold"/>
                        </a:rPr>
                        <a:t>Reinforcement learning</a:t>
                      </a:r>
                      <a:r>
                        <a:rPr lang="en-US" sz="1600">
                          <a:solidFill>
                            <a:srgbClr val="333333"/>
                          </a:solidFill>
                          <a:effectLst/>
                          <a:latin typeface="inter-regular"/>
                        </a:rPr>
                        <a: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7702247"/>
                  </a:ext>
                </a:extLst>
              </a:tr>
              <a:tr h="459108">
                <a:tc>
                  <a:txBody>
                    <a:bodyPr/>
                    <a:lstStyle/>
                    <a:p>
                      <a:pPr algn="just" fontAlgn="t"/>
                      <a:r>
                        <a:rPr lang="en-US" sz="1600">
                          <a:solidFill>
                            <a:srgbClr val="333333"/>
                          </a:solidFill>
                          <a:effectLst/>
                          <a:latin typeface="inter-regular"/>
                        </a:rPr>
                        <a:t>It includes learning, reasoning, and self-correction.</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includes learning and self-correction when introduced with new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7420619"/>
                  </a:ext>
                </a:extLst>
              </a:tr>
              <a:tr h="459108">
                <a:tc>
                  <a:txBody>
                    <a:bodyPr/>
                    <a:lstStyle/>
                    <a:p>
                      <a:pPr algn="just" fontAlgn="t"/>
                      <a:r>
                        <a:rPr lang="en-US" sz="1600">
                          <a:solidFill>
                            <a:srgbClr val="333333"/>
                          </a:solidFill>
                          <a:effectLst/>
                          <a:latin typeface="inter-regular"/>
                        </a:rPr>
                        <a:t>AI completely deals with Structured, semi-structured, and unstructured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Machine learning deals with Structured and semi-structured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9698854"/>
                  </a:ext>
                </a:extLst>
              </a:tr>
            </a:tbl>
          </a:graphicData>
        </a:graphic>
      </p:graphicFrame>
    </p:spTree>
    <p:extLst>
      <p:ext uri="{BB962C8B-B14F-4D97-AF65-F5344CB8AC3E}">
        <p14:creationId xmlns:p14="http://schemas.microsoft.com/office/powerpoint/2010/main" val="811196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ED10-FC24-4A02-86C1-C0B9947E0ED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Machine Learning - Linear Regression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E33796C-E1D4-4A08-9747-A40C01C3324B}"/>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Regression</a:t>
            </a:r>
          </a:p>
          <a:p>
            <a:pPr lvl="1"/>
            <a:r>
              <a:rPr lang="en-US" b="0" i="0" dirty="0">
                <a:solidFill>
                  <a:srgbClr val="000000"/>
                </a:solidFill>
                <a:effectLst/>
                <a:latin typeface="Verdana" panose="020B0604030504040204" pitchFamily="34" charset="0"/>
              </a:rPr>
              <a:t>The term regression is used when you try to find the relationship between variables.</a:t>
            </a:r>
          </a:p>
          <a:p>
            <a:pPr lvl="1"/>
            <a:r>
              <a:rPr lang="en-US" b="0" i="0" dirty="0">
                <a:solidFill>
                  <a:srgbClr val="000000"/>
                </a:solidFill>
                <a:effectLst/>
                <a:latin typeface="Verdana" panose="020B0604030504040204" pitchFamily="34" charset="0"/>
              </a:rPr>
              <a:t>In Machine Learning, and in statistical modeling, that relationship is used to predict the outcome of future events.</a:t>
            </a:r>
          </a:p>
          <a:p>
            <a:endParaRPr lang="en-IN" dirty="0"/>
          </a:p>
        </p:txBody>
      </p:sp>
    </p:spTree>
    <p:extLst>
      <p:ext uri="{BB962C8B-B14F-4D97-AF65-F5344CB8AC3E}">
        <p14:creationId xmlns:p14="http://schemas.microsoft.com/office/powerpoint/2010/main" val="220952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8015-9110-45FD-BB66-D4EA4A009483}"/>
              </a:ext>
            </a:extLst>
          </p:cNvPr>
          <p:cNvSpPr>
            <a:spLocks noGrp="1"/>
          </p:cNvSpPr>
          <p:nvPr>
            <p:ph type="title"/>
          </p:nvPr>
        </p:nvSpPr>
        <p:spPr>
          <a:xfrm>
            <a:off x="527482" y="152596"/>
            <a:ext cx="10515600" cy="1325563"/>
          </a:xfrm>
        </p:spPr>
        <p:txBody>
          <a:bodyPr/>
          <a:lstStyle/>
          <a:p>
            <a:r>
              <a:rPr lang="en-IN" b="0" i="0" dirty="0">
                <a:solidFill>
                  <a:srgbClr val="000000"/>
                </a:solidFill>
                <a:effectLst/>
                <a:latin typeface="Segoe UI" panose="020B0502040204020203" pitchFamily="34" charset="0"/>
              </a:rPr>
              <a:t>Linear Regression</a:t>
            </a:r>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	</a:t>
            </a:r>
            <a:endParaRPr lang="en-IN" dirty="0"/>
          </a:p>
        </p:txBody>
      </p:sp>
      <p:sp>
        <p:nvSpPr>
          <p:cNvPr id="3" name="Content Placeholder 2">
            <a:extLst>
              <a:ext uri="{FF2B5EF4-FFF2-40B4-BE49-F238E27FC236}">
                <a16:creationId xmlns:a16="http://schemas.microsoft.com/office/drawing/2014/main" id="{C9906602-A911-457B-BB35-D0B64F416AAC}"/>
              </a:ext>
            </a:extLst>
          </p:cNvPr>
          <p:cNvSpPr>
            <a:spLocks noGrp="1"/>
          </p:cNvSpPr>
          <p:nvPr>
            <p:ph idx="1"/>
          </p:nvPr>
        </p:nvSpPr>
        <p:spPr>
          <a:xfrm>
            <a:off x="234518" y="1253331"/>
            <a:ext cx="10515600" cy="4351338"/>
          </a:xfrm>
        </p:spPr>
        <p:txBody>
          <a:bodyPr/>
          <a:lstStyle/>
          <a:p>
            <a:pPr algn="l"/>
            <a:r>
              <a:rPr lang="en-US" b="0" i="0" dirty="0">
                <a:solidFill>
                  <a:srgbClr val="000000"/>
                </a:solidFill>
                <a:effectLst/>
                <a:latin typeface="Verdana" panose="020B0604030504040204" pitchFamily="34" charset="0"/>
              </a:rPr>
              <a:t>Linear regression uses the relationship between the data-points to draw a straight line through all them.</a:t>
            </a:r>
          </a:p>
          <a:p>
            <a:pPr algn="l"/>
            <a:r>
              <a:rPr lang="en-US" b="0" i="0" dirty="0">
                <a:solidFill>
                  <a:srgbClr val="000000"/>
                </a:solidFill>
                <a:effectLst/>
                <a:latin typeface="Verdana" panose="020B0604030504040204" pitchFamily="34" charset="0"/>
              </a:rPr>
              <a:t>This line can be used to predict future values.</a:t>
            </a:r>
          </a:p>
          <a:p>
            <a:endParaRPr lang="en-IN" dirty="0"/>
          </a:p>
        </p:txBody>
      </p:sp>
      <p:pic>
        <p:nvPicPr>
          <p:cNvPr id="3074" name="Picture 2">
            <a:extLst>
              <a:ext uri="{FF2B5EF4-FFF2-40B4-BE49-F238E27FC236}">
                <a16:creationId xmlns:a16="http://schemas.microsoft.com/office/drawing/2014/main" id="{8704E908-7CD4-4C83-AAC4-C1887E233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324" y="2522522"/>
            <a:ext cx="5584055" cy="418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8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C75C-8535-4819-8878-AF09989A3C1C}"/>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4107980-C963-440A-A27A-1AAC9F2F1903}"/>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Start by drawing a scatter plot:</a:t>
            </a:r>
          </a:p>
          <a:p>
            <a:pPr marL="0" indent="0" algn="l">
              <a:buNone/>
            </a:pPr>
            <a:endParaRPr lang="en-US" b="0" i="0" dirty="0">
              <a:solidFill>
                <a:srgbClr val="0000CD"/>
              </a:solidFill>
              <a:effectLst/>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pic>
        <p:nvPicPr>
          <p:cNvPr id="4098" name="Picture 2">
            <a:extLst>
              <a:ext uri="{FF2B5EF4-FFF2-40B4-BE49-F238E27FC236}">
                <a16:creationId xmlns:a16="http://schemas.microsoft.com/office/drawing/2014/main" id="{3770199E-8F42-45B7-8A19-4B4921E7D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551" y="-2066"/>
            <a:ext cx="4539449" cy="340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1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0DB6-C619-40A7-9482-3AA62940BC7C}"/>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6521873C-8F21-439A-A489-71B134924D90}"/>
              </a:ext>
            </a:extLst>
          </p:cNvPr>
          <p:cNvSpPr>
            <a:spLocks noGrp="1" noChangeArrowheads="1"/>
          </p:cNvSpPr>
          <p:nvPr>
            <p:ph idx="1"/>
          </p:nvPr>
        </p:nvSpPr>
        <p:spPr bwMode="auto">
          <a:xfrm>
            <a:off x="532659" y="1718146"/>
            <a:ext cx="7137647" cy="431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a:t>
            </a:r>
            <a:r>
              <a:rPr kumimoji="0" lang="en-US" altLang="en-US" sz="1600" b="0" i="0" u="none" strike="noStrike" cap="none" normalizeH="0" baseline="0" dirty="0" err="1">
                <a:ln>
                  <a:noFill/>
                </a:ln>
                <a:solidFill>
                  <a:srgbClr val="DC143C"/>
                </a:solidFill>
                <a:effectLst/>
                <a:latin typeface="Consolas" panose="020B0609020204030204" pitchFamily="49" charset="0"/>
              </a:rPr>
              <a:t>scipy</a:t>
            </a:r>
            <a:r>
              <a:rPr kumimoji="0" lang="en-US" altLang="en-US" sz="1600" b="0" i="0" u="none" strike="noStrike" cap="none" normalizeH="0" baseline="0" dirty="0">
                <a:ln>
                  <a:noFill/>
                </a:ln>
                <a:solidFill>
                  <a:srgbClr val="000000"/>
                </a:solidFill>
                <a:effectLst/>
                <a:latin typeface="Verdana" panose="020B0604030504040204" pitchFamily="34" charset="0"/>
              </a:rPr>
              <a:t> and draw the line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as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plt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from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scipy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stats</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111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slope, intercept, r, p, </a:t>
            </a:r>
            <a:r>
              <a:rPr kumimoji="0" lang="en-US" altLang="en-US" sz="1600" b="0" i="0" u="none" strike="noStrike" cap="none" normalizeH="0" baseline="0" dirty="0" err="1">
                <a:ln>
                  <a:noFill/>
                </a:ln>
                <a:solidFill>
                  <a:srgbClr val="000000"/>
                </a:solidFill>
                <a:effectLst/>
                <a:latin typeface="Consolas" panose="020B0609020204030204" pitchFamily="49" charset="0"/>
              </a:rPr>
              <a:t>std_err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stats.linregress</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myfunc</a:t>
            </a:r>
            <a:r>
              <a:rPr kumimoji="0" lang="en-US" altLang="en-US" sz="1600" b="0" i="0" u="none" strike="noStrike" cap="none" normalizeH="0" baseline="0" dirty="0">
                <a:ln>
                  <a:noFill/>
                </a:ln>
                <a:solidFill>
                  <a:srgbClr val="000000"/>
                </a:solidFill>
                <a:effectLst/>
                <a:latin typeface="Consolas" panose="020B0609020204030204" pitchFamily="49" charset="0"/>
              </a:rPr>
              <a:t>(x):</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slope * x + intercept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CD"/>
                </a:solidFill>
                <a:effectLst/>
                <a:latin typeface="Consolas" panose="020B0609020204030204" pitchFamily="49" charset="0"/>
              </a:rPr>
              <a:t>list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CD"/>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myfunc</a:t>
            </a:r>
            <a:r>
              <a:rPr kumimoji="0" lang="en-US" altLang="en-US" sz="1600" b="0" i="0" u="none" strike="noStrike" cap="none" normalizeH="0" baseline="0" dirty="0">
                <a:ln>
                  <a:noFill/>
                </a:ln>
                <a:solidFill>
                  <a:srgbClr val="000000"/>
                </a:solidFill>
                <a:effectLst/>
                <a:latin typeface="Consolas" panose="020B0609020204030204" pitchFamily="49" charset="0"/>
              </a:rPr>
              <a:t>, x))</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plt.scatter</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plt.plot</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B32CADD4-C460-423C-860A-FDA2178C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033" y="166479"/>
            <a:ext cx="4944863" cy="370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47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6B75DB-C7AF-4B19-AD4E-885D69BF3DCC}"/>
              </a:ext>
            </a:extLst>
          </p:cNvPr>
          <p:cNvSpPr>
            <a:spLocks noGrp="1" noChangeArrowheads="1"/>
          </p:cNvSpPr>
          <p:nvPr>
            <p:ph idx="1"/>
          </p:nvPr>
        </p:nvSpPr>
        <p:spPr bwMode="auto">
          <a:xfrm>
            <a:off x="204186" y="1228060"/>
            <a:ext cx="11851689" cy="480640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the modules you need.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matplotlib.pyplot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as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from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scipy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Create the arrays that represent the values of the x and y axis: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Execute a method that returns some important key values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slope, intercept, r, 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std_err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stats.linregress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Create a function that uses the </a:t>
            </a:r>
            <a:r>
              <a:rPr kumimoji="0" lang="en-US" altLang="en-US" sz="1600" b="0" i="0" u="none" strike="noStrike" cap="none" normalizeH="0" baseline="0" dirty="0">
                <a:ln>
                  <a:noFill/>
                </a:ln>
                <a:solidFill>
                  <a:srgbClr val="DC143C"/>
                </a:solidFill>
                <a:effectLst/>
                <a:latin typeface="Consolas" panose="020B0609020204030204" pitchFamily="49" charset="0"/>
              </a:rPr>
              <a:t>slope</a:t>
            </a:r>
            <a:r>
              <a:rPr kumimoji="0" lang="en-US" altLang="en-US" sz="1600" b="0" i="0" u="none" strike="noStrike" cap="none" normalizeH="0" baseline="0" dirty="0">
                <a:ln>
                  <a:noFill/>
                </a:ln>
                <a:solidFill>
                  <a:srgbClr val="000000"/>
                </a:solidFill>
                <a:effectLst/>
                <a:latin typeface="Verdana" panose="020B0604030504040204" pitchFamily="34" charset="0"/>
              </a:rPr>
              <a:t> and </a:t>
            </a:r>
            <a:r>
              <a:rPr kumimoji="0" lang="en-US" altLang="en-US" sz="1600" b="0" i="0" u="none" strike="noStrike" cap="none" normalizeH="0" baseline="0" dirty="0">
                <a:ln>
                  <a:noFill/>
                </a:ln>
                <a:solidFill>
                  <a:srgbClr val="DC143C"/>
                </a:solidFill>
                <a:effectLst/>
                <a:latin typeface="Consolas" panose="020B0609020204030204" pitchFamily="49" charset="0"/>
              </a:rPr>
              <a:t>intercept</a:t>
            </a:r>
            <a:r>
              <a:rPr kumimoji="0" lang="en-US" altLang="en-US" sz="1600" b="0" i="0" u="none" strike="noStrike" cap="none" normalizeH="0" baseline="0" dirty="0">
                <a:ln>
                  <a:noFill/>
                </a:ln>
                <a:solidFill>
                  <a:srgbClr val="000000"/>
                </a:solidFill>
                <a:effectLst/>
                <a:latin typeface="Verdana" panose="020B0604030504040204" pitchFamily="34" charset="0"/>
              </a:rPr>
              <a:t> values to return a new value. This new value represents where on the y-axis the corresponding x value will be placed: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def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slope * x + intercept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Run each value of the x array through the function. This will result in a new array with new values for the y-axis: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Draw the original scatter plot: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Draw the line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Display the diagram:</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802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A07D-E16D-4F27-8780-0F13BF9CED0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 for Relationship</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81D6E1E-97D6-4A1E-B3FB-F57952918247}"/>
              </a:ext>
            </a:extLst>
          </p:cNvPr>
          <p:cNvSpPr>
            <a:spLocks noGrp="1"/>
          </p:cNvSpPr>
          <p:nvPr>
            <p:ph idx="1"/>
          </p:nvPr>
        </p:nvSpPr>
        <p:spPr/>
        <p:txBody>
          <a:bodyPr>
            <a:normAutofit fontScale="92500" lnSpcReduction="10000"/>
          </a:bodyPr>
          <a:lstStyle/>
          <a:p>
            <a:r>
              <a:rPr lang="en-US" dirty="0"/>
              <a:t>It is important to know how the relationship between the values of the x-axis and the values of the y-axis is, if there are no relationship the linear regression can not be used to predict anything.</a:t>
            </a:r>
          </a:p>
          <a:p>
            <a:endParaRPr lang="en-US" dirty="0"/>
          </a:p>
          <a:p>
            <a:r>
              <a:rPr lang="en-US" dirty="0"/>
              <a:t>This relationship - the coefficient of correlation - is called r.</a:t>
            </a:r>
          </a:p>
          <a:p>
            <a:endParaRPr lang="en-US" dirty="0"/>
          </a:p>
          <a:p>
            <a:r>
              <a:rPr lang="en-US" dirty="0"/>
              <a:t>The r value ranges from -1 to 1, where 0 means no relationship, and 1 (and -1) means 100% related.</a:t>
            </a:r>
          </a:p>
          <a:p>
            <a:endParaRPr lang="en-US" dirty="0"/>
          </a:p>
          <a:p>
            <a:r>
              <a:rPr lang="en-US" dirty="0"/>
              <a:t>Python and the </a:t>
            </a:r>
            <a:r>
              <a:rPr lang="en-US" dirty="0" err="1"/>
              <a:t>Scipy</a:t>
            </a:r>
            <a:r>
              <a:rPr lang="en-US" dirty="0"/>
              <a:t> module will compute this value for you, all you have to do is feed it with the x and y values.</a:t>
            </a:r>
            <a:endParaRPr lang="en-IN" dirty="0"/>
          </a:p>
        </p:txBody>
      </p:sp>
    </p:spTree>
    <p:extLst>
      <p:ext uri="{BB962C8B-B14F-4D97-AF65-F5344CB8AC3E}">
        <p14:creationId xmlns:p14="http://schemas.microsoft.com/office/powerpoint/2010/main" val="3065014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030C-27C8-452F-9756-9948EC7C0AD4}"/>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FD6F039-C35A-4AFD-9CA7-71BD72028523}"/>
              </a:ext>
            </a:extLst>
          </p:cNvPr>
          <p:cNvSpPr>
            <a:spLocks noGrp="1"/>
          </p:cNvSpPr>
          <p:nvPr>
            <p:ph idx="1"/>
          </p:nvPr>
        </p:nvSpPr>
        <p:spPr>
          <a:xfrm>
            <a:off x="399495" y="1825625"/>
            <a:ext cx="11603115" cy="4351338"/>
          </a:xfrm>
        </p:spPr>
        <p:txBody>
          <a:bodyPr>
            <a:normAutofit/>
          </a:bodyPr>
          <a:lstStyle/>
          <a:p>
            <a:pPr algn="l"/>
            <a:r>
              <a:rPr lang="en-US" b="0" i="0" dirty="0">
                <a:solidFill>
                  <a:srgbClr val="000000"/>
                </a:solidFill>
                <a:effectLst/>
                <a:latin typeface="Verdana" panose="020B0604030504040204" pitchFamily="34" charset="0"/>
              </a:rPr>
              <a:t>How well does my data fit in a linear regression?</a:t>
            </a:r>
          </a:p>
          <a:p>
            <a:pPr algn="l"/>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scipy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stats</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slope, intercept, r, p, </a:t>
            </a:r>
            <a:r>
              <a:rPr lang="en-US" b="0" i="0" dirty="0" err="1">
                <a:solidFill>
                  <a:srgbClr val="000000"/>
                </a:solidFill>
                <a:effectLst/>
                <a:latin typeface="Consolas" panose="020B0609020204030204" pitchFamily="49" charset="0"/>
              </a:rPr>
              <a:t>std_err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stats.linregress</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(r)</a:t>
            </a:r>
          </a:p>
          <a:p>
            <a:endParaRPr lang="en-IN" dirty="0"/>
          </a:p>
        </p:txBody>
      </p:sp>
    </p:spTree>
    <p:extLst>
      <p:ext uri="{BB962C8B-B14F-4D97-AF65-F5344CB8AC3E}">
        <p14:creationId xmlns:p14="http://schemas.microsoft.com/office/powerpoint/2010/main" val="23150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DF9-A1DD-4B19-9C0A-98F12F2A910B}"/>
              </a:ext>
            </a:extLst>
          </p:cNvPr>
          <p:cNvSpPr>
            <a:spLocks noGrp="1"/>
          </p:cNvSpPr>
          <p:nvPr>
            <p:ph type="title"/>
          </p:nvPr>
        </p:nvSpPr>
        <p:spPr/>
        <p:txBody>
          <a:bodyPr/>
          <a:lstStyle/>
          <a:p>
            <a:r>
              <a:rPr lang="en-US" dirty="0"/>
              <a:t>Machine Learning . . .</a:t>
            </a:r>
            <a:endParaRPr lang="en-IN" dirty="0"/>
          </a:p>
        </p:txBody>
      </p:sp>
      <p:sp>
        <p:nvSpPr>
          <p:cNvPr id="3" name="Content Placeholder 2">
            <a:extLst>
              <a:ext uri="{FF2B5EF4-FFF2-40B4-BE49-F238E27FC236}">
                <a16:creationId xmlns:a16="http://schemas.microsoft.com/office/drawing/2014/main" id="{D39FC771-3278-4C6C-BBD0-C0C3A3E2090F}"/>
              </a:ext>
            </a:extLst>
          </p:cNvPr>
          <p:cNvSpPr>
            <a:spLocks noGrp="1"/>
          </p:cNvSpPr>
          <p:nvPr>
            <p:ph idx="1"/>
          </p:nvPr>
        </p:nvSpPr>
        <p:spPr/>
        <p:txBody>
          <a:bodyPr/>
          <a:lstStyle/>
          <a:p>
            <a:pPr algn="just"/>
            <a:r>
              <a:rPr lang="en-US" b="0" i="0" dirty="0">
                <a:solidFill>
                  <a:srgbClr val="333333"/>
                </a:solidFill>
                <a:effectLst/>
                <a:latin typeface="inter-regular"/>
              </a:rPr>
              <a:t>With the help of sample historical data, which is known as </a:t>
            </a:r>
            <a:r>
              <a:rPr lang="en-US" b="1" i="0" dirty="0">
                <a:solidFill>
                  <a:srgbClr val="333333"/>
                </a:solidFill>
                <a:effectLst/>
                <a:latin typeface="inter-bold"/>
              </a:rPr>
              <a:t>training data</a:t>
            </a:r>
            <a:r>
              <a:rPr lang="en-US" b="0" i="0" dirty="0">
                <a:solidFill>
                  <a:srgbClr val="333333"/>
                </a:solidFill>
                <a:effectLst/>
                <a:latin typeface="inter-regular"/>
              </a:rPr>
              <a:t>, machine learning algorithms build a </a:t>
            </a:r>
            <a:r>
              <a:rPr lang="en-US" b="1" i="0" dirty="0">
                <a:solidFill>
                  <a:srgbClr val="333333"/>
                </a:solidFill>
                <a:effectLst/>
                <a:latin typeface="inter-bold"/>
              </a:rPr>
              <a:t>mathematical model</a:t>
            </a:r>
            <a:r>
              <a:rPr lang="en-US" b="0" i="0" dirty="0">
                <a:solidFill>
                  <a:srgbClr val="333333"/>
                </a:solidFill>
                <a:effectLst/>
                <a:latin typeface="inter-regular"/>
              </a:rPr>
              <a:t> that helps in making predictions or decisions without being explicitly programmed. Machine learning brings computer science and statistics together for creating predictive models. Machine learning constructs or uses algorithms that learn from historical data. The more we will provide the information, the higher will be the performance.</a:t>
            </a:r>
            <a:endParaRPr lang="en-IN" dirty="0"/>
          </a:p>
        </p:txBody>
      </p:sp>
    </p:spTree>
    <p:extLst>
      <p:ext uri="{BB962C8B-B14F-4D97-AF65-F5344CB8AC3E}">
        <p14:creationId xmlns:p14="http://schemas.microsoft.com/office/powerpoint/2010/main" val="3279641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0D54-E08C-46B7-889D-1BF20772362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Predict Future Values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A1BF5C1-68D9-4EFD-93B9-B7AB21E29D68}"/>
              </a:ext>
            </a:extLst>
          </p:cNvPr>
          <p:cNvSpPr>
            <a:spLocks noGrp="1"/>
          </p:cNvSpPr>
          <p:nvPr>
            <p:ph idx="1"/>
          </p:nvPr>
        </p:nvSpPr>
        <p:spPr/>
        <p:txBody>
          <a:bodyPr/>
          <a:lstStyle/>
          <a:p>
            <a:r>
              <a:rPr lang="en-US" dirty="0"/>
              <a:t>Now we can use the information we have gathered to predict future values.</a:t>
            </a:r>
          </a:p>
          <a:p>
            <a:endParaRPr lang="en-US" dirty="0"/>
          </a:p>
          <a:p>
            <a:r>
              <a:rPr lang="en-US" dirty="0"/>
              <a:t>Example: Let us try to predict the speed of a 10 years old car.</a:t>
            </a:r>
          </a:p>
          <a:p>
            <a:endParaRPr lang="en-US" dirty="0"/>
          </a:p>
          <a:p>
            <a:r>
              <a:rPr lang="en-US" dirty="0"/>
              <a:t>To do so, we need the same </a:t>
            </a:r>
            <a:r>
              <a:rPr lang="en-US" dirty="0" err="1"/>
              <a:t>myfunc</a:t>
            </a:r>
            <a:r>
              <a:rPr lang="en-US" dirty="0"/>
              <a:t>() function from the example above:</a:t>
            </a:r>
          </a:p>
          <a:p>
            <a:r>
              <a:rPr lang="en-US" b="0" i="0" dirty="0">
                <a:solidFill>
                  <a:srgbClr val="0000CD"/>
                </a:solidFill>
                <a:effectLst/>
                <a:latin typeface="Courier New" panose="02070309020205020404" pitchFamily="49" charset="0"/>
              </a:rPr>
              <a:t>def</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myfunc</a:t>
            </a:r>
            <a:r>
              <a:rPr lang="en-US" b="0" i="0" dirty="0">
                <a:solidFill>
                  <a:srgbClr val="000000"/>
                </a:solidFill>
                <a:effectLst/>
                <a:latin typeface="Courier New" panose="02070309020205020404" pitchFamily="49" charset="0"/>
              </a:rPr>
              <a:t>(x):</a:t>
            </a:r>
            <a:br>
              <a:rPr lang="en-US" dirty="0"/>
            </a:b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return</a:t>
            </a:r>
            <a:r>
              <a:rPr lang="en-US" b="0" i="0" dirty="0">
                <a:solidFill>
                  <a:srgbClr val="000000"/>
                </a:solidFill>
                <a:effectLst/>
                <a:latin typeface="Courier New" panose="02070309020205020404" pitchFamily="49" charset="0"/>
              </a:rPr>
              <a:t> slope * x + intercept</a:t>
            </a:r>
            <a:endParaRPr lang="en-IN" dirty="0"/>
          </a:p>
        </p:txBody>
      </p:sp>
    </p:spTree>
    <p:extLst>
      <p:ext uri="{BB962C8B-B14F-4D97-AF65-F5344CB8AC3E}">
        <p14:creationId xmlns:p14="http://schemas.microsoft.com/office/powerpoint/2010/main" val="3285793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EF6-63DB-4B31-8348-D7CDF8DF5BA5}"/>
              </a:ext>
            </a:extLst>
          </p:cNvPr>
          <p:cNvSpPr>
            <a:spLocks noGrp="1"/>
          </p:cNvSpPr>
          <p:nvPr>
            <p:ph type="title"/>
          </p:nvPr>
        </p:nvSpPr>
        <p:spPr/>
        <p:txBody>
          <a:bodyPr/>
          <a:lstStyle/>
          <a:p>
            <a:r>
              <a:rPr lang="en-IN" dirty="0">
                <a:solidFill>
                  <a:srgbClr val="000000"/>
                </a:solidFill>
                <a:latin typeface="Segoe UI" panose="020B0502040204020203" pitchFamily="34" charset="0"/>
              </a:rPr>
              <a:t>Example</a:t>
            </a:r>
            <a:br>
              <a:rPr lang="en-IN"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B0B7BAB-38E6-4E13-8D0F-615CB5D5D074}"/>
              </a:ext>
            </a:extLst>
          </p:cNvPr>
          <p:cNvSpPr>
            <a:spLocks noGrp="1"/>
          </p:cNvSpPr>
          <p:nvPr>
            <p:ph idx="1"/>
          </p:nvPr>
        </p:nvSpPr>
        <p:spPr/>
        <p:txBody>
          <a:bodyPr>
            <a:normAutofit fontScale="85000" lnSpcReduction="20000"/>
          </a:bodyPr>
          <a:lstStyle/>
          <a:p>
            <a:pPr marL="0" indent="0" algn="l">
              <a:buNone/>
            </a:pPr>
            <a:r>
              <a:rPr lang="en-IN" b="0" i="0" dirty="0">
                <a:solidFill>
                  <a:srgbClr val="000000"/>
                </a:solidFill>
                <a:effectLst/>
                <a:latin typeface="Verdana" panose="020B0604030504040204" pitchFamily="34" charset="0"/>
              </a:rPr>
              <a:t>Predict the speed of a 10 years old car:</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stats</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slope, intercept, r, p, </a:t>
            </a:r>
            <a:r>
              <a:rPr lang="en-IN" b="0" i="0" dirty="0" err="1">
                <a:solidFill>
                  <a:srgbClr val="000000"/>
                </a:solidFill>
                <a:effectLst/>
                <a:latin typeface="Consolas" panose="020B0609020204030204" pitchFamily="49" charset="0"/>
              </a:rPr>
              <a:t>std_err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stats.linregress</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def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(x):</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slope * x + intercept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speed =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(speed)</a:t>
            </a:r>
          </a:p>
          <a:p>
            <a:endParaRPr lang="en-IN" dirty="0"/>
          </a:p>
        </p:txBody>
      </p:sp>
    </p:spTree>
    <p:extLst>
      <p:ext uri="{BB962C8B-B14F-4D97-AF65-F5344CB8AC3E}">
        <p14:creationId xmlns:p14="http://schemas.microsoft.com/office/powerpoint/2010/main" val="37241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E022F-7A9B-4E16-8604-D4226EC68BE3}"/>
              </a:ext>
            </a:extLst>
          </p:cNvPr>
          <p:cNvSpPr>
            <a:spLocks noGrp="1"/>
          </p:cNvSpPr>
          <p:nvPr>
            <p:ph idx="1"/>
          </p:nvPr>
        </p:nvSpPr>
        <p:spPr>
          <a:xfrm>
            <a:off x="518604" y="689284"/>
            <a:ext cx="10515600" cy="1299314"/>
          </a:xfrm>
        </p:spPr>
        <p:txBody>
          <a:bodyPr/>
          <a:lstStyle/>
          <a:p>
            <a:r>
              <a:rPr lang="en-US" b="0" i="0" dirty="0">
                <a:solidFill>
                  <a:srgbClr val="000000"/>
                </a:solidFill>
                <a:effectLst/>
                <a:latin typeface="Verdana" panose="020B0604030504040204" pitchFamily="34" charset="0"/>
              </a:rPr>
              <a:t>The example predicted a speed at 85.6, which we also could read from the diagram:</a:t>
            </a:r>
            <a:endParaRPr lang="en-IN" dirty="0"/>
          </a:p>
        </p:txBody>
      </p:sp>
      <p:pic>
        <p:nvPicPr>
          <p:cNvPr id="9218" name="Picture 2">
            <a:extLst>
              <a:ext uri="{FF2B5EF4-FFF2-40B4-BE49-F238E27FC236}">
                <a16:creationId xmlns:a16="http://schemas.microsoft.com/office/drawing/2014/main" id="{5462AB41-B6C8-44F6-8E89-9D0409A49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404" y="211066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59B2-487D-4F7B-94FD-91B5F43E073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Bad Fit?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C339EB-7E89-4D84-A562-17C06009A2F2}"/>
              </a:ext>
            </a:extLst>
          </p:cNvPr>
          <p:cNvSpPr>
            <a:spLocks noGrp="1"/>
          </p:cNvSpPr>
          <p:nvPr>
            <p:ph idx="1"/>
          </p:nvPr>
        </p:nvSpPr>
        <p:spPr>
          <a:xfrm>
            <a:off x="314417" y="1313895"/>
            <a:ext cx="10515600" cy="4836435"/>
          </a:xfrm>
        </p:spPr>
        <p:txBody>
          <a:bodyPr>
            <a:normAutofit fontScale="62500" lnSpcReduction="20000"/>
          </a:bodyPr>
          <a:lstStyle/>
          <a:p>
            <a:r>
              <a:rPr lang="en-US" b="0" i="0" dirty="0">
                <a:solidFill>
                  <a:srgbClr val="000000"/>
                </a:solidFill>
                <a:effectLst/>
                <a:latin typeface="Verdana" panose="020B0604030504040204" pitchFamily="34" charset="0"/>
              </a:rPr>
              <a:t>Let us create an example where linear regression would not be the best method to predict future values.</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stats</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89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slope, intercept, r, p, </a:t>
            </a:r>
            <a:r>
              <a:rPr lang="en-IN" b="0" i="0" dirty="0" err="1">
                <a:solidFill>
                  <a:srgbClr val="000000"/>
                </a:solidFill>
                <a:effectLst/>
                <a:latin typeface="Consolas" panose="020B0609020204030204" pitchFamily="49" charset="0"/>
              </a:rPr>
              <a:t>std_err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stats.linregress</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def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(x):</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slope * x + intercept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list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map</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 x))</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br>
              <a:rPr lang="en-IN" dirty="0"/>
            </a:br>
            <a:endParaRPr lang="en-IN" dirty="0"/>
          </a:p>
        </p:txBody>
      </p:sp>
      <p:pic>
        <p:nvPicPr>
          <p:cNvPr id="1026" name="Picture 2">
            <a:extLst>
              <a:ext uri="{FF2B5EF4-FFF2-40B4-BE49-F238E27FC236}">
                <a16:creationId xmlns:a16="http://schemas.microsoft.com/office/drawing/2014/main" id="{0B765D7A-DF4B-4CF9-93E4-DE925C328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72" y="3368752"/>
            <a:ext cx="4165497" cy="312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327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026-59DC-4896-9960-4F42361F09B7}"/>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Machine Learning - Polynomial Regression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40342F2-B19F-459C-ACD6-E8712CF6727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endParaRPr lang="en-IN" dirty="0"/>
          </a:p>
        </p:txBody>
      </p:sp>
    </p:spTree>
    <p:extLst>
      <p:ext uri="{BB962C8B-B14F-4D97-AF65-F5344CB8AC3E}">
        <p14:creationId xmlns:p14="http://schemas.microsoft.com/office/powerpoint/2010/main" val="1887387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DD253E4-9924-4680-9520-D6FB0793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093" y="648070"/>
            <a:ext cx="6755907" cy="506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298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AB8-FC40-4328-86BA-9B3E6EA3728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How Does it Work?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3D1FB30-77EE-4F47-913E-51651D202741}"/>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Python has methods for finding a relationship between data-points and to draw a line of polynomial regression. We will show you how to use these methods instead of going through the mathematic formula.</a:t>
            </a:r>
          </a:p>
          <a:p>
            <a:pPr algn="l"/>
            <a:r>
              <a:rPr lang="en-US" b="0" i="0" dirty="0">
                <a:solidFill>
                  <a:srgbClr val="000000"/>
                </a:solidFill>
                <a:effectLst/>
                <a:latin typeface="Verdana" panose="020B0604030504040204" pitchFamily="34" charset="0"/>
              </a:rPr>
              <a:t>In the example below, we have registered 18 cars as they were passing a certain tollbooth.</a:t>
            </a:r>
          </a:p>
          <a:p>
            <a:pPr algn="l"/>
            <a:r>
              <a:rPr lang="en-US" b="0" i="0" dirty="0">
                <a:solidFill>
                  <a:srgbClr val="000000"/>
                </a:solidFill>
                <a:effectLst/>
                <a:latin typeface="Verdana" panose="020B0604030504040204" pitchFamily="34" charset="0"/>
              </a:rPr>
              <a:t>We have registered the car's speed, and the time of day (hour) the passing occurred.</a:t>
            </a:r>
          </a:p>
          <a:p>
            <a:pPr algn="l"/>
            <a:r>
              <a:rPr lang="en-US" b="0" i="0" dirty="0">
                <a:solidFill>
                  <a:srgbClr val="000000"/>
                </a:solidFill>
                <a:effectLst/>
                <a:latin typeface="Verdana" panose="020B0604030504040204" pitchFamily="34" charset="0"/>
              </a:rPr>
              <a:t>The x-axis represents the hours of the day and the y-axis represents the speed:</a:t>
            </a:r>
          </a:p>
          <a:p>
            <a:pPr marL="0" indent="0">
              <a:buNone/>
            </a:pPr>
            <a:endParaRPr lang="en-IN" dirty="0"/>
          </a:p>
        </p:txBody>
      </p:sp>
    </p:spTree>
    <p:extLst>
      <p:ext uri="{BB962C8B-B14F-4D97-AF65-F5344CB8AC3E}">
        <p14:creationId xmlns:p14="http://schemas.microsoft.com/office/powerpoint/2010/main" val="3273482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A75-1147-4FFB-B895-EBEBFEE628F1}"/>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1D9AF4C5-9FF5-4F6D-8CE7-DC78FE4DB7CF}"/>
              </a:ext>
            </a:extLst>
          </p:cNvPr>
          <p:cNvSpPr>
            <a:spLocks noGrp="1"/>
          </p:cNvSpPr>
          <p:nvPr>
            <p:ph idx="1"/>
          </p:nvPr>
        </p:nvSpPr>
        <p:spPr/>
        <p:txBody>
          <a:bodyPr>
            <a:normAutofit fontScale="92500"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Start by drawing a scatter plot:</a:t>
            </a:r>
          </a:p>
          <a:p>
            <a:pPr marL="0" indent="0" algn="l">
              <a:buNone/>
            </a:pPr>
            <a:endParaRPr lang="en-US" dirty="0">
              <a:solidFill>
                <a:srgbClr val="0000CD"/>
              </a:solidFill>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190922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4B16BD5-62CD-40AA-A5ED-2F665ADB7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12" y="957678"/>
            <a:ext cx="7079943" cy="530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45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D9AD-13A9-4ECE-88AA-F07766FF7C0E}"/>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5" name="Rectangle 2">
            <a:extLst>
              <a:ext uri="{FF2B5EF4-FFF2-40B4-BE49-F238E27FC236}">
                <a16:creationId xmlns:a16="http://schemas.microsoft.com/office/drawing/2014/main" id="{FD478060-4820-40BD-B607-46DD40D3E198}"/>
              </a:ext>
            </a:extLst>
          </p:cNvPr>
          <p:cNvSpPr>
            <a:spLocks noGrp="1" noChangeArrowheads="1"/>
          </p:cNvSpPr>
          <p:nvPr>
            <p:ph idx="1"/>
          </p:nvPr>
        </p:nvSpPr>
        <p:spPr bwMode="auto">
          <a:xfrm>
            <a:off x="554114" y="1518240"/>
            <a:ext cx="7586709" cy="38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a:t>
            </a:r>
            <a:r>
              <a:rPr kumimoji="0" lang="en-US" altLang="en-US" sz="1600" b="0" i="0" u="none" strike="noStrike" cap="none" normalizeH="0" baseline="0" dirty="0" err="1">
                <a:ln>
                  <a:noFill/>
                </a:ln>
                <a:solidFill>
                  <a:srgbClr val="DC143C"/>
                </a:solidFill>
                <a:effectLst/>
                <a:latin typeface="Consolas" panose="020B0609020204030204" pitchFamily="49" charset="0"/>
              </a:rPr>
              <a:t>numpy</a:t>
            </a:r>
            <a:r>
              <a:rPr kumimoji="0" lang="en-US" altLang="en-US" sz="1600" b="0" i="0" u="none" strike="noStrike" cap="none" normalizeH="0" baseline="0" dirty="0">
                <a:ln>
                  <a:noFill/>
                </a:ln>
                <a:solidFill>
                  <a:srgbClr val="000000"/>
                </a:solidFill>
                <a:effectLst/>
                <a:latin typeface="Verdana" panose="020B0604030504040204" pitchFamily="34" charset="0"/>
              </a:rPr>
              <a:t> and </a:t>
            </a:r>
            <a:r>
              <a:rPr kumimoji="0" lang="en-US" altLang="en-US" sz="1600" b="0" i="0" u="none" strike="noStrike" cap="none" normalizeH="0" baseline="0" dirty="0">
                <a:ln>
                  <a:noFill/>
                </a:ln>
                <a:solidFill>
                  <a:srgbClr val="DC143C"/>
                </a:solidFill>
                <a:effectLst/>
                <a:latin typeface="Consolas" panose="020B0609020204030204" pitchFamily="49" charset="0"/>
              </a:rPr>
              <a:t>matplotlib</a:t>
            </a:r>
            <a:r>
              <a:rPr kumimoji="0" lang="en-US" altLang="en-US" sz="1600" b="0" i="0" u="none" strike="noStrike" cap="none" normalizeH="0" baseline="0" dirty="0">
                <a:ln>
                  <a:noFill/>
                </a:ln>
                <a:solidFill>
                  <a:srgbClr val="000000"/>
                </a:solidFill>
                <a:effectLst/>
                <a:latin typeface="Verdana" panose="020B0604030504040204" pitchFamily="34" charset="0"/>
              </a:rPr>
              <a:t> then draw the line of Polynomial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numpy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as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plt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numpy.poly1d(</a:t>
            </a:r>
            <a:r>
              <a:rPr kumimoji="0" lang="en-US" altLang="en-US" sz="1600" b="0" i="0" u="none" strike="noStrike" cap="none" normalizeH="0" baseline="0" dirty="0" err="1">
                <a:ln>
                  <a:noFill/>
                </a:ln>
                <a:solidFill>
                  <a:srgbClr val="000000"/>
                </a:solidFill>
                <a:effectLst/>
                <a:latin typeface="Consolas" panose="020B0609020204030204" pitchFamily="49" charset="0"/>
              </a:rPr>
              <a:t>numpy.polyfit</a:t>
            </a:r>
            <a:r>
              <a:rPr kumimoji="0" lang="en-US" altLang="en-US" sz="1600" b="0" i="0" u="none" strike="noStrike" cap="none" normalizeH="0" baseline="0" dirty="0">
                <a:ln>
                  <a:noFill/>
                </a:ln>
                <a:solidFill>
                  <a:srgbClr val="000000"/>
                </a:solidFill>
                <a:effectLst/>
                <a:latin typeface="Consolas" panose="020B0609020204030204" pitchFamily="49" charset="0"/>
              </a:rPr>
              <a:t>(x, y, </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numpy.linspace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plt.scatter</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plt.plot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F0E5593E-5B8B-49F4-8CB3-E5109BA81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896" y="1737295"/>
            <a:ext cx="4457692" cy="33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5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DC5F-7C72-49CE-8AEC-9D6BB12688EB}"/>
              </a:ext>
            </a:extLst>
          </p:cNvPr>
          <p:cNvSpPr>
            <a:spLocks noGrp="1"/>
          </p:cNvSpPr>
          <p:nvPr>
            <p:ph type="title"/>
          </p:nvPr>
        </p:nvSpPr>
        <p:spPr/>
        <p:txBody>
          <a:bodyPr/>
          <a:lstStyle/>
          <a:p>
            <a:r>
              <a:rPr lang="en-US" b="0" i="0" dirty="0">
                <a:solidFill>
                  <a:srgbClr val="610B38"/>
                </a:solidFill>
                <a:effectLst/>
                <a:latin typeface="erdana"/>
              </a:rPr>
              <a:t>How does Machine Learning work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215FD0-DEDD-49A9-804B-804D5B08A282}"/>
              </a:ext>
            </a:extLst>
          </p:cNvPr>
          <p:cNvSpPr>
            <a:spLocks noGrp="1"/>
          </p:cNvSpPr>
          <p:nvPr>
            <p:ph idx="1"/>
          </p:nvPr>
        </p:nvSpPr>
        <p:spPr/>
        <p:txBody>
          <a:bodyPr/>
          <a:lstStyle/>
          <a:p>
            <a:pPr algn="just"/>
            <a:r>
              <a:rPr lang="en-US" b="0" i="0" dirty="0">
                <a:solidFill>
                  <a:srgbClr val="333333"/>
                </a:solidFill>
                <a:effectLst/>
                <a:latin typeface="inter-regular"/>
              </a:rPr>
              <a:t>A Machine Learning system </a:t>
            </a:r>
            <a:r>
              <a:rPr lang="en-US" b="1" i="0" dirty="0">
                <a:solidFill>
                  <a:srgbClr val="333333"/>
                </a:solidFill>
                <a:effectLst/>
                <a:latin typeface="inter-bold"/>
              </a:rPr>
              <a:t>learns from historical data, builds the prediction models, and whenever it receives new data, predicts the output for it</a:t>
            </a:r>
            <a:r>
              <a:rPr lang="en-US" b="0" i="0" dirty="0">
                <a:solidFill>
                  <a:srgbClr val="333333"/>
                </a:solidFill>
                <a:effectLst/>
                <a:latin typeface="inter-regular"/>
              </a:rPr>
              <a:t>. The accuracy of predicted output depends upon the amount of data, as the huge amount of data helps to build a better model which predicts the output more accurately.</a:t>
            </a:r>
            <a:endParaRPr lang="en-IN" dirty="0"/>
          </a:p>
        </p:txBody>
      </p:sp>
    </p:spTree>
    <p:extLst>
      <p:ext uri="{BB962C8B-B14F-4D97-AF65-F5344CB8AC3E}">
        <p14:creationId xmlns:p14="http://schemas.microsoft.com/office/powerpoint/2010/main" val="3692174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43EE-3DCF-4571-9C4B-7CEC92934614}"/>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 Explained</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1ADEB193-D10B-4F64-8DA9-A9D3A02BE49F}"/>
              </a:ext>
            </a:extLst>
          </p:cNvPr>
          <p:cNvSpPr>
            <a:spLocks noGrp="1" noChangeArrowheads="1"/>
          </p:cNvSpPr>
          <p:nvPr>
            <p:ph idx="1"/>
          </p:nvPr>
        </p:nvSpPr>
        <p:spPr bwMode="auto">
          <a:xfrm>
            <a:off x="838200" y="1620540"/>
            <a:ext cx="9859392" cy="400618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Import the modules you need.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matplotlib.pyplot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as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Create the arrays that represent the values of the x and y axis: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NumPy has a method that lets us make a polynomial model:</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numpy.poly1d(</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numpy.polyfit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Then specify how the line will display, we start at position 1, and end at position 22:</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numpy.linspace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Draw the original scatter plot: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Draw the line of polynomial regression: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Display the diagram: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301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A8FB-113C-43CE-B440-54BC22C3188C}"/>
              </a:ext>
            </a:extLst>
          </p:cNvPr>
          <p:cNvSpPr>
            <a:spLocks noGrp="1"/>
          </p:cNvSpPr>
          <p:nvPr>
            <p:ph type="title"/>
          </p:nvPr>
        </p:nvSpPr>
        <p:spPr/>
        <p:txBody>
          <a:bodyPr/>
          <a:lstStyle/>
          <a:p>
            <a:r>
              <a:rPr lang="en-US" dirty="0">
                <a:solidFill>
                  <a:srgbClr val="000000"/>
                </a:solidFill>
                <a:latin typeface="Segoe UI" panose="020B0502040204020203" pitchFamily="34" charset="0"/>
              </a:rPr>
              <a:t>R-Squared</a:t>
            </a:r>
            <a:endParaRPr lang="en-IN" dirty="0"/>
          </a:p>
        </p:txBody>
      </p:sp>
      <p:sp>
        <p:nvSpPr>
          <p:cNvPr id="3" name="Content Placeholder 2">
            <a:extLst>
              <a:ext uri="{FF2B5EF4-FFF2-40B4-BE49-F238E27FC236}">
                <a16:creationId xmlns:a16="http://schemas.microsoft.com/office/drawing/2014/main" id="{1B3A4798-4B1E-4C46-85A9-48F085CD03A2}"/>
              </a:ext>
            </a:extLst>
          </p:cNvPr>
          <p:cNvSpPr>
            <a:spLocks noGrp="1"/>
          </p:cNvSpPr>
          <p:nvPr>
            <p:ph idx="1"/>
          </p:nvPr>
        </p:nvSpPr>
        <p:spPr/>
        <p:txBody>
          <a:bodyPr>
            <a:normAutofit fontScale="92500"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It is important to know how well the relationship between the values of the x- and y-axis is, if there are no relationship the polynomial regression can not be used to predict anything.</a:t>
            </a:r>
          </a:p>
          <a:p>
            <a:pPr algn="l"/>
            <a:r>
              <a:rPr lang="en-US" b="0" i="0" dirty="0">
                <a:solidFill>
                  <a:srgbClr val="000000"/>
                </a:solidFill>
                <a:effectLst/>
                <a:latin typeface="Verdana" panose="020B0604030504040204" pitchFamily="34" charset="0"/>
              </a:rPr>
              <a:t>The relationship is measured with a value called the r-squared.</a:t>
            </a:r>
          </a:p>
          <a:p>
            <a:pPr algn="l"/>
            <a:r>
              <a:rPr lang="en-US" b="0" i="0" dirty="0">
                <a:solidFill>
                  <a:srgbClr val="000000"/>
                </a:solidFill>
                <a:effectLst/>
                <a:latin typeface="Verdana" panose="020B0604030504040204" pitchFamily="34" charset="0"/>
              </a:rPr>
              <a:t>The r-squared value ranges from 0 to 1, where 0 means no relationship, and 1 means 100% related.</a:t>
            </a:r>
          </a:p>
          <a:p>
            <a:pPr algn="l"/>
            <a:r>
              <a:rPr lang="en-US" b="0" i="0" dirty="0">
                <a:solidFill>
                  <a:srgbClr val="000000"/>
                </a:solidFill>
                <a:effectLst/>
                <a:latin typeface="Verdana" panose="020B0604030504040204" pitchFamily="34" charset="0"/>
              </a:rPr>
              <a:t>Python and the </a:t>
            </a:r>
            <a:r>
              <a:rPr lang="en-US" b="0" i="0" dirty="0" err="1">
                <a:solidFill>
                  <a:srgbClr val="000000"/>
                </a:solidFill>
                <a:effectLst/>
                <a:latin typeface="Verdana" panose="020B0604030504040204" pitchFamily="34" charset="0"/>
              </a:rPr>
              <a:t>Sklearn</a:t>
            </a:r>
            <a:r>
              <a:rPr lang="en-US" b="0" i="0" dirty="0">
                <a:solidFill>
                  <a:srgbClr val="000000"/>
                </a:solidFill>
                <a:effectLst/>
                <a:latin typeface="Verdana" panose="020B0604030504040204" pitchFamily="34" charset="0"/>
              </a:rPr>
              <a:t> module will compute this value for you, all you have to do is feed it with the x and y arrays:</a:t>
            </a:r>
          </a:p>
          <a:p>
            <a:endParaRPr lang="en-IN" dirty="0"/>
          </a:p>
        </p:txBody>
      </p:sp>
    </p:spTree>
    <p:extLst>
      <p:ext uri="{BB962C8B-B14F-4D97-AF65-F5344CB8AC3E}">
        <p14:creationId xmlns:p14="http://schemas.microsoft.com/office/powerpoint/2010/main" val="2334344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51E0-1A3A-4FC3-BBFE-D9F7485B680F}"/>
              </a:ext>
            </a:extLst>
          </p:cNvPr>
          <p:cNvSpPr>
            <a:spLocks noGrp="1"/>
          </p:cNvSpPr>
          <p:nvPr>
            <p:ph type="title"/>
          </p:nvPr>
        </p:nvSpPr>
        <p:spPr/>
        <p:txBody>
          <a:bodyPr/>
          <a:lstStyle/>
          <a:p>
            <a:r>
              <a:rPr lang="en-IN"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752C1BD4-D99B-4559-82CC-8830A5B2FC6D}"/>
              </a:ext>
            </a:extLst>
          </p:cNvPr>
          <p:cNvSpPr>
            <a:spLocks noGrp="1"/>
          </p:cNvSpPr>
          <p:nvPr>
            <p:ph idx="1"/>
          </p:nvPr>
        </p:nvSpPr>
        <p:spPr/>
        <p:txBody>
          <a:bodyPr>
            <a:normAutofit fontScale="92500" lnSpcReduction="20000"/>
          </a:bodyPr>
          <a:lstStyle/>
          <a:p>
            <a:pPr algn="l"/>
            <a:endParaRPr lang="en-IN" b="0" i="0" dirty="0">
              <a:solidFill>
                <a:srgbClr val="000000"/>
              </a:solidFill>
              <a:effectLst/>
              <a:latin typeface="Segoe UI" panose="020B0502040204020203" pitchFamily="34" charset="0"/>
            </a:endParaRPr>
          </a:p>
          <a:p>
            <a:pPr algn="l"/>
            <a:r>
              <a:rPr lang="en-IN" b="0" i="0" dirty="0">
                <a:solidFill>
                  <a:srgbClr val="000000"/>
                </a:solidFill>
                <a:effectLst/>
                <a:latin typeface="Verdana" panose="020B0604030504040204" pitchFamily="34" charset="0"/>
              </a:rPr>
              <a:t>How well does my data fit in a polynomial regression?</a:t>
            </a:r>
          </a:p>
          <a:p>
            <a:pPr algn="l"/>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sklearn.metrics</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r2_score</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22</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numpy.poly1d(</a:t>
            </a:r>
            <a:r>
              <a:rPr lang="en-IN" b="0" i="0" dirty="0" err="1">
                <a:solidFill>
                  <a:srgbClr val="000000"/>
                </a:solidFill>
                <a:effectLst/>
                <a:latin typeface="Consolas" panose="020B0609020204030204" pitchFamily="49" charset="0"/>
              </a:rPr>
              <a:t>numpy.polyfit</a:t>
            </a:r>
            <a:r>
              <a:rPr lang="en-IN" b="0" i="0" dirty="0">
                <a:solidFill>
                  <a:srgbClr val="000000"/>
                </a:solidFill>
                <a:effectLst/>
                <a:latin typeface="Consolas" panose="020B0609020204030204" pitchFamily="49" charset="0"/>
              </a:rPr>
              <a:t>(x, y,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(r2_score(y,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(x)))</a:t>
            </a:r>
          </a:p>
          <a:p>
            <a:pPr marL="0" indent="0">
              <a:buNone/>
            </a:pPr>
            <a:endParaRPr lang="en-IN" dirty="0"/>
          </a:p>
        </p:txBody>
      </p:sp>
    </p:spTree>
    <p:extLst>
      <p:ext uri="{BB962C8B-B14F-4D97-AF65-F5344CB8AC3E}">
        <p14:creationId xmlns:p14="http://schemas.microsoft.com/office/powerpoint/2010/main" val="3132931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59B-5FE8-4F28-84FB-464BD3052004}"/>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Predict Future Values</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4CBD25C7-FFF7-45A9-B9E9-419B929960C1}"/>
              </a:ext>
            </a:extLst>
          </p:cNvPr>
          <p:cNvSpPr>
            <a:spLocks noGrp="1" noChangeArrowheads="1"/>
          </p:cNvSpPr>
          <p:nvPr>
            <p:ph idx="1"/>
          </p:nvPr>
        </p:nvSpPr>
        <p:spPr bwMode="auto">
          <a:xfrm>
            <a:off x="838200" y="1690428"/>
            <a:ext cx="10453183" cy="462173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Now we can use the information we have gathered to predict future values.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Example: Let us try to predict the speed of a car that passes the tollbooth at around the time 17:00:</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To do so, we need the same </a:t>
            </a:r>
            <a:r>
              <a:rPr kumimoji="0" lang="en-US" altLang="en-US" sz="1600" b="0" i="0" u="none" strike="noStrike" cap="none" normalizeH="0" baseline="0" dirty="0" err="1">
                <a:ln>
                  <a:noFill/>
                </a:ln>
                <a:solidFill>
                  <a:srgbClr val="DC143C"/>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Verdana" panose="020B0604030504040204" pitchFamily="34" charset="0"/>
              </a:rPr>
              <a:t> array from the example above: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numpy.poly1d(</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numpy.polyfit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Predict the speed of a car passing at 17:00: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numpy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from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sklearn.metrics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r2_score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numpy.poly1d(</a:t>
            </a:r>
            <a:r>
              <a:rPr kumimoji="0" lang="en-US" altLang="en-US" sz="1600" b="0" i="0" u="none" strike="noStrike" cap="none" normalizeH="0" baseline="0" dirty="0" err="1">
                <a:ln>
                  <a:noFill/>
                </a:ln>
                <a:solidFill>
                  <a:srgbClr val="000000"/>
                </a:solidFill>
                <a:effectLst/>
                <a:latin typeface="Consolas" panose="020B0609020204030204" pitchFamily="49" charset="0"/>
              </a:rPr>
              <a:t>numpy.polyfit</a:t>
            </a:r>
            <a:r>
              <a:rPr kumimoji="0" lang="en-US" altLang="en-US" sz="1600" b="0" i="0" u="none" strike="noStrike" cap="none" normalizeH="0" baseline="0" dirty="0">
                <a:ln>
                  <a:noFill/>
                </a:ln>
                <a:solidFill>
                  <a:srgbClr val="000000"/>
                </a:solidFill>
                <a:effectLst/>
                <a:latin typeface="Consolas" panose="020B0609020204030204" pitchFamily="49" charset="0"/>
              </a:rPr>
              <a:t>(x, y, </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speed =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17</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(speed)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421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D8F4022-9A12-4FE8-83E3-8AC47BE6D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609" y="834500"/>
            <a:ext cx="7643253" cy="573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741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1D96-7971-4AD8-B346-728789E88DE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Bad Fit?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688D7E-F4A6-436D-9EBF-0BF6CA12BD56}"/>
              </a:ext>
            </a:extLst>
          </p:cNvPr>
          <p:cNvSpPr>
            <a:spLocks noGrp="1"/>
          </p:cNvSpPr>
          <p:nvPr>
            <p:ph idx="1"/>
          </p:nvPr>
        </p:nvSpPr>
        <p:spPr/>
        <p:txBody>
          <a:bodyPr>
            <a:normAutofit fontScale="70000" lnSpcReduction="20000"/>
          </a:bodyPr>
          <a:lstStyle/>
          <a:p>
            <a:pPr marL="0" indent="0" algn="l">
              <a:buNone/>
            </a:pPr>
            <a:r>
              <a:rPr lang="en-IN" b="0" i="0" dirty="0">
                <a:solidFill>
                  <a:srgbClr val="000000"/>
                </a:solidFill>
                <a:effectLst/>
                <a:latin typeface="Segoe UI" panose="020B0502040204020203" pitchFamily="34" charset="0"/>
              </a:rPr>
              <a:t>Example</a:t>
            </a:r>
          </a:p>
          <a:p>
            <a:pPr algn="l"/>
            <a:r>
              <a:rPr lang="en-IN" b="0" i="0" dirty="0">
                <a:solidFill>
                  <a:srgbClr val="000000"/>
                </a:solidFill>
                <a:effectLst/>
                <a:latin typeface="Verdana" panose="020B0604030504040204" pitchFamily="34" charset="0"/>
              </a:rPr>
              <a:t>These values for the x- and y-axis should result in a very bad fit for polynomial regression:</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89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numpy.poly1d(</a:t>
            </a:r>
            <a:r>
              <a:rPr lang="en-IN" b="0" i="0" dirty="0" err="1">
                <a:solidFill>
                  <a:srgbClr val="000000"/>
                </a:solidFill>
                <a:effectLst/>
                <a:latin typeface="Consolas" panose="020B0609020204030204" pitchFamily="49" charset="0"/>
              </a:rPr>
              <a:t>numpy.polyfit</a:t>
            </a:r>
            <a:r>
              <a:rPr lang="en-IN" b="0" i="0" dirty="0">
                <a:solidFill>
                  <a:srgbClr val="000000"/>
                </a:solidFill>
                <a:effectLst/>
                <a:latin typeface="Consolas" panose="020B0609020204030204" pitchFamily="49" charset="0"/>
              </a:rPr>
              <a:t>(x, y,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numpy.linspace</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420074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D0FD633-C8C4-458E-9B88-57DFD1FA1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561" y="681361"/>
            <a:ext cx="7327037" cy="549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11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3932-536F-4F6A-B92A-3B9DB2700B9F}"/>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Machine Learning - K-nearest neighbors (KNN)</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2F5D5A3-BA06-4C85-A67B-7449472B802B}"/>
              </a:ext>
            </a:extLst>
          </p:cNvPr>
          <p:cNvSpPr>
            <a:spLocks noGrp="1"/>
          </p:cNvSpPr>
          <p:nvPr>
            <p:ph idx="1"/>
          </p:nvPr>
        </p:nvSpPr>
        <p:spPr/>
        <p:txBody>
          <a:bodyPr>
            <a:normAutofit lnSpcReduction="10000"/>
          </a:bodyPr>
          <a:lstStyle/>
          <a:p>
            <a:pPr algn="just"/>
            <a:r>
              <a:rPr lang="en-US" b="0" i="0" dirty="0">
                <a:solidFill>
                  <a:srgbClr val="000000"/>
                </a:solidFill>
                <a:effectLst/>
                <a:latin typeface="Verdana" panose="020B0604030504040204" pitchFamily="34" charset="0"/>
              </a:rPr>
              <a:t>KNN is a simple, supervised machine learning (ML) algorithm that can be used for classification or regression tasks - and is also frequently used in missing value imputation. It is based on the idea that the observations closest to a given data point are the most "similar" observations in a data set, and we can therefore classify unforeseen points based on the values of the closest existing points. By choosing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the user can select the number of nearby observations to use in the algorithm.</a:t>
            </a:r>
          </a:p>
          <a:p>
            <a:br>
              <a:rPr lang="en-US" dirty="0"/>
            </a:br>
            <a:endParaRPr lang="en-IN" dirty="0"/>
          </a:p>
        </p:txBody>
      </p:sp>
    </p:spTree>
    <p:extLst>
      <p:ext uri="{BB962C8B-B14F-4D97-AF65-F5344CB8AC3E}">
        <p14:creationId xmlns:p14="http://schemas.microsoft.com/office/powerpoint/2010/main" val="2948918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3C0E-87C1-4C02-A4C7-CBBCD3B3F4CB}"/>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How does it work?</a:t>
            </a:r>
            <a:endParaRPr lang="en-IN" dirty="0"/>
          </a:p>
        </p:txBody>
      </p:sp>
      <p:sp>
        <p:nvSpPr>
          <p:cNvPr id="3" name="Content Placeholder 2">
            <a:extLst>
              <a:ext uri="{FF2B5EF4-FFF2-40B4-BE49-F238E27FC236}">
                <a16:creationId xmlns:a16="http://schemas.microsoft.com/office/drawing/2014/main" id="{53A38D03-CCD3-46BA-AE76-B5A7CB558B44}"/>
              </a:ext>
            </a:extLst>
          </p:cNvPr>
          <p:cNvSpPr>
            <a:spLocks noGrp="1"/>
          </p:cNvSpPr>
          <p:nvPr>
            <p:ph idx="1"/>
          </p:nvPr>
        </p:nvSpPr>
        <p:spPr/>
        <p:txBody>
          <a:bodyPr/>
          <a:lstStyle/>
          <a:p>
            <a:pPr algn="just"/>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is the number of nearest neighbors to use. For classification, a majority vote is used to determined which class a new observation should fall into. Larger values of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are often more robust to outliers and produce more stable decision boundaries than very small values (</a:t>
            </a:r>
            <a:r>
              <a:rPr lang="en-US" b="0" i="1" dirty="0">
                <a:solidFill>
                  <a:srgbClr val="000000"/>
                </a:solidFill>
                <a:effectLst/>
                <a:latin typeface="Verdana" panose="020B0604030504040204" pitchFamily="34" charset="0"/>
              </a:rPr>
              <a:t>K=3</a:t>
            </a:r>
            <a:r>
              <a:rPr lang="en-US" b="0" i="0" dirty="0">
                <a:solidFill>
                  <a:srgbClr val="000000"/>
                </a:solidFill>
                <a:effectLst/>
                <a:latin typeface="Verdana" panose="020B0604030504040204" pitchFamily="34" charset="0"/>
              </a:rPr>
              <a:t> would be better than </a:t>
            </a:r>
            <a:r>
              <a:rPr lang="en-US" b="0" i="1" dirty="0">
                <a:solidFill>
                  <a:srgbClr val="000000"/>
                </a:solidFill>
                <a:effectLst/>
                <a:latin typeface="Verdana" panose="020B0604030504040204" pitchFamily="34" charset="0"/>
              </a:rPr>
              <a:t>K=1</a:t>
            </a:r>
            <a:r>
              <a:rPr lang="en-US" b="0" i="0" dirty="0">
                <a:solidFill>
                  <a:srgbClr val="000000"/>
                </a:solidFill>
                <a:effectLst/>
                <a:latin typeface="Verdana" panose="020B0604030504040204" pitchFamily="34" charset="0"/>
              </a:rPr>
              <a:t>, which might produce undesirable results.</a:t>
            </a:r>
          </a:p>
          <a:p>
            <a:pPr marL="0" indent="0">
              <a:buNone/>
            </a:pPr>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5224879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0B57-25C5-4C65-9052-EA996FD4A92F}"/>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A0E8B330-2487-4B99-A681-4A32F8D1E2F7}"/>
              </a:ext>
            </a:extLst>
          </p:cNvPr>
          <p:cNvSpPr>
            <a:spLocks noGrp="1"/>
          </p:cNvSpPr>
          <p:nvPr>
            <p:ph idx="1"/>
          </p:nvPr>
        </p:nvSpPr>
        <p:spPr/>
        <p:txBody>
          <a:bodyPr>
            <a:normAutofit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Start by visualizing some data points:</a:t>
            </a:r>
          </a:p>
          <a:p>
            <a:pPr marL="0" indent="0" algn="l">
              <a:buNone/>
            </a:pPr>
            <a:endParaRPr lang="en-US" b="0" i="0" dirty="0">
              <a:solidFill>
                <a:srgbClr val="0000CD"/>
              </a:solidFill>
              <a:effectLst/>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classes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 c=classes)</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24422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A2D3-5973-4AED-89A0-B1AC58F6697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E70CB99-4FC3-49B3-859E-513D6EA7F7BA}"/>
              </a:ext>
            </a:extLst>
          </p:cNvPr>
          <p:cNvSpPr>
            <a:spLocks noGrp="1"/>
          </p:cNvSpPr>
          <p:nvPr>
            <p:ph idx="1"/>
          </p:nvPr>
        </p:nvSpPr>
        <p:spPr/>
        <p:txBody>
          <a:bodyPr/>
          <a:lstStyle/>
          <a:p>
            <a:pPr algn="just"/>
            <a:r>
              <a:rPr lang="en-US" b="0" i="0" dirty="0">
                <a:solidFill>
                  <a:srgbClr val="333333"/>
                </a:solidFill>
                <a:effectLst/>
                <a:latin typeface="inter-regular"/>
              </a:rPr>
              <a:t>Suppose we have a complex problem, where we need to perform some predictions, so instead of writing a code for it, we just need to feed the data to generic algorithms, and with the help of these algorithms, the machine builds the logic as per the data and predict the output. Machine learning has changed our way of thinking about problems. The below block diagram explains the working of the Machine Learning algorithm:</a:t>
            </a:r>
            <a:endParaRPr lang="en-IN" dirty="0"/>
          </a:p>
        </p:txBody>
      </p:sp>
      <p:pic>
        <p:nvPicPr>
          <p:cNvPr id="3074" name="Picture 2" descr="Introduction to Machine Learning">
            <a:extLst>
              <a:ext uri="{FF2B5EF4-FFF2-40B4-BE49-F238E27FC236}">
                <a16:creationId xmlns:a16="http://schemas.microsoft.com/office/drawing/2014/main" id="{425EDCE4-FACF-459A-A25E-AFC4B4671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026025"/>
            <a:ext cx="59436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643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C8009E9-18E7-43F3-A454-00E041B98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604" y="1333870"/>
            <a:ext cx="6658252" cy="499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83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6216-9D84-4291-A9FE-9BBC110B07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2114FC-711B-4FC4-9FD8-6397E9E3A946}"/>
              </a:ext>
            </a:extLst>
          </p:cNvPr>
          <p:cNvSpPr>
            <a:spLocks noGrp="1"/>
          </p:cNvSpPr>
          <p:nvPr>
            <p:ph idx="1"/>
          </p:nvPr>
        </p:nvSpPr>
        <p:spPr>
          <a:xfrm>
            <a:off x="0" y="1825625"/>
            <a:ext cx="11353800" cy="4326600"/>
          </a:xfrm>
        </p:spPr>
        <p:txBody>
          <a:bodyPr>
            <a:normAutofit lnSpcReduction="10000"/>
          </a:bodyPr>
          <a:lstStyle/>
          <a:p>
            <a:r>
              <a:rPr lang="en-US" b="0" i="0" dirty="0">
                <a:solidFill>
                  <a:srgbClr val="000000"/>
                </a:solidFill>
                <a:effectLst/>
                <a:latin typeface="Verdana" panose="020B0604030504040204" pitchFamily="34" charset="0"/>
              </a:rPr>
              <a:t>Now we fit the KNN algorithm with K=1:</a:t>
            </a:r>
          </a:p>
          <a:p>
            <a:pPr marL="0" indent="0">
              <a:buNone/>
            </a:pPr>
            <a:endParaRPr lang="en-IN" b="0" i="0" dirty="0">
              <a:solidFill>
                <a:srgbClr val="0000CD"/>
              </a:solidFill>
              <a:effectLst/>
              <a:latin typeface="Courier New" panose="02070309020205020404" pitchFamily="49" charset="0"/>
            </a:endParaRPr>
          </a:p>
          <a:p>
            <a:pPr marL="0" indent="0">
              <a:buNone/>
            </a:pPr>
            <a:r>
              <a:rPr lang="en-IN" b="0" i="0" dirty="0">
                <a:solidFill>
                  <a:srgbClr val="0000CD"/>
                </a:solidFill>
                <a:effectLst/>
                <a:latin typeface="Courier New" panose="02070309020205020404" pitchFamily="49" charset="0"/>
              </a:rPr>
              <a:t>from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sklearn.neighbors</a:t>
            </a:r>
            <a:r>
              <a:rPr lang="en-IN" b="0" i="0" dirty="0">
                <a:solidFill>
                  <a:srgbClr val="000000"/>
                </a:solidFill>
                <a:effectLst/>
                <a:latin typeface="Courier New" panose="02070309020205020404" pitchFamily="49" charset="0"/>
              </a:rPr>
              <a:t> </a:t>
            </a:r>
            <a:r>
              <a:rPr lang="en-IN" b="0" i="0" dirty="0">
                <a:solidFill>
                  <a:srgbClr val="0000CD"/>
                </a:solidFill>
                <a:effectLst/>
                <a:latin typeface="Courier New" panose="02070309020205020404" pitchFamily="49" charset="0"/>
              </a:rPr>
              <a:t>import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KNeighborsClassifier</a:t>
            </a:r>
            <a:br>
              <a:rPr lang="en-IN" dirty="0"/>
            </a:br>
            <a:br>
              <a:rPr lang="en-IN" dirty="0"/>
            </a:br>
            <a:r>
              <a:rPr lang="en-IN" b="0" i="0" dirty="0">
                <a:solidFill>
                  <a:srgbClr val="000000"/>
                </a:solidFill>
                <a:effectLst/>
                <a:latin typeface="Courier New" panose="02070309020205020404" pitchFamily="49" charset="0"/>
              </a:rPr>
              <a:t>data = </a:t>
            </a:r>
            <a:r>
              <a:rPr lang="en-IN" b="0" i="0" dirty="0">
                <a:solidFill>
                  <a:srgbClr val="0000CD"/>
                </a:solidFill>
                <a:effectLst/>
                <a:latin typeface="Courier New" panose="02070309020205020404" pitchFamily="49" charset="0"/>
              </a:rPr>
              <a:t>list</a:t>
            </a:r>
            <a:r>
              <a:rPr lang="en-IN" b="0" i="0" dirty="0">
                <a:solidFill>
                  <a:srgbClr val="000000"/>
                </a:solidFill>
                <a:effectLst/>
                <a:latin typeface="Courier New" panose="02070309020205020404" pitchFamily="49" charset="0"/>
              </a:rPr>
              <a:t>(</a:t>
            </a:r>
            <a:r>
              <a:rPr lang="en-IN" b="0" i="0" dirty="0">
                <a:solidFill>
                  <a:srgbClr val="0000CD"/>
                </a:solidFill>
                <a:effectLst/>
                <a:latin typeface="Courier New" panose="02070309020205020404" pitchFamily="49" charset="0"/>
              </a:rPr>
              <a:t>zip</a:t>
            </a:r>
            <a:r>
              <a:rPr lang="en-IN" b="0" i="0" dirty="0">
                <a:solidFill>
                  <a:srgbClr val="000000"/>
                </a:solidFill>
                <a:effectLst/>
                <a:latin typeface="Courier New" panose="02070309020205020404" pitchFamily="49" charset="0"/>
              </a:rPr>
              <a:t>(x, y))</a:t>
            </a:r>
            <a:br>
              <a:rPr lang="en-IN" dirty="0"/>
            </a:br>
            <a:r>
              <a:rPr lang="en-IN" b="0" i="0" dirty="0" err="1">
                <a:solidFill>
                  <a:srgbClr val="000000"/>
                </a:solidFill>
                <a:effectLst/>
                <a:latin typeface="Courier New" panose="02070309020205020404" pitchFamily="49" charset="0"/>
              </a:rPr>
              <a:t>knn</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KNeighborsClassifier</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n_neighbors</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br>
              <a:rPr lang="en-IN" dirty="0"/>
            </a:br>
            <a:br>
              <a:rPr lang="en-IN" dirty="0"/>
            </a:br>
            <a:r>
              <a:rPr lang="en-IN" b="0" i="0" dirty="0" err="1">
                <a:solidFill>
                  <a:srgbClr val="000000"/>
                </a:solidFill>
                <a:effectLst/>
                <a:latin typeface="Courier New" panose="02070309020205020404" pitchFamily="49" charset="0"/>
              </a:rPr>
              <a:t>knn.fit</a:t>
            </a:r>
            <a:r>
              <a:rPr lang="en-IN" b="0" i="0" dirty="0">
                <a:solidFill>
                  <a:srgbClr val="000000"/>
                </a:solidFill>
                <a:effectLst/>
                <a:latin typeface="Courier New" panose="02070309020205020404" pitchFamily="49" charset="0"/>
              </a:rPr>
              <a:t>(data, classes)</a:t>
            </a:r>
            <a:endParaRPr lang="en-US" b="0" i="0" dirty="0">
              <a:solidFill>
                <a:srgbClr val="000000"/>
              </a:solidFill>
              <a:effectLst/>
              <a:latin typeface="Verdana" panose="020B0604030504040204" pitchFamily="34" charset="0"/>
            </a:endParaRPr>
          </a:p>
          <a:p>
            <a:pPr marL="0" indent="0">
              <a:buNone/>
            </a:pPr>
            <a:endParaRPr lang="en-IN" dirty="0"/>
          </a:p>
          <a:p>
            <a:r>
              <a:rPr lang="en-US" b="0" i="0" dirty="0">
                <a:solidFill>
                  <a:srgbClr val="000000"/>
                </a:solidFill>
                <a:effectLst/>
                <a:latin typeface="Verdana" panose="020B0604030504040204" pitchFamily="34" charset="0"/>
              </a:rPr>
              <a:t>And use it to classify a new data point:</a:t>
            </a:r>
            <a:endParaRPr lang="en-IN" dirty="0"/>
          </a:p>
        </p:txBody>
      </p:sp>
    </p:spTree>
    <p:extLst>
      <p:ext uri="{BB962C8B-B14F-4D97-AF65-F5344CB8AC3E}">
        <p14:creationId xmlns:p14="http://schemas.microsoft.com/office/powerpoint/2010/main" val="29663971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6BDB-1FAC-45D7-8C3D-6DE52FE75219}"/>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C4D509B-EE55-4363-A7DE-4912CC214583}"/>
              </a:ext>
            </a:extLst>
          </p:cNvPr>
          <p:cNvSpPr>
            <a:spLocks noGrp="1"/>
          </p:cNvSpPr>
          <p:nvPr>
            <p:ph idx="1"/>
          </p:nvPr>
        </p:nvSpPr>
        <p:spPr/>
        <p:txBody>
          <a:bodyPr>
            <a:normAutofit/>
          </a:bodyPr>
          <a:lstStyle/>
          <a:p>
            <a:pPr marL="0" indent="0" algn="l">
              <a:buNone/>
            </a:pP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8</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21</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prediction = </a:t>
            </a:r>
            <a:r>
              <a:rPr lang="en-US" b="0" i="0" dirty="0" err="1">
                <a:solidFill>
                  <a:srgbClr val="000000"/>
                </a:solidFill>
                <a:effectLst/>
                <a:latin typeface="Consolas" panose="020B0609020204030204" pitchFamily="49" charset="0"/>
              </a:rPr>
              <a:t>knn.predict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y +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c=classes + [prediction[</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plt.text</a:t>
            </a:r>
            <a:r>
              <a:rPr lang="en-US" b="0" i="0" dirty="0">
                <a:solidFill>
                  <a:srgbClr val="000000"/>
                </a:solidFill>
                <a:effectLst/>
                <a:latin typeface="Consolas" panose="020B0609020204030204" pitchFamily="49" charset="0"/>
              </a:rPr>
              <a:t>(x=new_x-</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 y=new_y-</a:t>
            </a:r>
            <a:r>
              <a:rPr lang="en-US" b="0" i="0" dirty="0">
                <a:solidFill>
                  <a:srgbClr val="FF0000"/>
                </a:solidFill>
                <a:effectLst/>
                <a:latin typeface="Consolas" panose="020B0609020204030204" pitchFamily="49" charset="0"/>
              </a:rPr>
              <a:t>0.7</a:t>
            </a:r>
            <a:r>
              <a:rPr lang="en-US" b="0" i="0" dirty="0">
                <a:solidFill>
                  <a:srgbClr val="000000"/>
                </a:solidFill>
                <a:effectLst/>
                <a:latin typeface="Consolas" panose="020B0609020204030204" pitchFamily="49" charset="0"/>
              </a:rPr>
              <a:t>, s=</a:t>
            </a:r>
            <a:r>
              <a:rPr lang="en-US" b="0" i="0" dirty="0" err="1">
                <a:solidFill>
                  <a:srgbClr val="000000"/>
                </a:solidFill>
                <a:effectLst/>
                <a:latin typeface="Consolas" panose="020B0609020204030204" pitchFamily="49" charset="0"/>
              </a:rPr>
              <a:t>f</a:t>
            </a:r>
            <a:r>
              <a:rPr lang="en-US" b="0" i="0" dirty="0" err="1">
                <a:solidFill>
                  <a:srgbClr val="A52A2A"/>
                </a:solidFill>
                <a:effectLst/>
                <a:latin typeface="Consolas" panose="020B0609020204030204" pitchFamily="49" charset="0"/>
              </a:rPr>
              <a:t>"new</a:t>
            </a:r>
            <a:r>
              <a:rPr lang="en-US" b="0" i="0" dirty="0">
                <a:solidFill>
                  <a:srgbClr val="A52A2A"/>
                </a:solidFill>
                <a:effectLst/>
                <a:latin typeface="Consolas" panose="020B0609020204030204" pitchFamily="49" charset="0"/>
              </a:rPr>
              <a:t> point, class: {prediction[0]}"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72170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71AA2B8-7237-4083-B7C1-F468ADE77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391" y="752383"/>
            <a:ext cx="7436528" cy="557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349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7BE3-12B0-408F-B50C-D709ED239F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589E0F-3413-4360-8041-C68C0B90F975}"/>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Now we do the same thing, but with a higher K value which changes the prediction:</a:t>
            </a:r>
          </a:p>
          <a:p>
            <a:pPr marL="0" indent="0">
              <a:buNone/>
            </a:pPr>
            <a:endParaRPr lang="en-IN" b="0" i="0" dirty="0">
              <a:solidFill>
                <a:srgbClr val="000000"/>
              </a:solidFill>
              <a:effectLst/>
              <a:latin typeface="Consolas" panose="020B0609020204030204" pitchFamily="49" charset="0"/>
            </a:endParaRPr>
          </a:p>
          <a:p>
            <a:pPr marL="0" indent="0">
              <a:buNone/>
            </a:pPr>
            <a:r>
              <a:rPr lang="en-IN" b="0" i="0" dirty="0" err="1">
                <a:solidFill>
                  <a:srgbClr val="000000"/>
                </a:solidFill>
                <a:effectLst/>
                <a:latin typeface="Consolas" panose="020B0609020204030204" pitchFamily="49" charset="0"/>
              </a:rPr>
              <a:t>knn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KNeighborsClassifier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n_neighbors</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knn.fit</a:t>
            </a:r>
            <a:r>
              <a:rPr lang="en-IN" b="0" i="0" dirty="0">
                <a:solidFill>
                  <a:srgbClr val="000000"/>
                </a:solidFill>
                <a:effectLst/>
                <a:latin typeface="Consolas" panose="020B0609020204030204" pitchFamily="49" charset="0"/>
              </a:rPr>
              <a:t>(data, classes)</a:t>
            </a:r>
            <a:br>
              <a:rPr lang="en-IN" dirty="0"/>
            </a:br>
            <a:br>
              <a:rPr lang="en-IN" dirty="0"/>
            </a:br>
            <a:r>
              <a:rPr lang="en-IN" b="0" i="0" dirty="0">
                <a:solidFill>
                  <a:srgbClr val="000000"/>
                </a:solidFill>
                <a:effectLst/>
                <a:latin typeface="Consolas" panose="020B0609020204030204" pitchFamily="49" charset="0"/>
              </a:rPr>
              <a:t>prediction = </a:t>
            </a:r>
            <a:r>
              <a:rPr lang="en-IN" b="0" i="0" dirty="0" err="1">
                <a:solidFill>
                  <a:srgbClr val="000000"/>
                </a:solidFill>
                <a:effectLst/>
                <a:latin typeface="Consolas" panose="020B0609020204030204" pitchFamily="49" charset="0"/>
              </a:rPr>
              <a:t>knn.predict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new_point</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new_x</a:t>
            </a:r>
            <a:r>
              <a:rPr lang="en-IN" b="0" i="0" dirty="0">
                <a:solidFill>
                  <a:srgbClr val="000000"/>
                </a:solidFill>
                <a:effectLst/>
                <a:latin typeface="Consolas" panose="020B0609020204030204" pitchFamily="49" charset="0"/>
              </a:rPr>
              <a:t>], y + [</a:t>
            </a:r>
            <a:r>
              <a:rPr lang="en-IN" b="0" i="0" dirty="0" err="1">
                <a:solidFill>
                  <a:srgbClr val="000000"/>
                </a:solidFill>
                <a:effectLst/>
                <a:latin typeface="Consolas" panose="020B0609020204030204" pitchFamily="49" charset="0"/>
              </a:rPr>
              <a:t>new_y</a:t>
            </a:r>
            <a:r>
              <a:rPr lang="en-IN" b="0" i="0" dirty="0">
                <a:solidFill>
                  <a:srgbClr val="000000"/>
                </a:solidFill>
                <a:effectLst/>
                <a:latin typeface="Consolas" panose="020B0609020204030204" pitchFamily="49" charset="0"/>
              </a:rPr>
              <a:t>], c=classes + [prediction[</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plt.text</a:t>
            </a:r>
            <a:r>
              <a:rPr lang="en-IN" b="0" i="0" dirty="0">
                <a:solidFill>
                  <a:srgbClr val="000000"/>
                </a:solidFill>
                <a:effectLst/>
                <a:latin typeface="Consolas" panose="020B0609020204030204" pitchFamily="49" charset="0"/>
              </a:rPr>
              <a:t>(x=new_x-</a:t>
            </a:r>
            <a:r>
              <a:rPr lang="en-IN" b="0" i="0" dirty="0">
                <a:solidFill>
                  <a:srgbClr val="FF0000"/>
                </a:solidFill>
                <a:effectLst/>
                <a:latin typeface="Consolas" panose="020B0609020204030204" pitchFamily="49" charset="0"/>
              </a:rPr>
              <a:t>1.7</a:t>
            </a:r>
            <a:r>
              <a:rPr lang="en-IN" b="0" i="0" dirty="0">
                <a:solidFill>
                  <a:srgbClr val="000000"/>
                </a:solidFill>
                <a:effectLst/>
                <a:latin typeface="Consolas" panose="020B0609020204030204" pitchFamily="49" charset="0"/>
              </a:rPr>
              <a:t>, y=new_y-</a:t>
            </a:r>
            <a:r>
              <a:rPr lang="en-IN" b="0" i="0" dirty="0">
                <a:solidFill>
                  <a:srgbClr val="FF0000"/>
                </a:solidFill>
                <a:effectLst/>
                <a:latin typeface="Consolas" panose="020B0609020204030204" pitchFamily="49" charset="0"/>
              </a:rPr>
              <a:t>0.7</a:t>
            </a:r>
            <a:r>
              <a:rPr lang="en-IN" b="0" i="0" dirty="0">
                <a:solidFill>
                  <a:srgbClr val="000000"/>
                </a:solidFill>
                <a:effectLst/>
                <a:latin typeface="Consolas" panose="020B0609020204030204" pitchFamily="49" charset="0"/>
              </a:rPr>
              <a:t>, s=</a:t>
            </a:r>
            <a:r>
              <a:rPr lang="en-IN" b="0" i="0" dirty="0" err="1">
                <a:solidFill>
                  <a:srgbClr val="000000"/>
                </a:solidFill>
                <a:effectLst/>
                <a:latin typeface="Consolas" panose="020B0609020204030204" pitchFamily="49" charset="0"/>
              </a:rPr>
              <a:t>f</a:t>
            </a:r>
            <a:r>
              <a:rPr lang="en-IN" b="0" i="0" dirty="0" err="1">
                <a:solidFill>
                  <a:srgbClr val="A52A2A"/>
                </a:solidFill>
                <a:effectLst/>
                <a:latin typeface="Consolas" panose="020B0609020204030204" pitchFamily="49" charset="0"/>
              </a:rPr>
              <a:t>"new</a:t>
            </a:r>
            <a:r>
              <a:rPr lang="en-IN" b="0" i="0" dirty="0">
                <a:solidFill>
                  <a:srgbClr val="A52A2A"/>
                </a:solidFill>
                <a:effectLst/>
                <a:latin typeface="Consolas" panose="020B0609020204030204" pitchFamily="49" charset="0"/>
              </a:rPr>
              <a:t> point, class: {prediction[0]}"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77113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DC0CC77-DCBF-4AD5-9291-71E526935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66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F604-9CD8-4FA8-915B-8EDD4D575B3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Example Explained</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CCA3A97-D1E1-4F43-8620-C14B7540F4A8}"/>
              </a:ext>
            </a:extLst>
          </p:cNvPr>
          <p:cNvSpPr>
            <a:spLocks noGrp="1"/>
          </p:cNvSpPr>
          <p:nvPr>
            <p:ph idx="1"/>
          </p:nvPr>
        </p:nvSpPr>
        <p:spPr>
          <a:xfrm>
            <a:off x="230819" y="1562470"/>
            <a:ext cx="11122981" cy="4614493"/>
          </a:xfrm>
        </p:spPr>
        <p:txBody>
          <a:bodyPr>
            <a:normAutofit fontScale="92500" lnSpcReduction="10000"/>
          </a:bodyPr>
          <a:lstStyle/>
          <a:p>
            <a:r>
              <a:rPr lang="en-US" b="0" i="0" dirty="0">
                <a:solidFill>
                  <a:srgbClr val="000000"/>
                </a:solidFill>
                <a:effectLst/>
                <a:latin typeface="Verdana" panose="020B0604030504040204" pitchFamily="34" charset="0"/>
              </a:rPr>
              <a:t>Import the modules you need.</a:t>
            </a:r>
          </a:p>
          <a:p>
            <a:r>
              <a:rPr lang="en-US" b="0" i="0" dirty="0">
                <a:solidFill>
                  <a:srgbClr val="0000CD"/>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matplotlib.pyplot</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plt</a:t>
            </a:r>
            <a:br>
              <a:rPr lang="en-US" dirty="0"/>
            </a:br>
            <a:r>
              <a:rPr lang="en-US" b="0" i="0" dirty="0">
                <a:solidFill>
                  <a:srgbClr val="0000CD"/>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sklearn.neighbors</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KNeighborsClassifier</a:t>
            </a:r>
            <a:endParaRPr lang="en-US" b="0" i="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t>Create arrays that resemble variables in a dataset. We have two input features (x and y) and then a target class (class). The input features that are pre-labeled with our target class will be used to predict the class of new data. Note that while we only use two input features here, this method will work with any number of variables:</a:t>
            </a:r>
          </a:p>
          <a:p>
            <a:pPr marL="0" indent="0">
              <a:buNone/>
            </a:pPr>
            <a:r>
              <a:rPr lang="en-IN" b="0" i="0" dirty="0">
                <a:solidFill>
                  <a:srgbClr val="000000"/>
                </a:solidFill>
                <a:effectLst/>
                <a:latin typeface="Courier New" panose="02070309020205020404" pitchFamily="49" charset="0"/>
              </a:rPr>
              <a:t>x = [</a:t>
            </a:r>
            <a:r>
              <a:rPr lang="en-IN" b="0" i="0" dirty="0">
                <a:solidFill>
                  <a:srgbClr val="FF0000"/>
                </a:solidFill>
                <a:effectLst/>
                <a:latin typeface="Courier New" panose="02070309020205020404" pitchFamily="49" charset="0"/>
              </a:rPr>
              <a:t>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5</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3</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14</a:t>
            </a:r>
            <a:r>
              <a:rPr lang="en-IN" b="0" i="0" dirty="0">
                <a:solidFill>
                  <a:srgbClr val="000000"/>
                </a:solidFill>
                <a:effectLst/>
                <a:latin typeface="Courier New" panose="02070309020205020404" pitchFamily="49" charset="0"/>
              </a:rPr>
              <a:t> , </a:t>
            </a:r>
            <a:r>
              <a:rPr lang="en-IN" b="0" i="0" dirty="0">
                <a:solidFill>
                  <a:srgbClr val="FF0000"/>
                </a:solidFill>
                <a:effectLst/>
                <a:latin typeface="Courier New" panose="02070309020205020404" pitchFamily="49" charset="0"/>
              </a:rPr>
              <a:t>8</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12</a:t>
            </a: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y =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19</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17</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16</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25</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22</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classes =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2044647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C2E-27CB-42E1-B85F-8DF59E829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174C41-5732-4223-9505-3155233EF261}"/>
              </a:ext>
            </a:extLst>
          </p:cNvPr>
          <p:cNvSpPr>
            <a:spLocks noGrp="1"/>
          </p:cNvSpPr>
          <p:nvPr>
            <p:ph idx="1"/>
          </p:nvPr>
        </p:nvSpPr>
        <p:spPr/>
        <p:txBody>
          <a:bodyPr/>
          <a:lstStyle/>
          <a:p>
            <a:r>
              <a:rPr lang="en-US" dirty="0"/>
              <a:t>Turn the input features into a set of points:</a:t>
            </a:r>
          </a:p>
          <a:p>
            <a:endParaRPr lang="en-US" dirty="0"/>
          </a:p>
          <a:p>
            <a:pPr marL="0" indent="0">
              <a:buNone/>
            </a:pPr>
            <a:r>
              <a:rPr lang="en-US" dirty="0"/>
              <a:t>data = list(zip(x, y))</a:t>
            </a:r>
          </a:p>
          <a:p>
            <a:pPr marL="0" indent="0">
              <a:buNone/>
            </a:pPr>
            <a:r>
              <a:rPr lang="en-US" dirty="0"/>
              <a:t>print(data)</a:t>
            </a:r>
          </a:p>
          <a:p>
            <a:r>
              <a:rPr lang="en-US" dirty="0"/>
              <a:t>Result:</a:t>
            </a:r>
          </a:p>
          <a:p>
            <a:pPr marL="0" indent="0">
              <a:buNone/>
            </a:pPr>
            <a:r>
              <a:rPr lang="en-US" dirty="0"/>
              <a:t>[(4, 21), (5, 19), (10, 24), (4, 17), (3, 16), (11, 25), (14, 24), (8, 22), (10, 21), (12, 21)]</a:t>
            </a:r>
            <a:endParaRPr lang="en-IN" dirty="0"/>
          </a:p>
        </p:txBody>
      </p:sp>
    </p:spTree>
    <p:extLst>
      <p:ext uri="{BB962C8B-B14F-4D97-AF65-F5344CB8AC3E}">
        <p14:creationId xmlns:p14="http://schemas.microsoft.com/office/powerpoint/2010/main" val="1167869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AB0D-360A-47D8-8AD8-7C1FF28180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EF962D-5553-4A10-8C10-281AB8BAC98E}"/>
              </a:ext>
            </a:extLst>
          </p:cNvPr>
          <p:cNvSpPr>
            <a:spLocks noGrp="1"/>
          </p:cNvSpPr>
          <p:nvPr>
            <p:ph idx="1"/>
          </p:nvPr>
        </p:nvSpPr>
        <p:spPr/>
        <p:txBody>
          <a:bodyPr>
            <a:normAutofit fontScale="62500" lnSpcReduction="20000"/>
          </a:bodyPr>
          <a:lstStyle/>
          <a:p>
            <a:pPr marL="0" indent="0">
              <a:buNone/>
            </a:pPr>
            <a:r>
              <a:rPr lang="en-US" dirty="0"/>
              <a:t>Using the input features and target class, we fit a KNN model on the model using 1 nearest neighbor:</a:t>
            </a:r>
          </a:p>
          <a:p>
            <a:pPr marL="0" indent="0">
              <a:buNone/>
            </a:pPr>
            <a:endParaRPr lang="en-US" dirty="0"/>
          </a:p>
          <a:p>
            <a:pPr marL="0" indent="0">
              <a:buNone/>
            </a:pPr>
            <a:r>
              <a:rPr lang="en-US" dirty="0" err="1"/>
              <a:t>knn</a:t>
            </a:r>
            <a:r>
              <a:rPr lang="en-US" dirty="0"/>
              <a:t> = </a:t>
            </a:r>
            <a:r>
              <a:rPr lang="en-US" dirty="0" err="1"/>
              <a:t>KNeighborsClassifier</a:t>
            </a:r>
            <a:r>
              <a:rPr lang="en-US" dirty="0"/>
              <a:t>(</a:t>
            </a:r>
            <a:r>
              <a:rPr lang="en-US" dirty="0" err="1"/>
              <a:t>n_neighbors</a:t>
            </a:r>
            <a:r>
              <a:rPr lang="en-US" dirty="0"/>
              <a:t>=1)</a:t>
            </a:r>
          </a:p>
          <a:p>
            <a:pPr marL="0" indent="0">
              <a:buNone/>
            </a:pPr>
            <a:r>
              <a:rPr lang="en-US" dirty="0" err="1"/>
              <a:t>knn.fit</a:t>
            </a:r>
            <a:r>
              <a:rPr lang="en-US" dirty="0"/>
              <a:t>(data, classes)</a:t>
            </a:r>
          </a:p>
          <a:p>
            <a:pPr marL="0" indent="0">
              <a:buNone/>
            </a:pPr>
            <a:endParaRPr lang="en-US" dirty="0"/>
          </a:p>
          <a:p>
            <a:pPr marL="0" indent="0">
              <a:buNone/>
            </a:pPr>
            <a:r>
              <a:rPr lang="en-US" dirty="0"/>
              <a:t>Then, we can use the same KNN object to predict the class of new, unforeseen data points. First we create new x and y features, and then call </a:t>
            </a:r>
            <a:r>
              <a:rPr lang="en-US" dirty="0" err="1"/>
              <a:t>knn.predict</a:t>
            </a:r>
            <a:r>
              <a:rPr lang="en-US" dirty="0"/>
              <a:t>() on the new data point to get a class of 0 or 1:</a:t>
            </a:r>
          </a:p>
          <a:p>
            <a:pPr marL="0" indent="0">
              <a:buNone/>
            </a:pPr>
            <a:endParaRPr lang="en-US" dirty="0"/>
          </a:p>
          <a:p>
            <a:pPr marL="0" indent="0">
              <a:buNone/>
            </a:pPr>
            <a:r>
              <a:rPr lang="en-US" dirty="0" err="1"/>
              <a:t>new_x</a:t>
            </a:r>
            <a:r>
              <a:rPr lang="en-US" dirty="0"/>
              <a:t> = 8</a:t>
            </a:r>
          </a:p>
          <a:p>
            <a:pPr marL="0" indent="0">
              <a:buNone/>
            </a:pPr>
            <a:r>
              <a:rPr lang="en-US" dirty="0" err="1"/>
              <a:t>new_y</a:t>
            </a:r>
            <a:r>
              <a:rPr lang="en-US" dirty="0"/>
              <a:t> = 21</a:t>
            </a:r>
          </a:p>
          <a:p>
            <a:pPr marL="0" indent="0">
              <a:buNone/>
            </a:pPr>
            <a:r>
              <a:rPr lang="en-US" dirty="0" err="1"/>
              <a:t>new_point</a:t>
            </a:r>
            <a:r>
              <a:rPr lang="en-US" dirty="0"/>
              <a:t> = [(</a:t>
            </a:r>
            <a:r>
              <a:rPr lang="en-US" dirty="0" err="1"/>
              <a:t>new_x</a:t>
            </a:r>
            <a:r>
              <a:rPr lang="en-US" dirty="0"/>
              <a:t>, </a:t>
            </a:r>
            <a:r>
              <a:rPr lang="en-US" dirty="0" err="1"/>
              <a:t>new_y</a:t>
            </a:r>
            <a:r>
              <a:rPr lang="en-US" dirty="0"/>
              <a:t>)]</a:t>
            </a:r>
          </a:p>
          <a:p>
            <a:pPr marL="0" indent="0">
              <a:buNone/>
            </a:pPr>
            <a:r>
              <a:rPr lang="en-US" dirty="0"/>
              <a:t>prediction = </a:t>
            </a:r>
            <a:r>
              <a:rPr lang="en-US" dirty="0" err="1"/>
              <a:t>knn.predict</a:t>
            </a:r>
            <a:r>
              <a:rPr lang="en-US" dirty="0"/>
              <a:t>(</a:t>
            </a:r>
            <a:r>
              <a:rPr lang="en-US" dirty="0" err="1"/>
              <a:t>new_point</a:t>
            </a:r>
            <a:r>
              <a:rPr lang="en-US" dirty="0"/>
              <a:t>)</a:t>
            </a:r>
          </a:p>
          <a:p>
            <a:pPr marL="0" indent="0">
              <a:buNone/>
            </a:pPr>
            <a:r>
              <a:rPr lang="en-US" dirty="0"/>
              <a:t>print(prediction)</a:t>
            </a:r>
            <a:endParaRPr lang="en-IN" dirty="0"/>
          </a:p>
        </p:txBody>
      </p:sp>
    </p:spTree>
    <p:extLst>
      <p:ext uri="{BB962C8B-B14F-4D97-AF65-F5344CB8AC3E}">
        <p14:creationId xmlns:p14="http://schemas.microsoft.com/office/powerpoint/2010/main" val="1636686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165B-02ED-4DC5-B04E-4ADD010731F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71176190-BFF6-4DAE-BB18-34209FD5ABEE}"/>
              </a:ext>
            </a:extLst>
          </p:cNvPr>
          <p:cNvSpPr>
            <a:spLocks noGrp="1" noChangeArrowheads="1"/>
          </p:cNvSpPr>
          <p:nvPr>
            <p:ph idx="1"/>
          </p:nvPr>
        </p:nvSpPr>
        <p:spPr bwMode="auto">
          <a:xfrm>
            <a:off x="5294791" y="2991990"/>
            <a:ext cx="1807346" cy="111308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741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9711-316C-4B6A-9526-6785B44D7402}"/>
              </a:ext>
            </a:extLst>
          </p:cNvPr>
          <p:cNvSpPr>
            <a:spLocks noGrp="1"/>
          </p:cNvSpPr>
          <p:nvPr>
            <p:ph type="title"/>
          </p:nvPr>
        </p:nvSpPr>
        <p:spPr/>
        <p:txBody>
          <a:bodyPr/>
          <a:lstStyle/>
          <a:p>
            <a:r>
              <a:rPr lang="en-IN" b="0" i="0" dirty="0">
                <a:solidFill>
                  <a:srgbClr val="610B38"/>
                </a:solidFill>
                <a:effectLst/>
                <a:latin typeface="erdana"/>
              </a:rPr>
              <a:t>Features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C9D3F4A-8A3E-4970-9246-61EDB994A5F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Machine learning uses data to detect various patterns in a given dataset.</a:t>
            </a:r>
          </a:p>
          <a:p>
            <a:pPr algn="just">
              <a:buFont typeface="Arial" panose="020B0604020202020204" pitchFamily="34" charset="0"/>
              <a:buChar char="•"/>
            </a:pPr>
            <a:r>
              <a:rPr lang="en-US" b="0" i="0" dirty="0">
                <a:solidFill>
                  <a:srgbClr val="000000"/>
                </a:solidFill>
                <a:effectLst/>
                <a:latin typeface="inter-regular"/>
              </a:rPr>
              <a:t>It can learn from past data and improve automatically.</a:t>
            </a:r>
          </a:p>
          <a:p>
            <a:pPr algn="just">
              <a:buFont typeface="Arial" panose="020B0604020202020204" pitchFamily="34" charset="0"/>
              <a:buChar char="•"/>
            </a:pPr>
            <a:r>
              <a:rPr lang="en-US" b="0" i="0" dirty="0">
                <a:solidFill>
                  <a:srgbClr val="000000"/>
                </a:solidFill>
                <a:effectLst/>
                <a:latin typeface="inter-regular"/>
              </a:rPr>
              <a:t>It is a data-driven technology.</a:t>
            </a:r>
          </a:p>
          <a:p>
            <a:pPr algn="just">
              <a:buFont typeface="Arial" panose="020B0604020202020204" pitchFamily="34" charset="0"/>
              <a:buChar char="•"/>
            </a:pPr>
            <a:r>
              <a:rPr lang="en-US" b="0" i="0" dirty="0">
                <a:solidFill>
                  <a:srgbClr val="000000"/>
                </a:solidFill>
                <a:effectLst/>
                <a:latin typeface="inter-regular"/>
              </a:rPr>
              <a:t>Machine learning is much similar to data mining as it also deals with the huge amount of the data.</a:t>
            </a:r>
          </a:p>
          <a:p>
            <a:endParaRPr lang="en-IN" dirty="0"/>
          </a:p>
        </p:txBody>
      </p:sp>
    </p:spTree>
    <p:extLst>
      <p:ext uri="{BB962C8B-B14F-4D97-AF65-F5344CB8AC3E}">
        <p14:creationId xmlns:p14="http://schemas.microsoft.com/office/powerpoint/2010/main" val="13885509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96E2-0341-4CF8-9FBF-3395A01870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8A4BFB-3A3D-4C23-A14C-BBAFA65E26A9}"/>
              </a:ext>
            </a:extLst>
          </p:cNvPr>
          <p:cNvSpPr>
            <a:spLocks noGrp="1"/>
          </p:cNvSpPr>
          <p:nvPr>
            <p:ph idx="1"/>
          </p:nvPr>
        </p:nvSpPr>
        <p:spPr/>
        <p:txBody>
          <a:bodyPr/>
          <a:lstStyle/>
          <a:p>
            <a:r>
              <a:rPr lang="en-US" dirty="0"/>
              <a:t>When we plot all the data along with the new point and class, we can see it's been labeled blue with the 1 class. The text annotation is just to highlight the location of the new point:</a:t>
            </a:r>
          </a:p>
          <a:p>
            <a:endParaRPr lang="en-US" dirty="0"/>
          </a:p>
          <a:p>
            <a:r>
              <a:rPr lang="en-US" dirty="0" err="1"/>
              <a:t>plt.scatter</a:t>
            </a:r>
            <a:r>
              <a:rPr lang="en-US" dirty="0"/>
              <a:t>(x + [</a:t>
            </a:r>
            <a:r>
              <a:rPr lang="en-US" dirty="0" err="1"/>
              <a:t>new_x</a:t>
            </a:r>
            <a:r>
              <a:rPr lang="en-US" dirty="0"/>
              <a:t>], y + [</a:t>
            </a:r>
            <a:r>
              <a:rPr lang="en-US" dirty="0" err="1"/>
              <a:t>new_y</a:t>
            </a:r>
            <a:r>
              <a:rPr lang="en-US" dirty="0"/>
              <a:t>], c=classes + [prediction[0]])</a:t>
            </a:r>
          </a:p>
          <a:p>
            <a:r>
              <a:rPr lang="en-US" dirty="0" err="1"/>
              <a:t>plt.text</a:t>
            </a:r>
            <a:r>
              <a:rPr lang="en-US" dirty="0"/>
              <a:t>(x=new_x-1.7, y=new_y-0.7, s=</a:t>
            </a:r>
            <a:r>
              <a:rPr lang="en-US" dirty="0" err="1"/>
              <a:t>f"new</a:t>
            </a:r>
            <a:r>
              <a:rPr lang="en-US" dirty="0"/>
              <a:t> point, class: {prediction[0]}")</a:t>
            </a:r>
          </a:p>
          <a:p>
            <a:r>
              <a:rPr lang="en-US" dirty="0" err="1"/>
              <a:t>plt.show</a:t>
            </a:r>
            <a:r>
              <a:rPr lang="en-US" dirty="0"/>
              <a:t>()</a:t>
            </a:r>
            <a:endParaRPr lang="en-IN" dirty="0"/>
          </a:p>
        </p:txBody>
      </p:sp>
    </p:spTree>
    <p:extLst>
      <p:ext uri="{BB962C8B-B14F-4D97-AF65-F5344CB8AC3E}">
        <p14:creationId xmlns:p14="http://schemas.microsoft.com/office/powerpoint/2010/main" val="3566055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517A-56B5-4791-833E-689532AD0618}"/>
              </a:ext>
            </a:extLst>
          </p:cNvPr>
          <p:cNvSpPr>
            <a:spLocks noGrp="1"/>
          </p:cNvSpPr>
          <p:nvPr>
            <p:ph type="title"/>
          </p:nvPr>
        </p:nvSpPr>
        <p:spPr/>
        <p:txBody>
          <a:bodyPr/>
          <a:lstStyle/>
          <a:p>
            <a:endParaRPr lang="en-IN"/>
          </a:p>
        </p:txBody>
      </p:sp>
      <p:pic>
        <p:nvPicPr>
          <p:cNvPr id="17410" name="Picture 2">
            <a:extLst>
              <a:ext uri="{FF2B5EF4-FFF2-40B4-BE49-F238E27FC236}">
                <a16:creationId xmlns:a16="http://schemas.microsoft.com/office/drawing/2014/main" id="{1709FE28-06E8-49EC-BD5D-BB08BBF96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48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6F4F-A328-4FD6-AEC8-CA19857D0F53}"/>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E25BAB2C-3932-40EB-AA71-11A4C1563D11}"/>
              </a:ext>
            </a:extLst>
          </p:cNvPr>
          <p:cNvSpPr>
            <a:spLocks noGrp="1" noChangeArrowheads="1"/>
          </p:cNvSpPr>
          <p:nvPr>
            <p:ph idx="1"/>
          </p:nvPr>
        </p:nvSpPr>
        <p:spPr bwMode="auto">
          <a:xfrm>
            <a:off x="1424126" y="2449817"/>
            <a:ext cx="8003959" cy="283663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However, when we changes the number of neighbors to 5, the number of points used to classify our new point changes. As a result, so does the classification of the new point: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KNeighborsClassifier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n_neighbors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knn.fit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classes)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knn.predict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new_point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a:t>
            </a:r>
            <a:endPar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136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0FCFBF-31F7-4A33-A4B5-24F4BF97DCFD}"/>
              </a:ext>
            </a:extLst>
          </p:cNvPr>
          <p:cNvSpPr>
            <a:spLocks noGrp="1" noChangeArrowheads="1"/>
          </p:cNvSpPr>
          <p:nvPr>
            <p:ph idx="1"/>
          </p:nvPr>
        </p:nvSpPr>
        <p:spPr bwMode="auto">
          <a:xfrm>
            <a:off x="2427303" y="2158821"/>
            <a:ext cx="8057225" cy="224676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When we plot the class of the new point along with the older points, we note that the color has changed based on the associated class label:</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c=classes + [prediction[</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(x=new_x-</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y=new_y-</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t>
            </a:r>
            <a:r>
              <a:rPr kumimoji="0" lang="en-US" altLang="en-US" sz="1600" b="0" i="0" u="none" strike="noStrike" cap="none" normalizeH="0" baseline="0" dirty="0" err="1">
                <a:ln>
                  <a:noFill/>
                </a:ln>
                <a:solidFill>
                  <a:srgbClr val="A52A2A"/>
                </a:solidFill>
                <a:effectLst/>
                <a:latin typeface="Courier New" panose="02070309020205020404" pitchFamily="49" charset="0"/>
                <a:cs typeface="Courier New" panose="02070309020205020404" pitchFamily="49" charset="0"/>
              </a:rPr>
              <a:t>"new</a:t>
            </a:r>
            <a:r>
              <a:rPr kumimoji="0" lang="en-US" altLang="en-US" sz="1600" b="0" i="0" u="none" strike="noStrike" cap="none" normalizeH="0" baseline="0" dirty="0">
                <a:ln>
                  <a:noFill/>
                </a:ln>
                <a:solidFill>
                  <a:srgbClr val="A52A2A"/>
                </a:solidFill>
                <a:effectLst/>
                <a:latin typeface="Courier New" panose="02070309020205020404" pitchFamily="49" charset="0"/>
                <a:cs typeface="Courier New" panose="02070309020205020404" pitchFamily="49" charset="0"/>
              </a:rPr>
              <a:t> point, class: {prediction[0]}"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341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5B6DCD86-06EC-4188-9DAC-A829EF7A0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76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5F12-4213-4012-8DFC-E8474E01199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K-nearest </a:t>
            </a:r>
            <a:r>
              <a:rPr lang="en-IN" b="0" i="0" dirty="0" err="1">
                <a:solidFill>
                  <a:srgbClr val="000000"/>
                </a:solidFill>
                <a:effectLst/>
                <a:latin typeface="Segoe UI" panose="020B0502040204020203" pitchFamily="34" charset="0"/>
              </a:rPr>
              <a:t>neighbors</a:t>
            </a:r>
            <a:r>
              <a:rPr lang="en-IN" b="0" i="0" dirty="0">
                <a:solidFill>
                  <a:srgbClr val="000000"/>
                </a:solidFill>
                <a:effectLst/>
                <a:latin typeface="Segoe UI" panose="020B0502040204020203" pitchFamily="34" charset="0"/>
              </a:rPr>
              <a:t> (KNN)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57014B4-0639-42FE-BDF8-49B2FC8323C3}"/>
              </a:ext>
            </a:extLst>
          </p:cNvPr>
          <p:cNvSpPr>
            <a:spLocks noGrp="1"/>
          </p:cNvSpPr>
          <p:nvPr>
            <p:ph idx="1"/>
          </p:nvPr>
        </p:nvSpPr>
        <p:spPr/>
        <p:txBody>
          <a:bodyPr/>
          <a:lstStyle/>
          <a:p>
            <a:pPr algn="just"/>
            <a:r>
              <a:rPr lang="en-US" b="0" i="0" dirty="0">
                <a:solidFill>
                  <a:srgbClr val="000000"/>
                </a:solidFill>
                <a:effectLst/>
                <a:latin typeface="Verdana" panose="020B0604030504040204" pitchFamily="34" charset="0"/>
              </a:rPr>
              <a:t>KNN is a simple, supervised machine learning (ML) algorithm that can be used for classification or regression tasks. It is based on the idea that the observations closest to a given data point are the most "similar" observations in a data set, and we can therefore classify unforeseen points based on the values of the closest existing points. By choosing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the user can select the number of nearby observations to use in the algorithm.</a:t>
            </a:r>
            <a:endParaRPr lang="en-IN" dirty="0"/>
          </a:p>
        </p:txBody>
      </p:sp>
    </p:spTree>
    <p:extLst>
      <p:ext uri="{BB962C8B-B14F-4D97-AF65-F5344CB8AC3E}">
        <p14:creationId xmlns:p14="http://schemas.microsoft.com/office/powerpoint/2010/main" val="763846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DB21-F62C-49E6-96D2-C95FD3F3391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How does it work?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35B557-E80F-4C22-BDFF-BEF86530E26F}"/>
              </a:ext>
            </a:extLst>
          </p:cNvPr>
          <p:cNvSpPr>
            <a:spLocks noGrp="1"/>
          </p:cNvSpPr>
          <p:nvPr>
            <p:ph idx="1"/>
          </p:nvPr>
        </p:nvSpPr>
        <p:spPr/>
        <p:txBody>
          <a:bodyPr/>
          <a:lstStyle/>
          <a:p>
            <a:pPr algn="just"/>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is the number of nearest neighbors to use. For classification, a majority vote is used to determine which class a new observation should fall into. Larger values of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are often more robust to outliers and produce more stable decision boundaries than very small values (</a:t>
            </a:r>
            <a:r>
              <a:rPr lang="en-US" b="0" i="1" dirty="0">
                <a:solidFill>
                  <a:srgbClr val="000000"/>
                </a:solidFill>
                <a:effectLst/>
                <a:latin typeface="Verdana" panose="020B0604030504040204" pitchFamily="34" charset="0"/>
              </a:rPr>
              <a:t>K=3</a:t>
            </a:r>
            <a:r>
              <a:rPr lang="en-US" b="0" i="0" dirty="0">
                <a:solidFill>
                  <a:srgbClr val="000000"/>
                </a:solidFill>
                <a:effectLst/>
                <a:latin typeface="Verdana" panose="020B0604030504040204" pitchFamily="34" charset="0"/>
              </a:rPr>
              <a:t> would be better than </a:t>
            </a:r>
            <a:r>
              <a:rPr lang="en-US" b="0" i="1" dirty="0">
                <a:solidFill>
                  <a:srgbClr val="000000"/>
                </a:solidFill>
                <a:effectLst/>
                <a:latin typeface="Verdana" panose="020B0604030504040204" pitchFamily="34" charset="0"/>
              </a:rPr>
              <a:t>K=1</a:t>
            </a:r>
            <a:r>
              <a:rPr lang="en-US" b="0" i="0" dirty="0">
                <a:solidFill>
                  <a:srgbClr val="000000"/>
                </a:solidFill>
                <a:effectLst/>
                <a:latin typeface="Verdana" panose="020B0604030504040204" pitchFamily="34" charset="0"/>
              </a:rPr>
              <a:t>, which might produce undesirable results.</a:t>
            </a:r>
            <a:endParaRPr lang="en-IN" dirty="0"/>
          </a:p>
        </p:txBody>
      </p:sp>
    </p:spTree>
    <p:extLst>
      <p:ext uri="{BB962C8B-B14F-4D97-AF65-F5344CB8AC3E}">
        <p14:creationId xmlns:p14="http://schemas.microsoft.com/office/powerpoint/2010/main" val="2799588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0194-71CB-44AD-86C2-EE81FCD04A7F}"/>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22030C2-61D5-48A1-ACC8-BA9D1AD6BF0D}"/>
              </a:ext>
            </a:extLst>
          </p:cNvPr>
          <p:cNvSpPr>
            <a:spLocks noGrp="1"/>
          </p:cNvSpPr>
          <p:nvPr>
            <p:ph idx="1"/>
          </p:nvPr>
        </p:nvSpPr>
        <p:spPr>
          <a:xfrm>
            <a:off x="838200" y="1825625"/>
            <a:ext cx="6920883" cy="3101482"/>
          </a:xfrm>
        </p:spPr>
        <p:txBody>
          <a:bodyPr>
            <a:normAutofit/>
          </a:bodyPr>
          <a:lstStyle/>
          <a:p>
            <a:pPr marL="0" indent="0" algn="l">
              <a:buNone/>
            </a:pPr>
            <a:r>
              <a:rPr lang="en-US" sz="2000" b="0" i="0" dirty="0">
                <a:solidFill>
                  <a:srgbClr val="000000"/>
                </a:solidFill>
                <a:effectLst/>
                <a:latin typeface="Verdana" panose="020B0604030504040204" pitchFamily="34" charset="0"/>
              </a:rPr>
              <a:t>Start by visualizing some data points:</a:t>
            </a:r>
          </a:p>
          <a:p>
            <a:pPr marL="0" indent="0" algn="l">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matplotlib.pyplot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as</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plt</a:t>
            </a:r>
            <a:br>
              <a:rPr lang="en-US" sz="2000" b="0" i="0" dirty="0">
                <a:solidFill>
                  <a:srgbClr val="000000"/>
                </a:solidFill>
                <a:effectLst/>
                <a:latin typeface="Consolas" panose="020B0609020204030204" pitchFamily="49" charset="0"/>
              </a:rPr>
            </a:b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x = [</a:t>
            </a:r>
            <a:r>
              <a:rPr lang="en-US" sz="2000" b="0" i="0" dirty="0">
                <a:solidFill>
                  <a:srgbClr val="FF0000"/>
                </a:solidFill>
                <a:effectLst/>
                <a:latin typeface="Consolas" panose="020B0609020204030204" pitchFamily="49" charset="0"/>
              </a:rPr>
              <a:t>4</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5</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14</a:t>
            </a:r>
            <a:r>
              <a:rPr lang="en-US" sz="2000" b="0" i="0" dirty="0">
                <a:solidFill>
                  <a:srgbClr val="000000"/>
                </a:solidFill>
                <a:effectLst/>
                <a:latin typeface="Consolas" panose="020B0609020204030204" pitchFamily="49" charset="0"/>
              </a:rPr>
              <a:t> , </a:t>
            </a:r>
            <a:r>
              <a:rPr lang="en-US" sz="2000" b="0" i="0" dirty="0">
                <a:solidFill>
                  <a:srgbClr val="FF0000"/>
                </a:solidFill>
                <a:effectLst/>
                <a:latin typeface="Consolas" panose="020B0609020204030204" pitchFamily="49" charset="0"/>
              </a:rPr>
              <a:t>8</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12</a:t>
            </a:r>
            <a:r>
              <a:rPr lang="en-US" sz="2000" b="0" i="0" dirty="0">
                <a:solidFill>
                  <a:srgbClr val="000000"/>
                </a:solidFill>
                <a:effectLst/>
                <a:latin typeface="Consolas" panose="020B0609020204030204" pitchFamily="49" charset="0"/>
              </a:rPr>
              <a:t>]</a:t>
            </a: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y = [</a:t>
            </a:r>
            <a:r>
              <a:rPr lang="en-US" sz="2000" b="0" i="0" dirty="0">
                <a:solidFill>
                  <a:srgbClr val="FF0000"/>
                </a:solidFill>
                <a:effectLst/>
                <a:latin typeface="Consolas" panose="020B0609020204030204" pitchFamily="49" charset="0"/>
              </a:rPr>
              <a:t>21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19</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24</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17</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16</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25</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24</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22</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21</a:t>
            </a:r>
            <a:r>
              <a:rPr lang="en-US" sz="2000" b="0" i="0" dirty="0">
                <a:solidFill>
                  <a:srgbClr val="000000"/>
                </a:solidFill>
                <a:effectLst/>
                <a:latin typeface="Consolas" panose="020B0609020204030204" pitchFamily="49" charset="0"/>
              </a:rPr>
              <a:t>]</a:t>
            </a: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classes =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a:t>
            </a:r>
            <a:br>
              <a:rPr lang="en-US" sz="2000" b="0" i="0" dirty="0">
                <a:solidFill>
                  <a:srgbClr val="000000"/>
                </a:solidFill>
                <a:effectLst/>
                <a:latin typeface="Consolas" panose="020B0609020204030204" pitchFamily="49" charset="0"/>
              </a:rPr>
            </a:br>
            <a:br>
              <a:rPr lang="en-US" sz="2000" b="0" i="0" dirty="0">
                <a:solidFill>
                  <a:srgbClr val="000000"/>
                </a:solidFill>
                <a:effectLst/>
                <a:latin typeface="Consolas" panose="020B0609020204030204" pitchFamily="49" charset="0"/>
              </a:rPr>
            </a:br>
            <a:r>
              <a:rPr lang="en-US" sz="2000" b="0" i="0" dirty="0" err="1">
                <a:solidFill>
                  <a:srgbClr val="000000"/>
                </a:solidFill>
                <a:effectLst/>
                <a:latin typeface="Consolas" panose="020B0609020204030204" pitchFamily="49" charset="0"/>
              </a:rPr>
              <a:t>plt.scatter</a:t>
            </a:r>
            <a:r>
              <a:rPr lang="en-US" sz="2000" b="0" i="0" dirty="0">
                <a:solidFill>
                  <a:srgbClr val="000000"/>
                </a:solidFill>
                <a:effectLst/>
                <a:latin typeface="Consolas" panose="020B0609020204030204" pitchFamily="49" charset="0"/>
              </a:rPr>
              <a:t>(x, y, c=classes)</a:t>
            </a:r>
            <a:br>
              <a:rPr lang="en-US" sz="2000" b="0" i="0" dirty="0">
                <a:solidFill>
                  <a:srgbClr val="000000"/>
                </a:solidFill>
                <a:effectLst/>
                <a:latin typeface="Consolas" panose="020B0609020204030204" pitchFamily="49" charset="0"/>
              </a:rPr>
            </a:br>
            <a:r>
              <a:rPr lang="en-US" sz="2000" b="0" i="0" dirty="0" err="1">
                <a:solidFill>
                  <a:srgbClr val="000000"/>
                </a:solidFill>
                <a:effectLst/>
                <a:latin typeface="Consolas" panose="020B0609020204030204" pitchFamily="49" charset="0"/>
              </a:rPr>
              <a:t>plt.show</a:t>
            </a:r>
            <a:r>
              <a:rPr lang="en-US" sz="2000" b="0" i="0" dirty="0">
                <a:solidFill>
                  <a:srgbClr val="000000"/>
                </a:solidFill>
                <a:effectLst/>
                <a:latin typeface="Consolas" panose="020B0609020204030204" pitchFamily="49" charset="0"/>
              </a:rPr>
              <a:t>()</a:t>
            </a:r>
          </a:p>
          <a:p>
            <a:endParaRPr lang="en-IN" sz="2000" dirty="0"/>
          </a:p>
        </p:txBody>
      </p:sp>
      <p:pic>
        <p:nvPicPr>
          <p:cNvPr id="1026" name="Picture 2">
            <a:extLst>
              <a:ext uri="{FF2B5EF4-FFF2-40B4-BE49-F238E27FC236}">
                <a16:creationId xmlns:a16="http://schemas.microsoft.com/office/drawing/2014/main" id="{86C3FC21-B384-4F69-816E-97DF9FB7C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833" y="3243231"/>
            <a:ext cx="4850167" cy="363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09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8C86-92F2-4FE4-A052-7C6095F19007}"/>
              </a:ext>
            </a:extLst>
          </p:cNvPr>
          <p:cNvSpPr>
            <a:spLocks noGrp="1"/>
          </p:cNvSpPr>
          <p:nvPr>
            <p:ph type="title"/>
          </p:nvPr>
        </p:nvSpPr>
        <p:spPr>
          <a:xfrm>
            <a:off x="0" y="46762"/>
            <a:ext cx="5553722" cy="1325563"/>
          </a:xfrm>
        </p:spPr>
        <p:txBody>
          <a:bodyPr>
            <a:normAutofit/>
          </a:bodyPr>
          <a:lstStyle/>
          <a:p>
            <a:r>
              <a:rPr lang="en-US" sz="2000" b="0" i="0" dirty="0">
                <a:solidFill>
                  <a:srgbClr val="000000"/>
                </a:solidFill>
                <a:effectLst/>
                <a:latin typeface="Verdana" panose="020B0604030504040204" pitchFamily="34" charset="0"/>
              </a:rPr>
              <a:t>Now we fit the KNN algorithm with K=1:</a:t>
            </a:r>
            <a:endParaRPr lang="en-IN" sz="2000" dirty="0"/>
          </a:p>
        </p:txBody>
      </p:sp>
      <p:sp>
        <p:nvSpPr>
          <p:cNvPr id="3" name="Content Placeholder 2">
            <a:extLst>
              <a:ext uri="{FF2B5EF4-FFF2-40B4-BE49-F238E27FC236}">
                <a16:creationId xmlns:a16="http://schemas.microsoft.com/office/drawing/2014/main" id="{291B540A-11B9-48AA-A312-351719F64850}"/>
              </a:ext>
            </a:extLst>
          </p:cNvPr>
          <p:cNvSpPr>
            <a:spLocks noGrp="1"/>
          </p:cNvSpPr>
          <p:nvPr>
            <p:ph idx="1"/>
          </p:nvPr>
        </p:nvSpPr>
        <p:spPr>
          <a:xfrm>
            <a:off x="119109" y="1825625"/>
            <a:ext cx="10072456" cy="4064078"/>
          </a:xfrm>
        </p:spPr>
        <p:txBody>
          <a:bodyPr>
            <a:normAutofit fontScale="62500" lnSpcReduction="20000"/>
          </a:bodyPr>
          <a:lstStyle/>
          <a:p>
            <a:pPr marL="0" indent="0">
              <a:buNone/>
            </a:pPr>
            <a:r>
              <a:rPr lang="en-IN" b="0" i="0" dirty="0">
                <a:solidFill>
                  <a:srgbClr val="0000CD"/>
                </a:solidFill>
                <a:effectLst/>
                <a:latin typeface="Courier New" panose="02070309020205020404" pitchFamily="49" charset="0"/>
              </a:rPr>
              <a:t>from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sklearn.neighbors</a:t>
            </a:r>
            <a:r>
              <a:rPr lang="en-IN" b="0" i="0" dirty="0">
                <a:solidFill>
                  <a:srgbClr val="000000"/>
                </a:solidFill>
                <a:effectLst/>
                <a:latin typeface="Courier New" panose="02070309020205020404" pitchFamily="49" charset="0"/>
              </a:rPr>
              <a:t> </a:t>
            </a:r>
            <a:r>
              <a:rPr lang="en-IN" b="0" i="0" dirty="0">
                <a:solidFill>
                  <a:srgbClr val="0000CD"/>
                </a:solidFill>
                <a:effectLst/>
                <a:latin typeface="Courier New" panose="02070309020205020404" pitchFamily="49" charset="0"/>
              </a:rPr>
              <a:t>import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KNeighborsClassifier</a:t>
            </a:r>
            <a:br>
              <a:rPr lang="en-IN" dirty="0"/>
            </a:br>
            <a:br>
              <a:rPr lang="en-IN" dirty="0"/>
            </a:br>
            <a:r>
              <a:rPr lang="en-IN" b="0" i="0" dirty="0">
                <a:solidFill>
                  <a:srgbClr val="000000"/>
                </a:solidFill>
                <a:effectLst/>
                <a:latin typeface="Courier New" panose="02070309020205020404" pitchFamily="49" charset="0"/>
              </a:rPr>
              <a:t>data = </a:t>
            </a:r>
            <a:r>
              <a:rPr lang="en-IN" b="0" i="0" dirty="0">
                <a:solidFill>
                  <a:srgbClr val="0000CD"/>
                </a:solidFill>
                <a:effectLst/>
                <a:latin typeface="Courier New" panose="02070309020205020404" pitchFamily="49" charset="0"/>
              </a:rPr>
              <a:t>list</a:t>
            </a:r>
            <a:r>
              <a:rPr lang="en-IN" b="0" i="0" dirty="0">
                <a:solidFill>
                  <a:srgbClr val="000000"/>
                </a:solidFill>
                <a:effectLst/>
                <a:latin typeface="Courier New" panose="02070309020205020404" pitchFamily="49" charset="0"/>
              </a:rPr>
              <a:t>(</a:t>
            </a:r>
            <a:r>
              <a:rPr lang="en-IN" b="0" i="0" dirty="0">
                <a:solidFill>
                  <a:srgbClr val="0000CD"/>
                </a:solidFill>
                <a:effectLst/>
                <a:latin typeface="Courier New" panose="02070309020205020404" pitchFamily="49" charset="0"/>
              </a:rPr>
              <a:t>zip</a:t>
            </a:r>
            <a:r>
              <a:rPr lang="en-IN" b="0" i="0" dirty="0">
                <a:solidFill>
                  <a:srgbClr val="000000"/>
                </a:solidFill>
                <a:effectLst/>
                <a:latin typeface="Courier New" panose="02070309020205020404" pitchFamily="49" charset="0"/>
              </a:rPr>
              <a:t>(x, y))</a:t>
            </a:r>
            <a:br>
              <a:rPr lang="en-IN" dirty="0"/>
            </a:br>
            <a:r>
              <a:rPr lang="en-IN" b="0" i="0" dirty="0" err="1">
                <a:solidFill>
                  <a:srgbClr val="000000"/>
                </a:solidFill>
                <a:effectLst/>
                <a:latin typeface="Courier New" panose="02070309020205020404" pitchFamily="49" charset="0"/>
              </a:rPr>
              <a:t>knn</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KNeighborsClassifier</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n_neighbors</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br>
              <a:rPr lang="en-IN" dirty="0"/>
            </a:br>
            <a:br>
              <a:rPr lang="en-IN" dirty="0"/>
            </a:br>
            <a:r>
              <a:rPr lang="en-IN" b="0" i="0" dirty="0" err="1">
                <a:solidFill>
                  <a:srgbClr val="000000"/>
                </a:solidFill>
                <a:effectLst/>
                <a:latin typeface="Courier New" panose="02070309020205020404" pitchFamily="49" charset="0"/>
              </a:rPr>
              <a:t>knn.fit</a:t>
            </a:r>
            <a:r>
              <a:rPr lang="en-IN" b="0" i="0" dirty="0">
                <a:solidFill>
                  <a:srgbClr val="000000"/>
                </a:solidFill>
                <a:effectLst/>
                <a:latin typeface="Courier New" panose="02070309020205020404" pitchFamily="49" charset="0"/>
              </a:rPr>
              <a:t>(data, classes)</a:t>
            </a:r>
          </a:p>
          <a:p>
            <a:pPr marL="0" indent="0" algn="l">
              <a:buNone/>
            </a:pPr>
            <a:endParaRPr lang="en-US" b="0" i="0" dirty="0">
              <a:solidFill>
                <a:srgbClr val="000000"/>
              </a:solidFill>
              <a:effectLst/>
              <a:latin typeface="Segoe UI" panose="020B0502040204020203" pitchFamily="34" charset="0"/>
            </a:endParaRP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8</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21</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prediction = </a:t>
            </a:r>
            <a:r>
              <a:rPr lang="en-US" b="0" i="0" dirty="0" err="1">
                <a:solidFill>
                  <a:srgbClr val="000000"/>
                </a:solidFill>
                <a:effectLst/>
                <a:latin typeface="Consolas" panose="020B0609020204030204" pitchFamily="49" charset="0"/>
              </a:rPr>
              <a:t>knn.predict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y +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c=classes + [prediction[</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plt.text</a:t>
            </a:r>
            <a:r>
              <a:rPr lang="en-US" b="0" i="0" dirty="0">
                <a:solidFill>
                  <a:srgbClr val="000000"/>
                </a:solidFill>
                <a:effectLst/>
                <a:latin typeface="Consolas" panose="020B0609020204030204" pitchFamily="49" charset="0"/>
              </a:rPr>
              <a:t>(x=new_x-</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 y=new_y-</a:t>
            </a:r>
            <a:r>
              <a:rPr lang="en-US" b="0" i="0" dirty="0">
                <a:solidFill>
                  <a:srgbClr val="FF0000"/>
                </a:solidFill>
                <a:effectLst/>
                <a:latin typeface="Consolas" panose="020B0609020204030204" pitchFamily="49" charset="0"/>
              </a:rPr>
              <a:t>0.7</a:t>
            </a:r>
            <a:r>
              <a:rPr lang="en-US" b="0" i="0" dirty="0">
                <a:solidFill>
                  <a:srgbClr val="000000"/>
                </a:solidFill>
                <a:effectLst/>
                <a:latin typeface="Consolas" panose="020B0609020204030204" pitchFamily="49" charset="0"/>
              </a:rPr>
              <a:t>, s=</a:t>
            </a:r>
            <a:r>
              <a:rPr lang="en-US" b="0" i="0" dirty="0" err="1">
                <a:solidFill>
                  <a:srgbClr val="000000"/>
                </a:solidFill>
                <a:effectLst/>
                <a:latin typeface="Consolas" panose="020B0609020204030204" pitchFamily="49" charset="0"/>
              </a:rPr>
              <a:t>f</a:t>
            </a:r>
            <a:r>
              <a:rPr lang="en-US" b="0" i="0" dirty="0" err="1">
                <a:solidFill>
                  <a:srgbClr val="A52A2A"/>
                </a:solidFill>
                <a:effectLst/>
                <a:latin typeface="Consolas" panose="020B0609020204030204" pitchFamily="49" charset="0"/>
              </a:rPr>
              <a:t>"new</a:t>
            </a:r>
            <a:r>
              <a:rPr lang="en-US" b="0" i="0" dirty="0">
                <a:solidFill>
                  <a:srgbClr val="A52A2A"/>
                </a:solidFill>
                <a:effectLst/>
                <a:latin typeface="Consolas" panose="020B0609020204030204" pitchFamily="49" charset="0"/>
              </a:rPr>
              <a:t> point, class: {prediction[0]}"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a:p>
            <a:endParaRPr lang="en-IN" dirty="0"/>
          </a:p>
        </p:txBody>
      </p:sp>
      <p:pic>
        <p:nvPicPr>
          <p:cNvPr id="2052" name="Picture 4">
            <a:extLst>
              <a:ext uri="{FF2B5EF4-FFF2-40B4-BE49-F238E27FC236}">
                <a16:creationId xmlns:a16="http://schemas.microsoft.com/office/drawing/2014/main" id="{1B08D6FD-D2EB-48B0-AEA1-63458BBD3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423" y="0"/>
            <a:ext cx="4965577" cy="372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0191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6CE98-77E2-489C-A285-5F1B2ABBE3A0}"/>
              </a:ext>
            </a:extLst>
          </p:cNvPr>
          <p:cNvSpPr>
            <a:spLocks noGrp="1"/>
          </p:cNvSpPr>
          <p:nvPr>
            <p:ph idx="1"/>
          </p:nvPr>
        </p:nvSpPr>
        <p:spPr>
          <a:xfrm>
            <a:off x="0" y="138867"/>
            <a:ext cx="9601940" cy="4351338"/>
          </a:xfrm>
        </p:spPr>
        <p:txBody>
          <a:bodyPr>
            <a:normAutofit fontScale="70000" lnSpcReduction="20000"/>
          </a:bodyPr>
          <a:lstStyle/>
          <a:p>
            <a:pPr marL="0" indent="0">
              <a:buNone/>
            </a:pPr>
            <a:r>
              <a:rPr lang="en-US" b="0" i="0" dirty="0">
                <a:solidFill>
                  <a:srgbClr val="000000"/>
                </a:solidFill>
                <a:effectLst/>
                <a:latin typeface="Verdana" panose="020B0604030504040204" pitchFamily="34" charset="0"/>
              </a:rPr>
              <a:t>Now we do the same thing, but with a higher K value which changes the prediction </a:t>
            </a:r>
          </a:p>
          <a:p>
            <a:pPr marL="0" indent="0">
              <a:buNone/>
            </a:pPr>
            <a:endParaRPr lang="en-US" b="0" i="0" dirty="0">
              <a:solidFill>
                <a:srgbClr val="000000"/>
              </a:solidFill>
              <a:effectLst/>
              <a:latin typeface="Verdana" panose="020B0604030504040204" pitchFamily="34" charset="0"/>
            </a:endParaRPr>
          </a:p>
          <a:p>
            <a:pPr marL="0" indent="0" algn="l">
              <a:buNone/>
            </a:pPr>
            <a:r>
              <a:rPr lang="en-IN" b="0" i="0" dirty="0">
                <a:solidFill>
                  <a:srgbClr val="000000"/>
                </a:solidFill>
                <a:effectLst/>
                <a:latin typeface="Segoe UI" panose="020B0502040204020203" pitchFamily="34" charset="0"/>
              </a:rPr>
              <a:t>Example</a:t>
            </a:r>
          </a:p>
          <a:p>
            <a:pPr marL="0" indent="0" algn="l">
              <a:buNone/>
            </a:pPr>
            <a:endParaRPr lang="en-IN" b="0" i="0" dirty="0">
              <a:solidFill>
                <a:srgbClr val="000000"/>
              </a:solidFill>
              <a:effectLst/>
              <a:latin typeface="Consolas" panose="020B0609020204030204" pitchFamily="49" charset="0"/>
            </a:endParaRPr>
          </a:p>
          <a:p>
            <a:pPr marL="0" indent="0" algn="l">
              <a:buNone/>
            </a:pPr>
            <a:r>
              <a:rPr lang="en-IN" b="0" i="0" dirty="0" err="1">
                <a:solidFill>
                  <a:srgbClr val="000000"/>
                </a:solidFill>
                <a:effectLst/>
                <a:latin typeface="Consolas" panose="020B0609020204030204" pitchFamily="49" charset="0"/>
              </a:rPr>
              <a:t>knn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KNeighborsClassifier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n_neighbors</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knn.fit</a:t>
            </a:r>
            <a:r>
              <a:rPr lang="en-IN" b="0" i="0" dirty="0">
                <a:solidFill>
                  <a:srgbClr val="000000"/>
                </a:solidFill>
                <a:effectLst/>
                <a:latin typeface="Consolas" panose="020B0609020204030204" pitchFamily="49" charset="0"/>
              </a:rPr>
              <a:t>(data, classes)</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prediction = </a:t>
            </a:r>
            <a:r>
              <a:rPr lang="en-IN" b="0" i="0" dirty="0" err="1">
                <a:solidFill>
                  <a:srgbClr val="000000"/>
                </a:solidFill>
                <a:effectLst/>
                <a:latin typeface="Consolas" panose="020B0609020204030204" pitchFamily="49" charset="0"/>
              </a:rPr>
              <a:t>knn.predict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new_point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new_x</a:t>
            </a:r>
            <a:r>
              <a:rPr lang="en-IN" b="0" i="0" dirty="0">
                <a:solidFill>
                  <a:srgbClr val="000000"/>
                </a:solidFill>
                <a:effectLst/>
                <a:latin typeface="Consolas" panose="020B0609020204030204" pitchFamily="49" charset="0"/>
              </a:rPr>
              <a:t>], y + [</a:t>
            </a:r>
            <a:r>
              <a:rPr lang="en-IN" b="0" i="0" dirty="0" err="1">
                <a:solidFill>
                  <a:srgbClr val="000000"/>
                </a:solidFill>
                <a:effectLst/>
                <a:latin typeface="Consolas" panose="020B0609020204030204" pitchFamily="49" charset="0"/>
              </a:rPr>
              <a:t>new_y</a:t>
            </a:r>
            <a:r>
              <a:rPr lang="en-IN" b="0" i="0" dirty="0">
                <a:solidFill>
                  <a:srgbClr val="000000"/>
                </a:solidFill>
                <a:effectLst/>
                <a:latin typeface="Consolas" panose="020B0609020204030204" pitchFamily="49" charset="0"/>
              </a:rPr>
              <a:t>], c=classes + [prediction[</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plt.text</a:t>
            </a:r>
            <a:r>
              <a:rPr lang="en-IN" b="0" i="0" dirty="0">
                <a:solidFill>
                  <a:srgbClr val="000000"/>
                </a:solidFill>
                <a:effectLst/>
                <a:latin typeface="Consolas" panose="020B0609020204030204" pitchFamily="49" charset="0"/>
              </a:rPr>
              <a:t>(x=new_x-</a:t>
            </a:r>
            <a:r>
              <a:rPr lang="en-IN" b="0" i="0" dirty="0">
                <a:solidFill>
                  <a:srgbClr val="FF0000"/>
                </a:solidFill>
                <a:effectLst/>
                <a:latin typeface="Consolas" panose="020B0609020204030204" pitchFamily="49" charset="0"/>
              </a:rPr>
              <a:t>1.7</a:t>
            </a:r>
            <a:r>
              <a:rPr lang="en-IN" b="0" i="0" dirty="0">
                <a:solidFill>
                  <a:srgbClr val="000000"/>
                </a:solidFill>
                <a:effectLst/>
                <a:latin typeface="Consolas" panose="020B0609020204030204" pitchFamily="49" charset="0"/>
              </a:rPr>
              <a:t>, y=new_y-</a:t>
            </a:r>
            <a:r>
              <a:rPr lang="en-IN" b="0" i="0" dirty="0">
                <a:solidFill>
                  <a:srgbClr val="FF0000"/>
                </a:solidFill>
                <a:effectLst/>
                <a:latin typeface="Consolas" panose="020B0609020204030204" pitchFamily="49" charset="0"/>
              </a:rPr>
              <a:t>0.7</a:t>
            </a:r>
            <a:r>
              <a:rPr lang="en-IN" b="0" i="0" dirty="0">
                <a:solidFill>
                  <a:srgbClr val="000000"/>
                </a:solidFill>
                <a:effectLst/>
                <a:latin typeface="Consolas" panose="020B0609020204030204" pitchFamily="49" charset="0"/>
              </a:rPr>
              <a:t>, s=</a:t>
            </a:r>
            <a:r>
              <a:rPr lang="en-IN" b="0" i="0" dirty="0" err="1">
                <a:solidFill>
                  <a:srgbClr val="000000"/>
                </a:solidFill>
                <a:effectLst/>
                <a:latin typeface="Consolas" panose="020B0609020204030204" pitchFamily="49" charset="0"/>
              </a:rPr>
              <a:t>f</a:t>
            </a:r>
            <a:r>
              <a:rPr lang="en-IN" b="0" i="0" dirty="0" err="1">
                <a:solidFill>
                  <a:srgbClr val="A52A2A"/>
                </a:solidFill>
                <a:effectLst/>
                <a:latin typeface="Consolas" panose="020B0609020204030204" pitchFamily="49" charset="0"/>
              </a:rPr>
              <a:t>"new</a:t>
            </a:r>
            <a:r>
              <a:rPr lang="en-IN" b="0" i="0" dirty="0">
                <a:solidFill>
                  <a:srgbClr val="A52A2A"/>
                </a:solidFill>
                <a:effectLst/>
                <a:latin typeface="Consolas" panose="020B0609020204030204" pitchFamily="49" charset="0"/>
              </a:rPr>
              <a:t> point, class: {prediction[0]}"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pPr marL="0" indent="0">
              <a:buNone/>
            </a:pPr>
            <a:r>
              <a:rPr lang="en-US" b="0" i="0" dirty="0">
                <a:solidFill>
                  <a:srgbClr val="000000"/>
                </a:solidFill>
                <a:effectLst/>
                <a:latin typeface="Verdana" panose="020B0604030504040204" pitchFamily="34" charset="0"/>
              </a:rPr>
              <a:t>e prediction:</a:t>
            </a:r>
            <a:endParaRPr lang="en-IN" dirty="0"/>
          </a:p>
        </p:txBody>
      </p:sp>
      <p:pic>
        <p:nvPicPr>
          <p:cNvPr id="3074" name="Picture 2">
            <a:extLst>
              <a:ext uri="{FF2B5EF4-FFF2-40B4-BE49-F238E27FC236}">
                <a16:creationId xmlns:a16="http://schemas.microsoft.com/office/drawing/2014/main" id="{8F7FACD2-D7C8-4C05-8C80-CA78B01B2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227" y="3695331"/>
            <a:ext cx="4216892" cy="316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8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9920-155A-4D79-9140-18D218BE5E50}"/>
              </a:ext>
            </a:extLst>
          </p:cNvPr>
          <p:cNvSpPr>
            <a:spLocks noGrp="1"/>
          </p:cNvSpPr>
          <p:nvPr>
            <p:ph type="title"/>
          </p:nvPr>
        </p:nvSpPr>
        <p:spPr/>
        <p:txBody>
          <a:bodyPr/>
          <a:lstStyle/>
          <a:p>
            <a:r>
              <a:rPr lang="en-IN" b="0" i="0" dirty="0">
                <a:solidFill>
                  <a:srgbClr val="610B38"/>
                </a:solidFill>
                <a:effectLst/>
                <a:latin typeface="erdana"/>
              </a:rPr>
              <a:t>Need for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1AD885F-027E-4C40-A19B-A2BF9A77DD4A}"/>
              </a:ext>
            </a:extLst>
          </p:cNvPr>
          <p:cNvSpPr>
            <a:spLocks noGrp="1"/>
          </p:cNvSpPr>
          <p:nvPr>
            <p:ph idx="1"/>
          </p:nvPr>
        </p:nvSpPr>
        <p:spPr/>
        <p:txBody>
          <a:bodyPr/>
          <a:lstStyle/>
          <a:p>
            <a:pPr algn="just"/>
            <a:r>
              <a:rPr lang="en-US" b="0" i="0" dirty="0">
                <a:solidFill>
                  <a:srgbClr val="333333"/>
                </a:solidFill>
                <a:effectLst/>
                <a:latin typeface="inter-regular"/>
              </a:rPr>
              <a:t>The need for machine learning is increasing day by day. The reason behind the need for machine learning is that it is capable of doing tasks that are too complex for a person to implement directly. As a human, we have some limitations as we cannot access a huge amount of data manually, so for this, we need some computer systems, and here comes machine learning to make things easy for us.</a:t>
            </a:r>
            <a:endParaRPr lang="en-IN" dirty="0"/>
          </a:p>
        </p:txBody>
      </p:sp>
    </p:spTree>
    <p:extLst>
      <p:ext uri="{BB962C8B-B14F-4D97-AF65-F5344CB8AC3E}">
        <p14:creationId xmlns:p14="http://schemas.microsoft.com/office/powerpoint/2010/main" val="10212440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C1F9484-4572-4CB4-B473-D39B69FAD864}"/>
              </a:ext>
            </a:extLst>
          </p:cNvPr>
          <p:cNvSpPr>
            <a:spLocks noGrp="1" noChangeArrowheads="1"/>
          </p:cNvSpPr>
          <p:nvPr>
            <p:ph idx="1"/>
          </p:nvPr>
        </p:nvSpPr>
        <p:spPr bwMode="auto">
          <a:xfrm>
            <a:off x="301841" y="480848"/>
            <a:ext cx="11691891" cy="600673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Import the modules you need.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matplotlib.pyplot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as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from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sklearn.neighbors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KNeighborsClassifier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Create arrays that resemble variables in a dataset. We have two input features (</a:t>
            </a:r>
            <a:r>
              <a:rPr kumimoji="0" lang="en-US" altLang="en-US" sz="1400" b="0" i="0" u="none" strike="noStrike" cap="none" normalizeH="0" baseline="0" dirty="0">
                <a:ln>
                  <a:noFill/>
                </a:ln>
                <a:solidFill>
                  <a:srgbClr val="DC143C"/>
                </a:solidFill>
                <a:effectLst/>
                <a:latin typeface="Consolas" panose="020B0609020204030204" pitchFamily="49" charset="0"/>
              </a:rPr>
              <a:t>x</a:t>
            </a:r>
            <a:r>
              <a:rPr kumimoji="0" lang="en-US" altLang="en-US" sz="1400" b="0" i="0" u="none" strike="noStrike" cap="none" normalizeH="0" baseline="0" dirty="0">
                <a:ln>
                  <a:noFill/>
                </a:ln>
                <a:solidFill>
                  <a:srgbClr val="000000"/>
                </a:solidFill>
                <a:effectLst/>
                <a:latin typeface="Verdana" panose="020B0604030504040204" pitchFamily="34" charset="0"/>
              </a:rPr>
              <a:t> and </a:t>
            </a:r>
            <a:r>
              <a:rPr kumimoji="0" lang="en-US" altLang="en-US" sz="1400" b="0" i="0" u="none" strike="noStrike" cap="none" normalizeH="0" baseline="0" dirty="0">
                <a:ln>
                  <a:noFill/>
                </a:ln>
                <a:solidFill>
                  <a:srgbClr val="DC143C"/>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Verdana" panose="020B0604030504040204" pitchFamily="34" charset="0"/>
              </a:rPr>
              <a:t>) and then a target class (</a:t>
            </a:r>
            <a:r>
              <a:rPr kumimoji="0" lang="en-US" altLang="en-US" sz="1400" b="0" i="0" u="none" strike="noStrike" cap="none" normalizeH="0" baseline="0" dirty="0">
                <a:ln>
                  <a:noFill/>
                </a:ln>
                <a:solidFill>
                  <a:srgbClr val="DC143C"/>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Verdana" panose="020B0604030504040204" pitchFamily="34" charset="0"/>
              </a:rPr>
              <a:t>). The input features that are pre-labeled with our target class will be used to predict the class of new data. Note that while we only use two input features here, this method will work with any number of variables: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19</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16</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25</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classes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Turn the input features into a set of points: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 </a:t>
            </a: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list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zip</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print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19</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16</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25</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24</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Using the input features and target class, we fit a KNN model on the model using 1 nearest neighbor: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KNeighborsClassifier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n_neighbors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knn.fit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classes)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Then, we can use the same KNN object to predict the class of new, unforeseen data points. First we create new x and y features, and then call </a:t>
            </a:r>
            <a:r>
              <a:rPr kumimoji="0" lang="en-US" altLang="en-US" sz="1400" b="0" i="0" u="none" strike="noStrike" cap="none" normalizeH="0" baseline="0" dirty="0" err="1">
                <a:ln>
                  <a:noFill/>
                </a:ln>
                <a:solidFill>
                  <a:srgbClr val="DC143C"/>
                </a:solidFill>
                <a:effectLst/>
                <a:latin typeface="Consolas" panose="020B0609020204030204" pitchFamily="49" charset="0"/>
              </a:rPr>
              <a:t>knn.predict</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on the new data point to get a class of 0 or 1:</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new_point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knn.predict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new_point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print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423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0115EB-5307-4F50-B5C6-854CA008DC93}"/>
              </a:ext>
            </a:extLst>
          </p:cNvPr>
          <p:cNvSpPr>
            <a:spLocks noGrp="1" noChangeArrowheads="1"/>
          </p:cNvSpPr>
          <p:nvPr>
            <p:ph idx="1"/>
          </p:nvPr>
        </p:nvSpPr>
        <p:spPr bwMode="auto">
          <a:xfrm>
            <a:off x="163497" y="411183"/>
            <a:ext cx="7338135" cy="179279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When we plot all the data along with the new point and class, we can see it's been labeled blue with the </a:t>
            </a:r>
            <a:r>
              <a:rPr kumimoji="0" lang="en-US" altLang="en-US" sz="1600" b="0" i="0" u="none" strike="noStrike" cap="none" normalizeH="0" baseline="0" dirty="0">
                <a:ln>
                  <a:noFill/>
                </a:ln>
                <a:solidFill>
                  <a:srgbClr val="DC143C"/>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Verdana" panose="020B0604030504040204" pitchFamily="34" charset="0"/>
              </a:rPr>
              <a:t> class. The text annotation is just to highlight the location of the new point: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c=classes + [prediction[</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(x=new_x-</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y=new_y-</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t>
            </a:r>
            <a:r>
              <a:rPr kumimoji="0" lang="en-US" altLang="en-US" sz="1200" b="0" i="0" u="none" strike="noStrike" cap="none" normalizeH="0" baseline="0" dirty="0" err="1">
                <a:ln>
                  <a:noFill/>
                </a:ln>
                <a:solidFill>
                  <a:srgbClr val="A52A2A"/>
                </a:solidFill>
                <a:effectLst/>
                <a:latin typeface="Courier New" panose="02070309020205020404" pitchFamily="49" charset="0"/>
                <a:cs typeface="Courier New" panose="02070309020205020404" pitchFamily="49" charset="0"/>
              </a:rPr>
              <a:t>"new</a:t>
            </a:r>
            <a:r>
              <a:rPr kumimoji="0" lang="en-US" altLang="en-US" sz="1200" b="0" i="0" u="none" strike="noStrike" cap="none" normalizeH="0" baseline="0" dirty="0">
                <a:ln>
                  <a:noFill/>
                </a:ln>
                <a:solidFill>
                  <a:srgbClr val="A52A2A"/>
                </a:solidFill>
                <a:effectLst/>
                <a:latin typeface="Courier New" panose="02070309020205020404" pitchFamily="49" charset="0"/>
                <a:cs typeface="Courier New" panose="02070309020205020404" pitchFamily="49" charset="0"/>
              </a:rPr>
              <a:t> point, class: {prediction[0]}"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F51C2C3A-807E-47E6-81BE-E2660CC2E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487" y="73239"/>
            <a:ext cx="4752513" cy="356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650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06FBC9-2979-47F9-9560-951BFCEC6574}"/>
              </a:ext>
            </a:extLst>
          </p:cNvPr>
          <p:cNvSpPr>
            <a:spLocks noGrp="1" noChangeArrowheads="1"/>
          </p:cNvSpPr>
          <p:nvPr>
            <p:ph idx="1"/>
          </p:nvPr>
        </p:nvSpPr>
        <p:spPr bwMode="auto">
          <a:xfrm>
            <a:off x="266331" y="91540"/>
            <a:ext cx="7455008" cy="397443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However, when we changes the number of neighbors to 5, the number of points used to classify our new point changes. As a result, so does the classification of the new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KNeighborsClassifier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n_neighbors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knn.fit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classes)</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knn.predict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new_point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print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When we plot the class of the new point along with the older points, we note that the color has changed based on the associated class label:</a:t>
            </a:r>
            <a:br>
              <a:rPr kumimoji="0" lang="en-US" altLang="en-US" sz="1400" b="0" i="0" u="none" strike="noStrike" cap="none" normalizeH="0" baseline="0" dirty="0">
                <a:ln>
                  <a:noFill/>
                </a:ln>
                <a:solidFill>
                  <a:srgbClr val="000000"/>
                </a:solidFill>
                <a:effectLst/>
                <a:latin typeface="Verdana" panose="020B0604030504040204" pitchFamily="34" charset="0"/>
              </a:rPr>
            </a:b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c=classes + [prediction[</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plt.text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(x=new_x-</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y=new_y-</a:t>
            </a:r>
            <a:r>
              <a:rPr kumimoji="0" lang="en-US" altLang="en-US"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0.7</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t>
            </a:r>
            <a:r>
              <a:rPr kumimoji="0" lang="en-US" altLang="en-US" sz="1100" b="0" i="0" u="none" strike="noStrike" cap="none" normalizeH="0" baseline="0" dirty="0" err="1">
                <a:ln>
                  <a:noFill/>
                </a:ln>
                <a:solidFill>
                  <a:srgbClr val="A52A2A"/>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a:ln>
                  <a:noFill/>
                </a:ln>
                <a:solidFill>
                  <a:srgbClr val="A52A2A"/>
                </a:solidFill>
                <a:effectLst/>
                <a:latin typeface="Courier New" panose="02070309020205020404" pitchFamily="49" charset="0"/>
                <a:cs typeface="Courier New" panose="02070309020205020404" pitchFamily="49" charset="0"/>
              </a:rPr>
              <a:t> point, class: {prediction[0]}"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147" name="Picture 3">
            <a:extLst>
              <a:ext uri="{FF2B5EF4-FFF2-40B4-BE49-F238E27FC236}">
                <a16:creationId xmlns:a16="http://schemas.microsoft.com/office/drawing/2014/main" id="{EE93A42C-E666-4073-9E71-DBC886267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339" y="91540"/>
            <a:ext cx="4449947" cy="333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4585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C6BE-B525-41AC-8F5B-AC57AA74BB3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Decision Tree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5CE13A3-86AC-469B-A161-0E66DD67A75B}"/>
              </a:ext>
            </a:extLst>
          </p:cNvPr>
          <p:cNvSpPr>
            <a:spLocks noGrp="1"/>
          </p:cNvSpPr>
          <p:nvPr>
            <p:ph idx="1"/>
          </p:nvPr>
        </p:nvSpPr>
        <p:spPr>
          <a:xfrm>
            <a:off x="474216" y="1452762"/>
            <a:ext cx="10515600" cy="4903649"/>
          </a:xfrm>
        </p:spPr>
        <p:txBody>
          <a:bodyPr>
            <a:normAutofit fontScale="92500" lnSpcReduction="20000"/>
          </a:bodyPr>
          <a:lstStyle/>
          <a:p>
            <a:pPr algn="just">
              <a:buFont typeface="Arial" panose="020B0604020202020204" pitchFamily="34" charset="0"/>
              <a:buChar char="•"/>
            </a:pPr>
            <a:r>
              <a:rPr lang="en-US" sz="2400" b="0" i="0" dirty="0">
                <a:solidFill>
                  <a:srgbClr val="000000"/>
                </a:solidFill>
                <a:effectLst/>
                <a:latin typeface="inter-regular"/>
              </a:rPr>
              <a:t>Decision Tree is a </a:t>
            </a:r>
            <a:r>
              <a:rPr lang="en-US" sz="2400" b="1" i="0" dirty="0">
                <a:solidFill>
                  <a:srgbClr val="000000"/>
                </a:solidFill>
                <a:effectLst/>
                <a:latin typeface="inter-bold"/>
              </a:rPr>
              <a:t>Supervised learning technique </a:t>
            </a:r>
            <a:r>
              <a:rPr lang="en-US" sz="2400" b="0" i="0" dirty="0">
                <a:solidFill>
                  <a:srgbClr val="000000"/>
                </a:solidFill>
                <a:effectLst/>
                <a:latin typeface="inter-regular"/>
              </a:rPr>
              <a:t>that can be used for both classification and Regression problems, but mostly it is preferred for solving Classification problems. It is a tree-structured classifier, where</a:t>
            </a:r>
            <a:r>
              <a:rPr lang="en-US" sz="2400" b="1" i="0" dirty="0">
                <a:solidFill>
                  <a:srgbClr val="000000"/>
                </a:solidFill>
                <a:effectLst/>
                <a:latin typeface="inter-bold"/>
              </a:rPr>
              <a:t> internal nodes represent the features of a dataset, branches represent the decision rules</a:t>
            </a:r>
            <a:r>
              <a:rPr lang="en-US" sz="2400" b="0" i="0" dirty="0">
                <a:solidFill>
                  <a:srgbClr val="000000"/>
                </a:solidFill>
                <a:effectLst/>
                <a:latin typeface="inter-regular"/>
              </a:rPr>
              <a:t> and </a:t>
            </a:r>
            <a:r>
              <a:rPr lang="en-US" sz="2400" b="1" i="0" dirty="0">
                <a:solidFill>
                  <a:srgbClr val="000000"/>
                </a:solidFill>
                <a:effectLst/>
                <a:latin typeface="inter-bold"/>
              </a:rPr>
              <a:t>each leaf node represents the outcome.</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In a Decision tree, there are two nodes, which are the </a:t>
            </a:r>
            <a:r>
              <a:rPr lang="en-US" sz="2400" b="1" i="0" dirty="0">
                <a:solidFill>
                  <a:srgbClr val="000000"/>
                </a:solidFill>
                <a:effectLst/>
                <a:latin typeface="inter-bold"/>
              </a:rPr>
              <a:t>Decision Node</a:t>
            </a:r>
            <a:r>
              <a:rPr lang="en-US" sz="2400" b="0" i="0" dirty="0">
                <a:solidFill>
                  <a:srgbClr val="000000"/>
                </a:solidFill>
                <a:effectLst/>
                <a:latin typeface="inter-regular"/>
              </a:rPr>
              <a:t> and</a:t>
            </a:r>
            <a:r>
              <a:rPr lang="en-US" sz="2400" b="1" i="0" dirty="0">
                <a:solidFill>
                  <a:srgbClr val="000000"/>
                </a:solidFill>
                <a:effectLst/>
                <a:latin typeface="inter-bold"/>
              </a:rPr>
              <a:t> Leaf Node.</a:t>
            </a:r>
            <a:r>
              <a:rPr lang="en-US" sz="2400" b="0" i="0" dirty="0">
                <a:solidFill>
                  <a:srgbClr val="000000"/>
                </a:solidFill>
                <a:effectLst/>
                <a:latin typeface="inter-regular"/>
              </a:rPr>
              <a:t> Decision nodes are used to make any decision and have multiple branches, whereas Leaf nodes are the output of those decisions and do not contain any further branches.</a:t>
            </a:r>
          </a:p>
          <a:p>
            <a:pPr algn="just">
              <a:buFont typeface="Arial" panose="020B0604020202020204" pitchFamily="34" charset="0"/>
              <a:buChar char="•"/>
            </a:pPr>
            <a:r>
              <a:rPr lang="en-US" sz="2400" b="0" i="0" dirty="0">
                <a:solidFill>
                  <a:srgbClr val="000000"/>
                </a:solidFill>
                <a:effectLst/>
                <a:latin typeface="inter-regular"/>
              </a:rPr>
              <a:t>The decisions or the test are performed on the basis of features of the given dataset.</a:t>
            </a:r>
          </a:p>
          <a:p>
            <a:pPr algn="just">
              <a:buFont typeface="Arial" panose="020B0604020202020204" pitchFamily="34" charset="0"/>
              <a:buChar char="•"/>
            </a:pPr>
            <a:r>
              <a:rPr lang="en-US" sz="2400" b="1" i="1" dirty="0">
                <a:solidFill>
                  <a:srgbClr val="000000"/>
                </a:solidFill>
                <a:effectLst/>
                <a:latin typeface="inter-bold"/>
              </a:rPr>
              <a:t>It is a graphical representation for getting all the possible solutions to a problem/decision based on given conditions.</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sz="2400" b="0" i="0" dirty="0">
                <a:solidFill>
                  <a:srgbClr val="000000"/>
                </a:solidFill>
                <a:effectLst/>
                <a:latin typeface="inter-regular"/>
              </a:rPr>
              <a:t>In order to build a tree, we use the </a:t>
            </a:r>
            <a:r>
              <a:rPr lang="en-US" sz="2400" b="1" i="0" dirty="0">
                <a:solidFill>
                  <a:srgbClr val="000000"/>
                </a:solidFill>
                <a:effectLst/>
                <a:latin typeface="inter-bold"/>
              </a:rPr>
              <a:t>CART algorithm,</a:t>
            </a:r>
            <a:r>
              <a:rPr lang="en-US" sz="2400" b="0" i="0" dirty="0">
                <a:solidFill>
                  <a:srgbClr val="000000"/>
                </a:solidFill>
                <a:effectLst/>
                <a:latin typeface="inter-regular"/>
              </a:rPr>
              <a:t> which stands for </a:t>
            </a:r>
            <a:r>
              <a:rPr lang="en-US" sz="2400" b="1" i="0" dirty="0">
                <a:solidFill>
                  <a:srgbClr val="000000"/>
                </a:solidFill>
                <a:effectLst/>
                <a:latin typeface="inter-bold"/>
              </a:rPr>
              <a:t>Classification and Regression Tree algorithm.</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A decision tree simply asks a question, and based on the answer (Yes/No), it further split the tree into subtrees.</a:t>
            </a:r>
          </a:p>
          <a:p>
            <a:pPr marL="0" indent="0">
              <a:buNone/>
            </a:pPr>
            <a:endParaRPr lang="en-IN" sz="2400" dirty="0"/>
          </a:p>
        </p:txBody>
      </p:sp>
    </p:spTree>
    <p:extLst>
      <p:ext uri="{BB962C8B-B14F-4D97-AF65-F5344CB8AC3E}">
        <p14:creationId xmlns:p14="http://schemas.microsoft.com/office/powerpoint/2010/main" val="37041692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cision Tree Classification Algorithm">
            <a:extLst>
              <a:ext uri="{FF2B5EF4-FFF2-40B4-BE49-F238E27FC236}">
                <a16:creationId xmlns:a16="http://schemas.microsoft.com/office/drawing/2014/main" id="{5257F471-4C32-4E51-B80E-8435F751D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726" y="1250024"/>
            <a:ext cx="6938269" cy="462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856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38D8-2416-4A53-A3E4-0003CF1CE2FD}"/>
              </a:ext>
            </a:extLst>
          </p:cNvPr>
          <p:cNvSpPr>
            <a:spLocks noGrp="1"/>
          </p:cNvSpPr>
          <p:nvPr>
            <p:ph type="title"/>
          </p:nvPr>
        </p:nvSpPr>
        <p:spPr/>
        <p:txBody>
          <a:bodyPr/>
          <a:lstStyle/>
          <a:p>
            <a:r>
              <a:rPr lang="en-IN" b="0" i="0" dirty="0">
                <a:solidFill>
                  <a:srgbClr val="610B4B"/>
                </a:solidFill>
                <a:effectLst/>
                <a:latin typeface="erdana"/>
              </a:rPr>
              <a:t>Why use Decision Trees?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87440FD-6D75-4A45-82AB-2035BDDE58F9}"/>
              </a:ext>
            </a:extLst>
          </p:cNvPr>
          <p:cNvSpPr>
            <a:spLocks noGrp="1"/>
          </p:cNvSpPr>
          <p:nvPr>
            <p:ph idx="1"/>
          </p:nvPr>
        </p:nvSpPr>
        <p:spPr/>
        <p:txBody>
          <a:bodyPr/>
          <a:lstStyle/>
          <a:p>
            <a:pPr algn="just"/>
            <a:r>
              <a:rPr lang="en-US" b="0" i="0" dirty="0">
                <a:solidFill>
                  <a:srgbClr val="333333"/>
                </a:solidFill>
                <a:effectLst/>
                <a:latin typeface="inter-regular"/>
              </a:rPr>
              <a:t>There are various algorithms in Machine learning, so choosing the best algorithm for the given dataset and problem is the main point to remember while creating a machine learning model. Below are the two reasons for using the Decision tree:</a:t>
            </a:r>
          </a:p>
          <a:p>
            <a:pPr algn="just"/>
            <a:endParaRPr lang="en-US" b="0" i="0" dirty="0">
              <a:solidFill>
                <a:srgbClr val="333333"/>
              </a:solidFill>
              <a:effectLst/>
              <a:latin typeface="inter-regular"/>
            </a:endParaRPr>
          </a:p>
          <a:p>
            <a:pPr lvl="1" algn="just"/>
            <a:r>
              <a:rPr lang="en-US" b="0" i="0" dirty="0">
                <a:solidFill>
                  <a:srgbClr val="000000"/>
                </a:solidFill>
                <a:effectLst/>
                <a:latin typeface="inter-regular"/>
              </a:rPr>
              <a:t>Decision Trees usually mimic human thinking ability while making a decision, so it is easy to understand.</a:t>
            </a:r>
          </a:p>
          <a:p>
            <a:pPr lvl="1" algn="just"/>
            <a:r>
              <a:rPr lang="en-US" b="0" i="0" dirty="0">
                <a:solidFill>
                  <a:srgbClr val="000000"/>
                </a:solidFill>
                <a:effectLst/>
                <a:latin typeface="inter-regular"/>
              </a:rPr>
              <a:t>The logic behind the decision tree can be easily understood because it shows a tree-like structure.</a:t>
            </a:r>
          </a:p>
          <a:p>
            <a:endParaRPr lang="en-IN" dirty="0"/>
          </a:p>
        </p:txBody>
      </p:sp>
    </p:spTree>
    <p:extLst>
      <p:ext uri="{BB962C8B-B14F-4D97-AF65-F5344CB8AC3E}">
        <p14:creationId xmlns:p14="http://schemas.microsoft.com/office/powerpoint/2010/main" val="30960722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1B67-199A-49E9-9249-D0DEE67A9D72}"/>
              </a:ext>
            </a:extLst>
          </p:cNvPr>
          <p:cNvSpPr>
            <a:spLocks noGrp="1"/>
          </p:cNvSpPr>
          <p:nvPr>
            <p:ph type="title"/>
          </p:nvPr>
        </p:nvSpPr>
        <p:spPr/>
        <p:txBody>
          <a:bodyPr/>
          <a:lstStyle/>
          <a:p>
            <a:r>
              <a:rPr lang="en-US" altLang="en-US" dirty="0">
                <a:solidFill>
                  <a:srgbClr val="610B4B"/>
                </a:solidFill>
                <a:latin typeface="erdana"/>
              </a:rPr>
              <a:t>Decision Tree Terminologies</a:t>
            </a:r>
            <a:br>
              <a:rPr lang="en-US" altLang="en-US" dirty="0">
                <a:solidFill>
                  <a:srgbClr val="610B4B"/>
                </a:solidFill>
                <a:latin typeface="erdana"/>
              </a:rPr>
            </a:br>
            <a:endParaRPr lang="en-IN" dirty="0"/>
          </a:p>
        </p:txBody>
      </p:sp>
      <p:sp>
        <p:nvSpPr>
          <p:cNvPr id="4" name="Rectangle 1">
            <a:extLst>
              <a:ext uri="{FF2B5EF4-FFF2-40B4-BE49-F238E27FC236}">
                <a16:creationId xmlns:a16="http://schemas.microsoft.com/office/drawing/2014/main" id="{25403BDA-109D-45A7-BC91-372CCE1DC7C6}"/>
              </a:ext>
            </a:extLst>
          </p:cNvPr>
          <p:cNvSpPr>
            <a:spLocks noGrp="1" noChangeArrowheads="1"/>
          </p:cNvSpPr>
          <p:nvPr>
            <p:ph idx="1"/>
          </p:nvPr>
        </p:nvSpPr>
        <p:spPr bwMode="auto">
          <a:xfrm>
            <a:off x="838200" y="2143755"/>
            <a:ext cx="1025001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Root Node:</a:t>
            </a:r>
            <a:r>
              <a:rPr kumimoji="0" lang="en-US" altLang="en-US" sz="2000" b="0" i="0" u="none" strike="noStrike" cap="none" normalizeH="0" baseline="0" dirty="0">
                <a:ln>
                  <a:noFill/>
                </a:ln>
                <a:solidFill>
                  <a:srgbClr val="000000"/>
                </a:solidFill>
                <a:effectLst/>
                <a:latin typeface="inter-regular"/>
              </a:rPr>
              <a:t> Root node is from where the decision tree starts. It represents the entire dataset, which further gets divided into two or more homogeneous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Leaf Node:</a:t>
            </a:r>
            <a:r>
              <a:rPr kumimoji="0" lang="en-US" altLang="en-US" sz="2000" b="0" i="0" u="none" strike="noStrike" cap="none" normalizeH="0" baseline="0" dirty="0">
                <a:ln>
                  <a:noFill/>
                </a:ln>
                <a:solidFill>
                  <a:srgbClr val="000000"/>
                </a:solidFill>
                <a:effectLst/>
                <a:latin typeface="inter-regular"/>
              </a:rPr>
              <a:t> Leaf nodes are the final output node, and the tree cannot be segregated further after getting a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Splitting:</a:t>
            </a:r>
            <a:r>
              <a:rPr kumimoji="0" lang="en-US" altLang="en-US" sz="2000" b="0" i="0" u="none" strike="noStrike" cap="none" normalizeH="0" baseline="0" dirty="0">
                <a:ln>
                  <a:noFill/>
                </a:ln>
                <a:solidFill>
                  <a:srgbClr val="000000"/>
                </a:solidFill>
                <a:effectLst/>
                <a:latin typeface="inter-regular"/>
              </a:rPr>
              <a:t> Splitting is the process of dividing the decision node/root node into sub-nodes according to the given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Branch/Sub Tree:</a:t>
            </a:r>
            <a:r>
              <a:rPr kumimoji="0" lang="en-US" altLang="en-US" sz="2000" b="0" i="0" u="none" strike="noStrike" cap="none" normalizeH="0" baseline="0" dirty="0">
                <a:ln>
                  <a:noFill/>
                </a:ln>
                <a:solidFill>
                  <a:srgbClr val="000000"/>
                </a:solidFill>
                <a:effectLst/>
                <a:latin typeface="inter-regular"/>
              </a:rPr>
              <a:t> A tree formed by splitting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Pruning:</a:t>
            </a:r>
            <a:r>
              <a:rPr kumimoji="0" lang="en-US" altLang="en-US" sz="2000" b="0" i="0" u="none" strike="noStrike" cap="none" normalizeH="0" baseline="0" dirty="0">
                <a:ln>
                  <a:noFill/>
                </a:ln>
                <a:solidFill>
                  <a:srgbClr val="000000"/>
                </a:solidFill>
                <a:effectLst/>
                <a:latin typeface="inter-regular"/>
              </a:rPr>
              <a:t> Pruning is the process of removing the unwanted branches from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inter-bold"/>
              </a:rPr>
              <a:t>Parent/Child node:</a:t>
            </a:r>
            <a:r>
              <a:rPr kumimoji="0" lang="en-US" altLang="en-US" sz="2000" b="0" i="0" u="none" strike="noStrike" cap="none" normalizeH="0" baseline="0" dirty="0">
                <a:ln>
                  <a:noFill/>
                </a:ln>
                <a:solidFill>
                  <a:srgbClr val="000000"/>
                </a:solidFill>
                <a:effectLst/>
                <a:latin typeface="inter-regular"/>
              </a:rPr>
              <a:t> The root node of the tree is called the parent node, and other nodes are called the child nodes.</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9729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1D20-ED90-40C9-9714-20E10A97866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How Does it Work?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D0F136F-9024-45CF-8AA2-94124F2F29B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First, read the dataset with pandas:</a:t>
            </a:r>
          </a:p>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Read and print the data set:</a:t>
            </a:r>
          </a:p>
          <a:p>
            <a:pPr marL="0" indent="0" algn="l">
              <a:buNone/>
            </a:pPr>
            <a:endParaRPr lang="en-US" b="0" i="0" dirty="0">
              <a:solidFill>
                <a:srgbClr val="0000CD"/>
              </a:solidFill>
              <a:effectLst/>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pandas</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df</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pandas.read_csv</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"data.csv"</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df</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0809278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284DEEC-C681-45A0-9D94-B590C5BFEC14}"/>
              </a:ext>
            </a:extLst>
          </p:cNvPr>
          <p:cNvSpPr>
            <a:spLocks noGrp="1" noChangeArrowheads="1"/>
          </p:cNvSpPr>
          <p:nvPr>
            <p:ph idx="1"/>
          </p:nvPr>
        </p:nvSpPr>
        <p:spPr bwMode="auto">
          <a:xfrm>
            <a:off x="660646" y="786923"/>
            <a:ext cx="11040123" cy="410621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To make a decision tree, all data has to be numerical.</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We have to convert the non numerical columns 'Nationality' and 'Go' into numerical values.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Pandas has a </a:t>
            </a:r>
            <a:r>
              <a:rPr kumimoji="0" lang="en-US" altLang="en-US" sz="1600" b="0" i="0" u="none" strike="noStrike" cap="none" normalizeH="0" baseline="0" dirty="0">
                <a:ln>
                  <a:noFill/>
                </a:ln>
                <a:solidFill>
                  <a:srgbClr val="DC143C"/>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Verdana" panose="020B0604030504040204" pitchFamily="34" charset="0"/>
              </a:rPr>
              <a:t> method that takes a dictionary with information on how to convert the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143C"/>
                </a:solidFill>
                <a:effectLst/>
                <a:latin typeface="Consolas" panose="020B0609020204030204" pitchFamily="49" charset="0"/>
              </a:rPr>
              <a:t>{'UK': 0, 'USA': 1, 'N': 2}</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Means convert the values 'UK' to 0, 'USA' to 1, and 'N' to 2.</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Change string values into numerical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d = {</a:t>
            </a:r>
            <a:r>
              <a:rPr kumimoji="0" lang="en-US" altLang="en-US" sz="1600" b="0" i="0" u="none" strike="noStrike" cap="none" normalizeH="0" baseline="0" dirty="0">
                <a:ln>
                  <a:noFill/>
                </a:ln>
                <a:solidFill>
                  <a:srgbClr val="A52A2A"/>
                </a:solidFill>
                <a:effectLst/>
                <a:latin typeface="Consolas" panose="020B0609020204030204" pitchFamily="49" charset="0"/>
              </a:rPr>
              <a:t>'UK'</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52A2A"/>
                </a:solidFill>
                <a:effectLst/>
                <a:latin typeface="Consolas" panose="020B0609020204030204" pitchFamily="49" charset="0"/>
              </a:rPr>
              <a:t>'USA'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52A2A"/>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df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52A2A"/>
                </a:solidFill>
                <a:effectLst/>
                <a:latin typeface="Consolas" panose="020B0609020204030204" pitchFamily="49" charset="0"/>
              </a:rPr>
              <a:t>'Nationality'</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df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52A2A"/>
                </a:solidFill>
                <a:effectLst/>
                <a:latin typeface="Consolas" panose="020B0609020204030204" pitchFamily="49" charset="0"/>
              </a:rPr>
              <a:t>'Nationality'</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CD"/>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Consolas" panose="020B0609020204030204" pitchFamily="49" charset="0"/>
              </a:rPr>
              <a:t>(d)</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d = {</a:t>
            </a:r>
            <a:r>
              <a:rPr kumimoji="0" lang="en-US" altLang="en-US" sz="1600" b="0" i="0" u="none" strike="noStrike" cap="none" normalizeH="0" baseline="0" dirty="0">
                <a:ln>
                  <a:noFill/>
                </a:ln>
                <a:solidFill>
                  <a:srgbClr val="A52A2A"/>
                </a:solidFill>
                <a:effectLst/>
                <a:latin typeface="Consolas" panose="020B0609020204030204" pitchFamily="49" charset="0"/>
              </a:rPr>
              <a:t>'YES'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52A2A"/>
                </a:solidFill>
                <a:effectLst/>
                <a:latin typeface="Consolas" panose="020B0609020204030204" pitchFamily="49" charset="0"/>
              </a:rPr>
              <a:t>'NO'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df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52A2A"/>
                </a:solidFill>
                <a:effectLst/>
                <a:latin typeface="Consolas" panose="020B0609020204030204" pitchFamily="49" charset="0"/>
              </a:rPr>
              <a:t>'Go'</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df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52A2A"/>
                </a:solidFill>
                <a:effectLst/>
                <a:latin typeface="Consolas" panose="020B0609020204030204" pitchFamily="49" charset="0"/>
              </a:rPr>
              <a:t>'Go'</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CD"/>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Consolas" panose="020B0609020204030204" pitchFamily="49" charset="0"/>
              </a:rPr>
              <a:t>(d)</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4973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F140DA-C17A-483E-BB61-CF8C35D94070}"/>
              </a:ext>
            </a:extLst>
          </p:cNvPr>
          <p:cNvSpPr>
            <a:spLocks noGrp="1" noChangeArrowheads="1"/>
          </p:cNvSpPr>
          <p:nvPr>
            <p:ph idx="1"/>
          </p:nvPr>
        </p:nvSpPr>
        <p:spPr bwMode="auto">
          <a:xfrm>
            <a:off x="616258" y="447569"/>
            <a:ext cx="10534095" cy="416007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Then we have to separate the </a:t>
            </a:r>
            <a:r>
              <a:rPr kumimoji="0" lang="en-US" altLang="en-US" sz="1800" b="0" i="1" u="none" strike="noStrike" cap="none" normalizeH="0" baseline="0" dirty="0">
                <a:ln>
                  <a:noFill/>
                </a:ln>
                <a:solidFill>
                  <a:srgbClr val="000000"/>
                </a:solidFill>
                <a:effectLst/>
                <a:latin typeface="Verdana" panose="020B0604030504040204" pitchFamily="34" charset="0"/>
              </a:rPr>
              <a:t>feature</a:t>
            </a:r>
            <a:r>
              <a:rPr kumimoji="0" lang="en-US" altLang="en-US" sz="1800" b="0" i="0" u="none" strike="noStrike" cap="none" normalizeH="0" baseline="0" dirty="0">
                <a:ln>
                  <a:noFill/>
                </a:ln>
                <a:solidFill>
                  <a:srgbClr val="000000"/>
                </a:solidFill>
                <a:effectLst/>
                <a:latin typeface="Verdana" panose="020B0604030504040204" pitchFamily="34" charset="0"/>
              </a:rPr>
              <a:t> columns from the </a:t>
            </a:r>
            <a:r>
              <a:rPr kumimoji="0" lang="en-US" altLang="en-US" sz="1800" b="0" i="1" u="none" strike="noStrike" cap="none" normalizeH="0" baseline="0" dirty="0">
                <a:ln>
                  <a:noFill/>
                </a:ln>
                <a:solidFill>
                  <a:srgbClr val="000000"/>
                </a:solidFill>
                <a:effectLst/>
                <a:latin typeface="Verdana" panose="020B0604030504040204" pitchFamily="34" charset="0"/>
              </a:rPr>
              <a:t>target</a:t>
            </a:r>
            <a:r>
              <a:rPr kumimoji="0" lang="en-US" altLang="en-US" sz="1800" b="0" i="0" u="none" strike="noStrike" cap="none" normalizeH="0" baseline="0" dirty="0">
                <a:ln>
                  <a:noFill/>
                </a:ln>
                <a:solidFill>
                  <a:srgbClr val="000000"/>
                </a:solidFill>
                <a:effectLst/>
                <a:latin typeface="Verdana" panose="020B0604030504040204" pitchFamily="34" charset="0"/>
              </a:rPr>
              <a:t> column.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feature columns are the columns that we try to predict </a:t>
            </a:r>
            <a:r>
              <a:rPr kumimoji="0" lang="en-US" altLang="en-US" sz="1800" b="0" i="1" u="none" strike="noStrike" cap="none" normalizeH="0" baseline="0" dirty="0">
                <a:ln>
                  <a:noFill/>
                </a:ln>
                <a:solidFill>
                  <a:srgbClr val="000000"/>
                </a:solidFill>
                <a:effectLst/>
                <a:latin typeface="Verdana" panose="020B0604030504040204" pitchFamily="34" charset="0"/>
              </a:rPr>
              <a:t>from</a:t>
            </a:r>
            <a:r>
              <a:rPr kumimoji="0" lang="en-US" altLang="en-US" sz="1800" b="0" i="0" u="none" strike="noStrike" cap="none" normalizeH="0" baseline="0" dirty="0">
                <a:ln>
                  <a:noFill/>
                </a:ln>
                <a:solidFill>
                  <a:srgbClr val="000000"/>
                </a:solidFill>
                <a:effectLst/>
                <a:latin typeface="Verdana" panose="020B0604030504040204" pitchFamily="34" charset="0"/>
              </a:rPr>
              <a:t>, and the target column is the column with the values we try to predict.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C143C"/>
                </a:solidFill>
                <a:effectLst/>
                <a:latin typeface="Consolas" panose="020B0609020204030204" pitchFamily="49" charset="0"/>
              </a:rPr>
              <a:t>X</a:t>
            </a:r>
            <a:r>
              <a:rPr kumimoji="0" lang="en-US" altLang="en-US" sz="1800" b="0" i="0" u="none" strike="noStrike" cap="none" normalizeH="0" baseline="0" dirty="0">
                <a:ln>
                  <a:noFill/>
                </a:ln>
                <a:solidFill>
                  <a:srgbClr val="000000"/>
                </a:solidFill>
                <a:effectLst/>
                <a:latin typeface="Verdana" panose="020B0604030504040204" pitchFamily="34" charset="0"/>
              </a:rPr>
              <a:t> is the feature columns, </a:t>
            </a:r>
            <a:r>
              <a:rPr kumimoji="0" lang="en-US" altLang="en-US" sz="1800" b="0" i="0" u="none" strike="noStrike" cap="none" normalizeH="0" baseline="0" dirty="0">
                <a:ln>
                  <a:noFill/>
                </a:ln>
                <a:solidFill>
                  <a:srgbClr val="DC143C"/>
                </a:solidFill>
                <a:effectLst/>
                <a:latin typeface="Consolas" panose="020B0609020204030204" pitchFamily="49" charset="0"/>
              </a:rPr>
              <a:t>y</a:t>
            </a:r>
            <a:r>
              <a:rPr kumimoji="0" lang="en-US" altLang="en-US" sz="1800" b="0" i="0" u="none" strike="noStrike" cap="none" normalizeH="0" baseline="0" dirty="0">
                <a:ln>
                  <a:noFill/>
                </a:ln>
                <a:solidFill>
                  <a:srgbClr val="000000"/>
                </a:solidFill>
                <a:effectLst/>
                <a:latin typeface="Verdana" panose="020B0604030504040204" pitchFamily="34" charset="0"/>
              </a:rPr>
              <a:t> is the target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features = [</a:t>
            </a:r>
            <a:r>
              <a:rPr kumimoji="0" lang="en-US" altLang="en-US" sz="1800" b="0" i="0" u="none" strike="noStrike" cap="none" normalizeH="0" baseline="0" dirty="0">
                <a:ln>
                  <a:noFill/>
                </a:ln>
                <a:solidFill>
                  <a:srgbClr val="A52A2A"/>
                </a:solidFill>
                <a:effectLst/>
                <a:latin typeface="Consolas" panose="020B0609020204030204" pitchFamily="49" charset="0"/>
              </a:rPr>
              <a:t>'Age'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A52A2A"/>
                </a:solidFill>
                <a:effectLst/>
                <a:latin typeface="Consolas" panose="020B0609020204030204" pitchFamily="49" charset="0"/>
              </a:rPr>
              <a:t>'Experience'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A52A2A"/>
                </a:solidFill>
                <a:effectLst/>
                <a:latin typeface="Consolas" panose="020B0609020204030204" pitchFamily="49" charset="0"/>
              </a:rPr>
              <a:t>'Rank'</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A52A2A"/>
                </a:solidFill>
                <a:effectLst/>
                <a:latin typeface="Consolas" panose="020B0609020204030204" pitchFamily="49" charset="0"/>
              </a:rPr>
              <a:t>'Nationality'</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X = </a:t>
            </a:r>
            <a:r>
              <a:rPr kumimoji="0" lang="en-US" altLang="en-US" sz="1800" b="0" i="0" u="none" strike="noStrike" cap="none" normalizeH="0" baseline="0" dirty="0" err="1">
                <a:ln>
                  <a:noFill/>
                </a:ln>
                <a:solidFill>
                  <a:srgbClr val="000000"/>
                </a:solidFill>
                <a:effectLst/>
                <a:latin typeface="Consolas" panose="020B0609020204030204" pitchFamily="49" charset="0"/>
              </a:rPr>
              <a:t>df</a:t>
            </a:r>
            <a:r>
              <a:rPr kumimoji="0" lang="en-US" altLang="en-US" sz="1800" b="0" i="0" u="none" strike="noStrike" cap="none" normalizeH="0" baseline="0" dirty="0">
                <a:ln>
                  <a:noFill/>
                </a:ln>
                <a:solidFill>
                  <a:srgbClr val="000000"/>
                </a:solidFill>
                <a:effectLst/>
                <a:latin typeface="Consolas" panose="020B0609020204030204" pitchFamily="49" charset="0"/>
              </a:rPr>
              <a:t>[features]</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y = </a:t>
            </a:r>
            <a:r>
              <a:rPr kumimoji="0" lang="en-US" altLang="en-US" sz="1800" b="0" i="0" u="none" strike="noStrike" cap="none" normalizeH="0" baseline="0" dirty="0" err="1">
                <a:ln>
                  <a:noFill/>
                </a:ln>
                <a:solidFill>
                  <a:srgbClr val="000000"/>
                </a:solidFill>
                <a:effectLst/>
                <a:latin typeface="Consolas" panose="020B0609020204030204" pitchFamily="49" charset="0"/>
              </a:rPr>
              <a:t>df</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A52A2A"/>
                </a:solidFill>
                <a:effectLst/>
                <a:latin typeface="Consolas" panose="020B0609020204030204" pitchFamily="49" charset="0"/>
              </a:rPr>
              <a:t>'Go'</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CD"/>
                </a:solidFill>
                <a:effectLst/>
                <a:latin typeface="Consolas" panose="020B0609020204030204" pitchFamily="49" charset="0"/>
              </a:rPr>
              <a:t>print</a:t>
            </a:r>
            <a:r>
              <a:rPr kumimoji="0" lang="en-US" altLang="en-US" sz="1800" b="0" i="0" u="none" strike="noStrike" cap="none" normalizeH="0" baseline="0" dirty="0">
                <a:ln>
                  <a:noFill/>
                </a:ln>
                <a:solidFill>
                  <a:srgbClr val="000000"/>
                </a:solidFill>
                <a:effectLst/>
                <a:latin typeface="Consolas" panose="020B0609020204030204" pitchFamily="49" charset="0"/>
              </a:rPr>
              <a:t>(X)</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CD"/>
                </a:solidFill>
                <a:effectLst/>
                <a:latin typeface="Consolas" panose="020B0609020204030204" pitchFamily="49" charset="0"/>
              </a:rPr>
              <a:t>print</a:t>
            </a:r>
            <a:r>
              <a:rPr kumimoji="0" lang="en-US" altLang="en-US" sz="1800" b="0" i="0" u="none" strike="noStrike" cap="none" normalizeH="0" baseline="0" dirty="0">
                <a:ln>
                  <a:noFill/>
                </a:ln>
                <a:solidFill>
                  <a:srgbClr val="000000"/>
                </a:solidFill>
                <a:effectLst/>
                <a:latin typeface="Consolas" panose="020B0609020204030204" pitchFamily="49" charset="0"/>
              </a:rPr>
              <a:t>(y)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97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CD3C-57BE-47D1-8976-F6C0BE8CB205}"/>
              </a:ext>
            </a:extLst>
          </p:cNvPr>
          <p:cNvSpPr>
            <a:spLocks noGrp="1"/>
          </p:cNvSpPr>
          <p:nvPr>
            <p:ph type="title"/>
          </p:nvPr>
        </p:nvSpPr>
        <p:spPr/>
        <p:txBody>
          <a:bodyPr/>
          <a:lstStyle/>
          <a:p>
            <a:r>
              <a:rPr lang="en-US" dirty="0"/>
              <a:t>Key Points</a:t>
            </a:r>
            <a:endParaRPr lang="en-IN" dirty="0"/>
          </a:p>
        </p:txBody>
      </p:sp>
      <p:sp>
        <p:nvSpPr>
          <p:cNvPr id="3" name="Content Placeholder 2">
            <a:extLst>
              <a:ext uri="{FF2B5EF4-FFF2-40B4-BE49-F238E27FC236}">
                <a16:creationId xmlns:a16="http://schemas.microsoft.com/office/drawing/2014/main" id="{7FFACC09-1DDA-4C1C-BF80-90EAEA007726}"/>
              </a:ext>
            </a:extLst>
          </p:cNvPr>
          <p:cNvSpPr>
            <a:spLocks noGrp="1"/>
          </p:cNvSpPr>
          <p:nvPr>
            <p:ph idx="1"/>
          </p:nvPr>
        </p:nvSpPr>
        <p:spPr/>
        <p:txBody>
          <a:bodyPr/>
          <a:lstStyle/>
          <a:p>
            <a:pPr algn="just"/>
            <a:r>
              <a:rPr lang="en-US" b="1" i="0" dirty="0">
                <a:solidFill>
                  <a:srgbClr val="333333"/>
                </a:solidFill>
                <a:effectLst/>
                <a:latin typeface="inter-bold"/>
              </a:rPr>
              <a:t>Following are some key points that show the importance of Machine Learning:</a:t>
            </a:r>
            <a:endParaRPr lang="en-US" b="0" i="0" dirty="0">
              <a:solidFill>
                <a:srgbClr val="333333"/>
              </a:solidFill>
              <a:effectLst/>
              <a:latin typeface="inter-regular"/>
            </a:endParaRPr>
          </a:p>
          <a:p>
            <a:pPr lvl="1" algn="just"/>
            <a:r>
              <a:rPr lang="en-US" b="0" i="0" dirty="0">
                <a:solidFill>
                  <a:srgbClr val="000000"/>
                </a:solidFill>
                <a:effectLst/>
                <a:latin typeface="inter-regular"/>
              </a:rPr>
              <a:t>Rapid increment in the production of data</a:t>
            </a:r>
          </a:p>
          <a:p>
            <a:pPr lvl="1" algn="just"/>
            <a:r>
              <a:rPr lang="en-US" b="0" i="0" dirty="0">
                <a:solidFill>
                  <a:srgbClr val="000000"/>
                </a:solidFill>
                <a:effectLst/>
                <a:latin typeface="inter-regular"/>
              </a:rPr>
              <a:t>Solving complex problems, which are difficult for a human</a:t>
            </a:r>
          </a:p>
          <a:p>
            <a:pPr lvl="1" algn="just"/>
            <a:r>
              <a:rPr lang="en-US" b="0" i="0" dirty="0">
                <a:solidFill>
                  <a:srgbClr val="000000"/>
                </a:solidFill>
                <a:effectLst/>
                <a:latin typeface="inter-regular"/>
              </a:rPr>
              <a:t> Decision-making in various sectors including finance</a:t>
            </a:r>
          </a:p>
          <a:p>
            <a:pPr lvl="1" algn="just"/>
            <a:r>
              <a:rPr lang="en-US" b="0" i="0" dirty="0">
                <a:solidFill>
                  <a:srgbClr val="000000"/>
                </a:solidFill>
                <a:effectLst/>
                <a:latin typeface="inter-regular"/>
              </a:rPr>
              <a:t>Finding hidden patterns and extracting useful information from data.</a:t>
            </a:r>
          </a:p>
          <a:p>
            <a:endParaRPr lang="en-IN" dirty="0"/>
          </a:p>
        </p:txBody>
      </p:sp>
    </p:spTree>
    <p:extLst>
      <p:ext uri="{BB962C8B-B14F-4D97-AF65-F5344CB8AC3E}">
        <p14:creationId xmlns:p14="http://schemas.microsoft.com/office/powerpoint/2010/main" val="7608797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B7C91-3603-45E3-B469-9C0C9DDD9C40}"/>
              </a:ext>
            </a:extLst>
          </p:cNvPr>
          <p:cNvSpPr>
            <a:spLocks noGrp="1"/>
          </p:cNvSpPr>
          <p:nvPr>
            <p:ph idx="1"/>
          </p:nvPr>
        </p:nvSpPr>
        <p:spPr>
          <a:xfrm>
            <a:off x="838199" y="585926"/>
            <a:ext cx="9397753" cy="6045693"/>
          </a:xfrm>
        </p:spPr>
        <p:txBody>
          <a:bodyPr>
            <a:normAutofit/>
          </a:bodyPr>
          <a:lstStyle/>
          <a:p>
            <a:pPr algn="l"/>
            <a:r>
              <a:rPr lang="en-IN" sz="1400" b="0" i="0" dirty="0">
                <a:solidFill>
                  <a:srgbClr val="000000"/>
                </a:solidFill>
                <a:effectLst/>
                <a:latin typeface="Verdana" panose="020B0604030504040204" pitchFamily="34" charset="0"/>
              </a:rPr>
              <a:t>Now we can create the actual decision tree, fit it with our details. Start by importing the modules we need:</a:t>
            </a:r>
          </a:p>
          <a:p>
            <a:pPr marL="0" indent="0" algn="l">
              <a:buNone/>
            </a:pPr>
            <a:r>
              <a:rPr lang="en-IN" sz="1400" b="0" i="0" dirty="0">
                <a:solidFill>
                  <a:srgbClr val="000000"/>
                </a:solidFill>
                <a:effectLst/>
                <a:latin typeface="Segoe UI" panose="020B0502040204020203" pitchFamily="34" charset="0"/>
              </a:rPr>
              <a:t>Example</a:t>
            </a:r>
          </a:p>
          <a:p>
            <a:pPr marL="0" indent="0" algn="l">
              <a:buNone/>
            </a:pPr>
            <a:r>
              <a:rPr lang="en-IN" sz="1400" b="0" i="0" dirty="0">
                <a:solidFill>
                  <a:srgbClr val="000000"/>
                </a:solidFill>
                <a:effectLst/>
                <a:latin typeface="Verdana" panose="020B0604030504040204" pitchFamily="34" charset="0"/>
              </a:rPr>
              <a:t>Create and display a Decision Tree:</a:t>
            </a:r>
          </a:p>
          <a:p>
            <a:pPr marL="0" indent="0" algn="l">
              <a:buNone/>
            </a:pPr>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pandas</a:t>
            </a:r>
            <a:br>
              <a:rPr lang="en-IN" sz="1400" b="0" i="0" dirty="0">
                <a:solidFill>
                  <a:srgbClr val="000000"/>
                </a:solidFill>
                <a:effectLst/>
                <a:latin typeface="Consolas" panose="020B0609020204030204" pitchFamily="49" charset="0"/>
              </a:rPr>
            </a:br>
            <a:r>
              <a:rPr lang="en-IN" sz="1400" b="0" i="0" dirty="0">
                <a:solidFill>
                  <a:srgbClr val="0000CD"/>
                </a:solidFill>
                <a:effectLst/>
                <a:latin typeface="Consolas" panose="020B0609020204030204" pitchFamily="49" charset="0"/>
              </a:rPr>
              <a:t>from</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sklearn</a:t>
            </a: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tree</a:t>
            </a:r>
            <a:br>
              <a:rPr lang="en-IN" sz="1400" b="0" i="0" dirty="0">
                <a:solidFill>
                  <a:srgbClr val="000000"/>
                </a:solidFill>
                <a:effectLst/>
                <a:latin typeface="Consolas" panose="020B0609020204030204" pitchFamily="49" charset="0"/>
              </a:rPr>
            </a:br>
            <a:r>
              <a:rPr lang="en-IN" sz="1400" b="0" i="0" dirty="0">
                <a:solidFill>
                  <a:srgbClr val="0000CD"/>
                </a:solidFill>
                <a:effectLst/>
                <a:latin typeface="Consolas" panose="020B0609020204030204" pitchFamily="49" charset="0"/>
              </a:rPr>
              <a:t>from</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sklearn.tree</a:t>
            </a: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DecisionTreeClassifier</a:t>
            </a:r>
            <a:br>
              <a:rPr lang="en-IN" sz="1400" b="0" i="0" dirty="0">
                <a:solidFill>
                  <a:srgbClr val="000000"/>
                </a:solidFill>
                <a:effectLst/>
                <a:latin typeface="Consolas" panose="020B0609020204030204" pitchFamily="49" charset="0"/>
              </a:rPr>
            </a:br>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matplotlib.pyplot</a:t>
            </a: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as</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plt</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pandas.read_csv</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"data.csv"</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d = {</a:t>
            </a:r>
            <a:r>
              <a:rPr lang="en-IN" sz="1400" b="0" i="0" dirty="0">
                <a:solidFill>
                  <a:srgbClr val="A52A2A"/>
                </a:solidFill>
                <a:effectLst/>
                <a:latin typeface="Consolas" panose="020B0609020204030204" pitchFamily="49" charset="0"/>
              </a:rPr>
              <a:t>'UK'</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0</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'USA'</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1</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'N'</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2</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'Nationality'</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'Nationality'</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map</a:t>
            </a:r>
            <a:r>
              <a:rPr lang="en-IN" sz="1400" b="0" i="0" dirty="0">
                <a:solidFill>
                  <a:srgbClr val="000000"/>
                </a:solidFill>
                <a:effectLst/>
                <a:latin typeface="Consolas" panose="020B0609020204030204" pitchFamily="49" charset="0"/>
              </a:rPr>
              <a:t>(d)</a:t>
            </a:r>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d = {</a:t>
            </a:r>
            <a:r>
              <a:rPr lang="en-IN" sz="1400" b="0" i="0" dirty="0">
                <a:solidFill>
                  <a:srgbClr val="A52A2A"/>
                </a:solidFill>
                <a:effectLst/>
                <a:latin typeface="Consolas" panose="020B0609020204030204" pitchFamily="49" charset="0"/>
              </a:rPr>
              <a:t>'YES'</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1</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'NO'</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0</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'Go'</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'Go'</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map</a:t>
            </a:r>
            <a:r>
              <a:rPr lang="en-IN" sz="1400" b="0" i="0" dirty="0">
                <a:solidFill>
                  <a:srgbClr val="000000"/>
                </a:solidFill>
                <a:effectLst/>
                <a:latin typeface="Consolas" panose="020B0609020204030204" pitchFamily="49" charset="0"/>
              </a:rPr>
              <a:t>(d)</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features = [</a:t>
            </a:r>
            <a:r>
              <a:rPr lang="en-IN" sz="1400" b="0" i="0" dirty="0">
                <a:solidFill>
                  <a:srgbClr val="A52A2A"/>
                </a:solidFill>
                <a:effectLst/>
                <a:latin typeface="Consolas" panose="020B0609020204030204" pitchFamily="49" charset="0"/>
              </a:rPr>
              <a:t>'Age'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'Experience'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'Rank'</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'Nationality'</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X = </a:t>
            </a: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[features]</a:t>
            </a:r>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y = </a:t>
            </a:r>
            <a:r>
              <a:rPr lang="en-IN" sz="1400" b="0" i="0" dirty="0" err="1">
                <a:solidFill>
                  <a:srgbClr val="000000"/>
                </a:solidFill>
                <a:effectLst/>
                <a:latin typeface="Consolas" panose="020B0609020204030204" pitchFamily="49" charset="0"/>
              </a:rPr>
              <a:t>df</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'Go'</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dtree</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DecisionTreeClassifier</a:t>
            </a:r>
            <a:r>
              <a:rPr lang="en-IN" sz="1400" b="0" i="0" dirty="0">
                <a:solidFill>
                  <a:srgbClr val="000000"/>
                </a:solidFill>
                <a:effectLst/>
                <a:latin typeface="Consolas" panose="020B0609020204030204" pitchFamily="49" charset="0"/>
              </a:rPr>
              <a:t>()</a:t>
            </a: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dtree</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dtree.fit</a:t>
            </a:r>
            <a:r>
              <a:rPr lang="en-IN" sz="1400" b="0" i="0" dirty="0">
                <a:solidFill>
                  <a:srgbClr val="000000"/>
                </a:solidFill>
                <a:effectLst/>
                <a:latin typeface="Consolas" panose="020B0609020204030204" pitchFamily="49" charset="0"/>
              </a:rPr>
              <a:t>(X, y)</a:t>
            </a:r>
            <a:br>
              <a:rPr lang="en-IN" sz="1400" b="0" i="0" dirty="0">
                <a:solidFill>
                  <a:srgbClr val="000000"/>
                </a:solidFill>
                <a:effectLst/>
                <a:latin typeface="Consolas" panose="020B0609020204030204" pitchFamily="49" charset="0"/>
              </a:rPr>
            </a:br>
            <a:br>
              <a:rPr lang="en-IN" sz="1400" b="0" i="0" dirty="0">
                <a:solidFill>
                  <a:srgbClr val="000000"/>
                </a:solidFill>
                <a:effectLst/>
                <a:latin typeface="Consolas" panose="020B0609020204030204" pitchFamily="49" charset="0"/>
              </a:rPr>
            </a:br>
            <a:r>
              <a:rPr lang="en-IN" sz="1400" b="0" i="0" dirty="0" err="1">
                <a:solidFill>
                  <a:srgbClr val="000000"/>
                </a:solidFill>
                <a:effectLst/>
                <a:latin typeface="Consolas" panose="020B0609020204030204" pitchFamily="49" charset="0"/>
              </a:rPr>
              <a:t>tree.plot_tree</a:t>
            </a:r>
            <a:r>
              <a:rPr lang="en-IN" sz="1400" b="0" i="0" dirty="0">
                <a:solidFill>
                  <a:srgbClr val="000000"/>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dtree</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feature_names</a:t>
            </a:r>
            <a:r>
              <a:rPr lang="en-IN" sz="1400" b="0" i="0" dirty="0">
                <a:solidFill>
                  <a:srgbClr val="000000"/>
                </a:solidFill>
                <a:effectLst/>
                <a:latin typeface="Consolas" panose="020B0609020204030204" pitchFamily="49" charset="0"/>
              </a:rPr>
              <a:t>=features)</a:t>
            </a:r>
          </a:p>
        </p:txBody>
      </p:sp>
    </p:spTree>
    <p:extLst>
      <p:ext uri="{BB962C8B-B14F-4D97-AF65-F5344CB8AC3E}">
        <p14:creationId xmlns:p14="http://schemas.microsoft.com/office/powerpoint/2010/main" val="3553726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CD98-E52F-4E8A-92EA-3B766B72FE70}"/>
              </a:ext>
            </a:extLst>
          </p:cNvPr>
          <p:cNvSpPr>
            <a:spLocks noGrp="1"/>
          </p:cNvSpPr>
          <p:nvPr>
            <p:ph type="title"/>
          </p:nvPr>
        </p:nvSpPr>
        <p:spPr>
          <a:xfrm>
            <a:off x="838200" y="365126"/>
            <a:ext cx="10515600" cy="620296"/>
          </a:xfrm>
        </p:spPr>
        <p:txBody>
          <a:bodyPr>
            <a:normAutofit fontScale="90000"/>
          </a:bodyPr>
          <a:lstStyle/>
          <a:p>
            <a:r>
              <a:rPr lang="en-IN" b="0" i="0" dirty="0">
                <a:solidFill>
                  <a:srgbClr val="000000"/>
                </a:solidFill>
                <a:effectLst/>
                <a:latin typeface="Segoe UI" panose="020B0502040204020203" pitchFamily="34" charset="0"/>
              </a:rPr>
              <a:t>Result Explained</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77F4473-2AD4-46AE-8AC5-209876DDA600}"/>
              </a:ext>
            </a:extLst>
          </p:cNvPr>
          <p:cNvSpPr>
            <a:spLocks noGrp="1"/>
          </p:cNvSpPr>
          <p:nvPr>
            <p:ph idx="1"/>
          </p:nvPr>
        </p:nvSpPr>
        <p:spPr>
          <a:xfrm>
            <a:off x="341050" y="1253331"/>
            <a:ext cx="10515600" cy="4351338"/>
          </a:xfrm>
        </p:spPr>
        <p:txBody>
          <a:bodyPr/>
          <a:lstStyle/>
          <a:p>
            <a:pPr algn="l"/>
            <a:r>
              <a:rPr lang="en-US" b="0" i="0" dirty="0">
                <a:solidFill>
                  <a:srgbClr val="000000"/>
                </a:solidFill>
                <a:effectLst/>
                <a:latin typeface="Verdana" panose="020B0604030504040204" pitchFamily="34" charset="0"/>
              </a:rPr>
              <a:t>The decision tree uses your earlier decisions to calculate the odds for you to wanting to go see a comedian or not.</a:t>
            </a:r>
          </a:p>
          <a:p>
            <a:pPr algn="l"/>
            <a:r>
              <a:rPr lang="en-US" b="0" i="0" dirty="0">
                <a:solidFill>
                  <a:srgbClr val="000000"/>
                </a:solidFill>
                <a:effectLst/>
                <a:latin typeface="Verdana" panose="020B0604030504040204" pitchFamily="34" charset="0"/>
              </a:rPr>
              <a:t>Let us read the different aspects of the decision tree:</a:t>
            </a:r>
          </a:p>
          <a:p>
            <a:endParaRPr lang="en-IN" dirty="0"/>
          </a:p>
        </p:txBody>
      </p:sp>
      <p:pic>
        <p:nvPicPr>
          <p:cNvPr id="12290" name="Picture 2">
            <a:extLst>
              <a:ext uri="{FF2B5EF4-FFF2-40B4-BE49-F238E27FC236}">
                <a16:creationId xmlns:a16="http://schemas.microsoft.com/office/drawing/2014/main" id="{42160A0F-35E4-48F1-BA12-7E6F482C5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3980017"/>
            <a:ext cx="293370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24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7DC4F7-504F-476A-B589-1EE21634DE5F}"/>
              </a:ext>
            </a:extLst>
          </p:cNvPr>
          <p:cNvSpPr>
            <a:spLocks noGrp="1" noChangeArrowheads="1"/>
          </p:cNvSpPr>
          <p:nvPr>
            <p:ph idx="1"/>
          </p:nvPr>
        </p:nvSpPr>
        <p:spPr bwMode="auto">
          <a:xfrm>
            <a:off x="403195" y="135816"/>
            <a:ext cx="5385046" cy="27135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Rank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C143C"/>
                </a:solidFill>
                <a:effectLst/>
                <a:latin typeface="Consolas" panose="020B0609020204030204" pitchFamily="49" charset="0"/>
              </a:rPr>
              <a:t>Rank &lt;= 6.5</a:t>
            </a:r>
            <a:r>
              <a:rPr kumimoji="0" lang="en-US" altLang="en-US" sz="1100" b="0" i="0" u="none" strike="noStrike" cap="none" normalizeH="0" baseline="0" dirty="0">
                <a:ln>
                  <a:noFill/>
                </a:ln>
                <a:solidFill>
                  <a:srgbClr val="000000"/>
                </a:solidFill>
                <a:effectLst/>
                <a:latin typeface="Verdana" panose="020B0604030504040204" pitchFamily="34" charset="0"/>
              </a:rPr>
              <a:t> means that every comedian with a rank of 6.5 or lower will follow the </a:t>
            </a:r>
            <a:r>
              <a:rPr kumimoji="0" lang="en-US" altLang="en-US" sz="1100" b="0" i="0" u="none" strike="noStrike" cap="none" normalizeH="0" baseline="0" dirty="0">
                <a:ln>
                  <a:noFill/>
                </a:ln>
                <a:solidFill>
                  <a:srgbClr val="DC143C"/>
                </a:solidFill>
                <a:effectLst/>
                <a:latin typeface="Consolas" panose="020B0609020204030204" pitchFamily="49" charset="0"/>
              </a:rPr>
              <a:t>True</a:t>
            </a:r>
            <a:r>
              <a:rPr kumimoji="0" lang="en-US" altLang="en-US" sz="1100" b="0" i="0" u="none" strike="noStrike" cap="none" normalizeH="0" baseline="0" dirty="0">
                <a:ln>
                  <a:noFill/>
                </a:ln>
                <a:solidFill>
                  <a:srgbClr val="000000"/>
                </a:solidFill>
                <a:effectLst/>
                <a:latin typeface="Verdana" panose="020B0604030504040204" pitchFamily="34" charset="0"/>
              </a:rPr>
              <a:t> arrow (to the left), and the rest will follow the </a:t>
            </a:r>
            <a:r>
              <a:rPr kumimoji="0" lang="en-US" altLang="en-US" sz="1100" b="0" i="0" u="none" strike="noStrike" cap="none" normalizeH="0" baseline="0" dirty="0">
                <a:ln>
                  <a:noFill/>
                </a:ln>
                <a:solidFill>
                  <a:srgbClr val="DC143C"/>
                </a:solidFill>
                <a:effectLst/>
                <a:latin typeface="Consolas" panose="020B0609020204030204" pitchFamily="49" charset="0"/>
              </a:rPr>
              <a:t>False</a:t>
            </a:r>
            <a:r>
              <a:rPr kumimoji="0" lang="en-US" altLang="en-US" sz="1100" b="0" i="0" u="none" strike="noStrike" cap="none" normalizeH="0" baseline="0" dirty="0">
                <a:ln>
                  <a:noFill/>
                </a:ln>
                <a:solidFill>
                  <a:srgbClr val="000000"/>
                </a:solidFill>
                <a:effectLst/>
                <a:latin typeface="Verdana" panose="020B0604030504040204" pitchFamily="34" charset="0"/>
              </a:rPr>
              <a:t> arrow (to the right).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DC143C"/>
                </a:solidFill>
                <a:effectLst/>
                <a:latin typeface="Consolas" panose="020B0609020204030204" pitchFamily="49" charset="0"/>
              </a:rPr>
              <a:t>gini</a:t>
            </a:r>
            <a:r>
              <a:rPr kumimoji="0" lang="en-US" altLang="en-US" sz="1100" b="0" i="0" u="none" strike="noStrike" cap="none" normalizeH="0" baseline="0" dirty="0">
                <a:ln>
                  <a:noFill/>
                </a:ln>
                <a:solidFill>
                  <a:srgbClr val="DC143C"/>
                </a:solidFill>
                <a:effectLst/>
                <a:latin typeface="Consolas" panose="020B0609020204030204" pitchFamily="49" charset="0"/>
              </a:rPr>
              <a:t> = 0.497</a:t>
            </a:r>
            <a:r>
              <a:rPr kumimoji="0" lang="en-US" altLang="en-US" sz="1100" b="0" i="0" u="none" strike="noStrike" cap="none" normalizeH="0" baseline="0" dirty="0">
                <a:ln>
                  <a:noFill/>
                </a:ln>
                <a:solidFill>
                  <a:srgbClr val="000000"/>
                </a:solidFill>
                <a:effectLst/>
                <a:latin typeface="Verdana" panose="020B0604030504040204" pitchFamily="34" charset="0"/>
              </a:rPr>
              <a:t> refers to the quality of the split, and is always a number between 0.0 and 0.5, where 0.0 would mean all of the samples got the same result, and 0.5 would mean that the split is done exactly in the middle.</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C143C"/>
                </a:solidFill>
                <a:effectLst/>
                <a:latin typeface="Consolas" panose="020B0609020204030204" pitchFamily="49" charset="0"/>
              </a:rPr>
              <a:t>samples = 13</a:t>
            </a:r>
            <a:r>
              <a:rPr kumimoji="0" lang="en-US" altLang="en-US" sz="1100" b="0" i="0" u="none" strike="noStrike" cap="none" normalizeH="0" baseline="0" dirty="0">
                <a:ln>
                  <a:noFill/>
                </a:ln>
                <a:solidFill>
                  <a:srgbClr val="000000"/>
                </a:solidFill>
                <a:effectLst/>
                <a:latin typeface="Verdana" panose="020B0604030504040204" pitchFamily="34" charset="0"/>
              </a:rPr>
              <a:t> means that there are 13 comedians left at this point in the decision, which is all of them since this is the first step.</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C143C"/>
                </a:solidFill>
                <a:effectLst/>
                <a:latin typeface="Consolas" panose="020B0609020204030204" pitchFamily="49" charset="0"/>
              </a:rPr>
              <a:t>value = [6, 7]</a:t>
            </a:r>
            <a:r>
              <a:rPr kumimoji="0" lang="en-US" altLang="en-US" sz="1100" b="0" i="0" u="none" strike="noStrike" cap="none" normalizeH="0" baseline="0" dirty="0">
                <a:ln>
                  <a:noFill/>
                </a:ln>
                <a:solidFill>
                  <a:srgbClr val="000000"/>
                </a:solidFill>
                <a:effectLst/>
                <a:latin typeface="Verdana" panose="020B0604030504040204" pitchFamily="34" charset="0"/>
              </a:rPr>
              <a:t> means that of these 13 comedians, 6 will get a "NO", and 7 will get a "GO".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D361010-BD90-4DB0-A220-3B14E48E032C}"/>
              </a:ext>
            </a:extLst>
          </p:cNvPr>
          <p:cNvSpPr>
            <a:spLocks noChangeArrowheads="1"/>
          </p:cNvSpPr>
          <p:nvPr/>
        </p:nvSpPr>
        <p:spPr bwMode="auto">
          <a:xfrm>
            <a:off x="403195" y="2787786"/>
            <a:ext cx="6796595" cy="15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Gini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There are many ways to split the samples, we use the GINI method in this tutorial.</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Gini method uses this formula:</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143C"/>
                </a:solidFill>
                <a:effectLst/>
                <a:latin typeface="Consolas" panose="020B0609020204030204" pitchFamily="49" charset="0"/>
              </a:rPr>
              <a:t>Gini = 1 - (x/n)</a:t>
            </a:r>
            <a:r>
              <a:rPr kumimoji="0" lang="en-US" altLang="en-US" sz="900" b="0" i="0" u="none" strike="noStrike" cap="none" normalizeH="0" baseline="30000" dirty="0">
                <a:ln>
                  <a:noFill/>
                </a:ln>
                <a:solidFill>
                  <a:srgbClr val="DC143C"/>
                </a:solidFill>
                <a:effectLst/>
                <a:latin typeface="Consolas" panose="020B0609020204030204" pitchFamily="49" charset="0"/>
              </a:rPr>
              <a:t>2</a:t>
            </a:r>
            <a:r>
              <a:rPr kumimoji="0" lang="en-US" altLang="en-US" sz="1200" b="0" i="0" u="none" strike="noStrike" cap="none" normalizeH="0" baseline="0" dirty="0">
                <a:ln>
                  <a:noFill/>
                </a:ln>
                <a:solidFill>
                  <a:srgbClr val="DC143C"/>
                </a:solidFill>
                <a:effectLst/>
                <a:latin typeface="Consolas" panose="020B0609020204030204" pitchFamily="49" charset="0"/>
              </a:rPr>
              <a:t> - (y/n)</a:t>
            </a:r>
            <a:r>
              <a:rPr kumimoji="0" lang="en-US" altLang="en-US" sz="900" b="0" i="0" u="none" strike="noStrike" cap="none" normalizeH="0" baseline="30000" dirty="0">
                <a:ln>
                  <a:noFill/>
                </a:ln>
                <a:solidFill>
                  <a:srgbClr val="DC143C"/>
                </a:solidFill>
                <a:effectLst/>
                <a:latin typeface="Consolas" panose="020B0609020204030204" pitchFamily="49" charset="0"/>
              </a:rPr>
              <a:t>2</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Where </a:t>
            </a:r>
            <a:r>
              <a:rPr kumimoji="0" lang="en-US" altLang="en-US" sz="1200" b="0" i="0" u="none" strike="noStrike" cap="none" normalizeH="0" baseline="0" dirty="0">
                <a:ln>
                  <a:noFill/>
                </a:ln>
                <a:solidFill>
                  <a:srgbClr val="DC143C"/>
                </a:solidFill>
                <a:effectLst/>
                <a:latin typeface="Consolas" panose="020B0609020204030204" pitchFamily="49" charset="0"/>
              </a:rPr>
              <a:t>x</a:t>
            </a:r>
            <a:r>
              <a:rPr kumimoji="0" lang="en-US" altLang="en-US" sz="1200" b="0" i="0" u="none" strike="noStrike" cap="none" normalizeH="0" baseline="0" dirty="0">
                <a:ln>
                  <a:noFill/>
                </a:ln>
                <a:solidFill>
                  <a:srgbClr val="000000"/>
                </a:solidFill>
                <a:effectLst/>
                <a:latin typeface="Verdana" panose="020B0604030504040204" pitchFamily="34" charset="0"/>
              </a:rPr>
              <a:t> is the number of positive answers("GO"), </a:t>
            </a:r>
            <a:r>
              <a:rPr kumimoji="0" lang="en-US" altLang="en-US" sz="1200" b="0" i="0" u="none" strike="noStrike" cap="none" normalizeH="0" baseline="0" dirty="0">
                <a:ln>
                  <a:noFill/>
                </a:ln>
                <a:solidFill>
                  <a:srgbClr val="DC143C"/>
                </a:solidFill>
                <a:effectLst/>
                <a:latin typeface="Consolas" panose="020B0609020204030204" pitchFamily="49" charset="0"/>
              </a:rPr>
              <a:t>n</a:t>
            </a:r>
            <a:r>
              <a:rPr kumimoji="0" lang="en-US" altLang="en-US" sz="1200" b="0" i="0" u="none" strike="noStrike" cap="none" normalizeH="0" baseline="0" dirty="0">
                <a:ln>
                  <a:noFill/>
                </a:ln>
                <a:solidFill>
                  <a:srgbClr val="000000"/>
                </a:solidFill>
                <a:effectLst/>
                <a:latin typeface="Verdana" panose="020B0604030504040204" pitchFamily="34" charset="0"/>
              </a:rPr>
              <a:t> is the number of samples, and </a:t>
            </a:r>
            <a:r>
              <a:rPr kumimoji="0" lang="en-US" altLang="en-US" sz="1200" b="0" i="0" u="none" strike="noStrike" cap="none" normalizeH="0" baseline="0" dirty="0">
                <a:ln>
                  <a:noFill/>
                </a:ln>
                <a:solidFill>
                  <a:srgbClr val="DC143C"/>
                </a:solidFill>
                <a:effectLst/>
                <a:latin typeface="Consolas" panose="020B0609020204030204" pitchFamily="49" charset="0"/>
              </a:rPr>
              <a:t>y</a:t>
            </a:r>
            <a:r>
              <a:rPr kumimoji="0" lang="en-US" altLang="en-US" sz="1200" b="0" i="0" u="none" strike="noStrike" cap="none" normalizeH="0" baseline="0" dirty="0">
                <a:ln>
                  <a:noFill/>
                </a:ln>
                <a:solidFill>
                  <a:srgbClr val="000000"/>
                </a:solidFill>
                <a:effectLst/>
                <a:latin typeface="Verdana" panose="020B0604030504040204" pitchFamily="34" charset="0"/>
              </a:rPr>
              <a:t> is the number of negative answers ("NO"), which gives us this calculation: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143C"/>
                </a:solidFill>
                <a:effectLst/>
                <a:latin typeface="Consolas" panose="020B0609020204030204" pitchFamily="49" charset="0"/>
              </a:rPr>
              <a:t>1 - (7 / 13)</a:t>
            </a:r>
            <a:r>
              <a:rPr kumimoji="0" lang="en-US" altLang="en-US" sz="900" b="0" i="0" u="none" strike="noStrike" cap="none" normalizeH="0" baseline="30000" dirty="0">
                <a:ln>
                  <a:noFill/>
                </a:ln>
                <a:solidFill>
                  <a:srgbClr val="DC143C"/>
                </a:solidFill>
                <a:effectLst/>
                <a:latin typeface="Consolas" panose="020B0609020204030204" pitchFamily="49" charset="0"/>
              </a:rPr>
              <a:t>2</a:t>
            </a:r>
            <a:r>
              <a:rPr kumimoji="0" lang="en-US" altLang="en-US" sz="1200" b="0" i="0" u="none" strike="noStrike" cap="none" normalizeH="0" baseline="0" dirty="0">
                <a:ln>
                  <a:noFill/>
                </a:ln>
                <a:solidFill>
                  <a:srgbClr val="DC143C"/>
                </a:solidFill>
                <a:effectLst/>
                <a:latin typeface="Consolas" panose="020B0609020204030204" pitchFamily="49" charset="0"/>
              </a:rPr>
              <a:t> - (6 / 13)</a:t>
            </a:r>
            <a:r>
              <a:rPr kumimoji="0" lang="en-US" altLang="en-US" sz="900" b="0" i="0" u="none" strike="noStrike" cap="none" normalizeH="0" baseline="30000" dirty="0">
                <a:ln>
                  <a:noFill/>
                </a:ln>
                <a:solidFill>
                  <a:srgbClr val="DC143C"/>
                </a:solidFill>
                <a:effectLst/>
                <a:latin typeface="Consolas" panose="020B0609020204030204" pitchFamily="49" charset="0"/>
              </a:rPr>
              <a:t>2</a:t>
            </a:r>
            <a:r>
              <a:rPr kumimoji="0" lang="en-US" altLang="en-US" sz="1200" b="0" i="0" u="none" strike="noStrike" cap="none" normalizeH="0" baseline="0" dirty="0">
                <a:ln>
                  <a:noFill/>
                </a:ln>
                <a:solidFill>
                  <a:srgbClr val="DC143C"/>
                </a:solidFill>
                <a:effectLst/>
                <a:latin typeface="Consolas" panose="020B0609020204030204" pitchFamily="49" charset="0"/>
              </a:rPr>
              <a:t> = 0.497</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3317" name="Picture 5">
            <a:extLst>
              <a:ext uri="{FF2B5EF4-FFF2-40B4-BE49-F238E27FC236}">
                <a16:creationId xmlns:a16="http://schemas.microsoft.com/office/drawing/2014/main" id="{5849CBA6-6B4C-46FB-930E-5748B23CE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715" y="1111605"/>
            <a:ext cx="29241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7765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2FAE4F-CFBE-4FA2-8021-BD9DB44683FC}"/>
              </a:ext>
            </a:extLst>
          </p:cNvPr>
          <p:cNvSpPr>
            <a:spLocks noGrp="1" noChangeArrowheads="1"/>
          </p:cNvSpPr>
          <p:nvPr>
            <p:ph idx="1"/>
          </p:nvPr>
        </p:nvSpPr>
        <p:spPr bwMode="auto">
          <a:xfrm>
            <a:off x="278907" y="143589"/>
            <a:ext cx="8714174" cy="44062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next step contains two boxes, one box for the comedians with a 'Rank' of 6.5 or lower, and one box with the rest.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True - 5 Comedians End Here: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0.0</a:t>
            </a:r>
            <a:r>
              <a:rPr kumimoji="0" lang="en-US" altLang="en-US" sz="1400" b="0" i="0" u="none" strike="noStrike" cap="none" normalizeH="0" baseline="0" dirty="0">
                <a:ln>
                  <a:noFill/>
                </a:ln>
                <a:solidFill>
                  <a:srgbClr val="000000"/>
                </a:solidFill>
                <a:effectLst/>
                <a:latin typeface="Verdana" panose="020B0604030504040204" pitchFamily="34" charset="0"/>
              </a:rPr>
              <a:t> means all of the samples got the same result.</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5</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5 comedians left in this branch (5 comedian with a Rank of 6.5 or lower).</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[5, 0]</a:t>
            </a:r>
            <a:r>
              <a:rPr kumimoji="0" lang="en-US" altLang="en-US" sz="1400" b="0" i="0" u="none" strike="noStrike" cap="none" normalizeH="0" baseline="0" dirty="0">
                <a:ln>
                  <a:noFill/>
                </a:ln>
                <a:solidFill>
                  <a:srgbClr val="000000"/>
                </a:solidFill>
                <a:effectLst/>
                <a:latin typeface="Verdana" panose="020B0604030504040204" pitchFamily="34" charset="0"/>
              </a:rPr>
              <a:t> means that 5 will get a "NO" and 0 will get a "GO".</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False - 8 Comedians Continue: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Nationality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Nationality &lt;= 0.5</a:t>
            </a:r>
            <a:r>
              <a:rPr kumimoji="0" lang="en-US" altLang="en-US" sz="1400" b="0" i="0" u="none" strike="noStrike" cap="none" normalizeH="0" baseline="0" dirty="0">
                <a:ln>
                  <a:noFill/>
                </a:ln>
                <a:solidFill>
                  <a:srgbClr val="000000"/>
                </a:solidFill>
                <a:effectLst/>
                <a:latin typeface="Verdana" panose="020B0604030504040204" pitchFamily="34" charset="0"/>
              </a:rPr>
              <a:t> means that the comedians with a nationality value of less than 0.5 will follow the arrow to the left (which means everyone from the UK, ), and the rest will follow the arrow to the right.</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0.219</a:t>
            </a:r>
            <a:r>
              <a:rPr kumimoji="0" lang="en-US" altLang="en-US" sz="1400" b="0" i="0" u="none" strike="noStrike" cap="none" normalizeH="0" baseline="0" dirty="0">
                <a:ln>
                  <a:noFill/>
                </a:ln>
                <a:solidFill>
                  <a:srgbClr val="000000"/>
                </a:solidFill>
                <a:effectLst/>
                <a:latin typeface="Verdana" panose="020B0604030504040204" pitchFamily="34" charset="0"/>
              </a:rPr>
              <a:t> means that about 22% of the samples would go in one direction.</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8</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8 comedians left in this branch (8 comedian with a Rank higher than 6.5).</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[1, 7]</a:t>
            </a:r>
            <a:r>
              <a:rPr kumimoji="0" lang="en-US" altLang="en-US" sz="1400" b="0" i="0" u="none" strike="noStrike" cap="none" normalizeH="0" baseline="0" dirty="0">
                <a:ln>
                  <a:noFill/>
                </a:ln>
                <a:solidFill>
                  <a:srgbClr val="000000"/>
                </a:solidFill>
                <a:effectLst/>
                <a:latin typeface="Verdana" panose="020B0604030504040204" pitchFamily="34" charset="0"/>
              </a:rPr>
              <a:t> means that of these 8 comedians, 1 will get a "NO" and 7 will get a "GO".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339" name="Picture 3">
            <a:extLst>
              <a:ext uri="{FF2B5EF4-FFF2-40B4-BE49-F238E27FC236}">
                <a16:creationId xmlns:a16="http://schemas.microsoft.com/office/drawing/2014/main" id="{41560667-3DD2-4A98-BB65-69DEB19E9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883" y="3429000"/>
            <a:ext cx="34290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173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B65DF4-DC47-4048-BB16-E2133233665B}"/>
              </a:ext>
            </a:extLst>
          </p:cNvPr>
          <p:cNvSpPr>
            <a:spLocks noGrp="1" noChangeArrowheads="1"/>
          </p:cNvSpPr>
          <p:nvPr>
            <p:ph idx="1"/>
          </p:nvPr>
        </p:nvSpPr>
        <p:spPr bwMode="auto">
          <a:xfrm>
            <a:off x="119108" y="0"/>
            <a:ext cx="8705295"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True - 4 Comedians Continue: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Age &lt;= 35.5</a:t>
            </a:r>
            <a:r>
              <a:rPr kumimoji="0" lang="en-US" altLang="en-US" sz="1400" b="0" i="0" u="none" strike="noStrike" cap="none" normalizeH="0" baseline="0" dirty="0">
                <a:ln>
                  <a:noFill/>
                </a:ln>
                <a:solidFill>
                  <a:srgbClr val="000000"/>
                </a:solidFill>
                <a:effectLst/>
                <a:latin typeface="Verdana" panose="020B0604030504040204" pitchFamily="34" charset="0"/>
              </a:rPr>
              <a:t> means that comedians at the age of 35.5 or younger will follow the arrow to the left, and the rest will follow the arrow to the right.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0.375</a:t>
            </a:r>
            <a:r>
              <a:rPr kumimoji="0" lang="en-US" altLang="en-US" sz="1400" b="0" i="0" u="none" strike="noStrike" cap="none" normalizeH="0" baseline="0" dirty="0">
                <a:ln>
                  <a:noFill/>
                </a:ln>
                <a:solidFill>
                  <a:srgbClr val="000000"/>
                </a:solidFill>
                <a:effectLst/>
                <a:latin typeface="Verdana" panose="020B0604030504040204" pitchFamily="34" charset="0"/>
              </a:rPr>
              <a:t> means that about 37,5% of the samples would go in one direction.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4</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4 comedians left in this branch (4 comedians from the UK).</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[1, 3]</a:t>
            </a:r>
            <a:r>
              <a:rPr kumimoji="0" lang="en-US" altLang="en-US" sz="1400" b="0" i="0" u="none" strike="noStrike" cap="none" normalizeH="0" baseline="0" dirty="0">
                <a:ln>
                  <a:noFill/>
                </a:ln>
                <a:solidFill>
                  <a:srgbClr val="000000"/>
                </a:solidFill>
                <a:effectLst/>
                <a:latin typeface="Verdana" panose="020B0604030504040204" pitchFamily="34" charset="0"/>
              </a:rPr>
              <a:t> means that of these 4 comedians, 1 will get a "NO" and 3 will get a "GO".</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False - 4 Comedians End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0.0</a:t>
            </a:r>
            <a:r>
              <a:rPr kumimoji="0" lang="en-US" altLang="en-US" sz="1400" b="0" i="0" u="none" strike="noStrike" cap="none" normalizeH="0" baseline="0" dirty="0">
                <a:ln>
                  <a:noFill/>
                </a:ln>
                <a:solidFill>
                  <a:srgbClr val="000000"/>
                </a:solidFill>
                <a:effectLst/>
                <a:latin typeface="Verdana" panose="020B0604030504040204" pitchFamily="34" charset="0"/>
              </a:rPr>
              <a:t> means all of the samples got the same result.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4</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4 comedians left in this branch (4 comedians not from the UK).</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[0, 4]</a:t>
            </a:r>
            <a:r>
              <a:rPr kumimoji="0" lang="en-US" altLang="en-US" sz="1400" b="0" i="0" u="none" strike="noStrike" cap="none" normalizeH="0" baseline="0" dirty="0">
                <a:ln>
                  <a:noFill/>
                </a:ln>
                <a:solidFill>
                  <a:srgbClr val="000000"/>
                </a:solidFill>
                <a:effectLst/>
                <a:latin typeface="Verdana" panose="020B0604030504040204" pitchFamily="34" charset="0"/>
              </a:rPr>
              <a:t> means that of these 4 comedians, 0 will get a "NO" and 4 will get a "GO".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E0DC0151-07D0-45CD-811F-E7531E2C1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792" y="2837757"/>
            <a:ext cx="34671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8126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C89450-2BA5-4EA8-BA9F-60CA4E3CAD40}"/>
              </a:ext>
            </a:extLst>
          </p:cNvPr>
          <p:cNvSpPr>
            <a:spLocks noGrp="1" noChangeArrowheads="1"/>
          </p:cNvSpPr>
          <p:nvPr>
            <p:ph idx="1"/>
          </p:nvPr>
        </p:nvSpPr>
        <p:spPr bwMode="auto">
          <a:xfrm>
            <a:off x="163498" y="544014"/>
            <a:ext cx="9690716" cy="35445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True - 2 Comedians End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0.0</a:t>
            </a:r>
            <a:r>
              <a:rPr kumimoji="0" lang="en-US" altLang="en-US" sz="1400" b="0" i="0" u="none" strike="noStrike" cap="none" normalizeH="0" baseline="0" dirty="0">
                <a:ln>
                  <a:noFill/>
                </a:ln>
                <a:solidFill>
                  <a:srgbClr val="000000"/>
                </a:solidFill>
                <a:effectLst/>
                <a:latin typeface="Verdana" panose="020B0604030504040204" pitchFamily="34" charset="0"/>
              </a:rPr>
              <a:t> means all of the samples got the same result.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2</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2 comedians left in this branch (2 comedians at the age 35.5 or younger).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[0, 2]</a:t>
            </a:r>
            <a:r>
              <a:rPr kumimoji="0" lang="en-US" altLang="en-US" sz="1400" b="0" i="0" u="none" strike="noStrike" cap="none" normalizeH="0" baseline="0" dirty="0">
                <a:ln>
                  <a:noFill/>
                </a:ln>
                <a:solidFill>
                  <a:srgbClr val="000000"/>
                </a:solidFill>
                <a:effectLst/>
                <a:latin typeface="Verdana" panose="020B0604030504040204" pitchFamily="34" charset="0"/>
              </a:rPr>
              <a:t> means that of these 2 comedians, 0 will get a "NO" and 2 will get a "GO".</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False - 2 Comedians Continue: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Experience &lt;= 9.5</a:t>
            </a:r>
            <a:r>
              <a:rPr kumimoji="0" lang="en-US" altLang="en-US" sz="1400" b="0" i="0" u="none" strike="noStrike" cap="none" normalizeH="0" baseline="0" dirty="0">
                <a:ln>
                  <a:noFill/>
                </a:ln>
                <a:solidFill>
                  <a:srgbClr val="000000"/>
                </a:solidFill>
                <a:effectLst/>
                <a:latin typeface="Verdana" panose="020B0604030504040204" pitchFamily="34" charset="0"/>
              </a:rPr>
              <a:t> means that comedians with 9.5 years of experience, or less, will follow the arrow to the left, and the rest will follow the arrow to the right.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0.5</a:t>
            </a:r>
            <a:r>
              <a:rPr kumimoji="0" lang="en-US" altLang="en-US" sz="1400" b="0" i="0" u="none" strike="noStrike" cap="none" normalizeH="0" baseline="0" dirty="0">
                <a:ln>
                  <a:noFill/>
                </a:ln>
                <a:solidFill>
                  <a:srgbClr val="000000"/>
                </a:solidFill>
                <a:effectLst/>
                <a:latin typeface="Verdana" panose="020B0604030504040204" pitchFamily="34" charset="0"/>
              </a:rPr>
              <a:t> means that 50% of the samples would go in one direction.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2</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are 2 comedians left in this branch (2 comedians older than 35.5).</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[1, 1]</a:t>
            </a:r>
            <a:r>
              <a:rPr kumimoji="0" lang="en-US" altLang="en-US" sz="1400" b="0" i="0" u="none" strike="noStrike" cap="none" normalizeH="0" baseline="0" dirty="0">
                <a:ln>
                  <a:noFill/>
                </a:ln>
                <a:solidFill>
                  <a:srgbClr val="000000"/>
                </a:solidFill>
                <a:effectLst/>
                <a:latin typeface="Verdana" panose="020B0604030504040204" pitchFamily="34" charset="0"/>
              </a:rPr>
              <a:t> means that of these 2 comedians, 1 will get a "NO" and 1 will get a "GO".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6387" name="Picture 3">
            <a:extLst>
              <a:ext uri="{FF2B5EF4-FFF2-40B4-BE49-F238E27FC236}">
                <a16:creationId xmlns:a16="http://schemas.microsoft.com/office/drawing/2014/main" id="{26296DA4-B75A-478B-B26F-A57A2ACBD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514" y="3758583"/>
            <a:ext cx="3581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5612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DF6CEC9-E403-412D-876E-3A090E78BBB3}"/>
              </a:ext>
            </a:extLst>
          </p:cNvPr>
          <p:cNvSpPr>
            <a:spLocks noGrp="1" noChangeArrowheads="1"/>
          </p:cNvSpPr>
          <p:nvPr>
            <p:ph idx="1"/>
          </p:nvPr>
        </p:nvSpPr>
        <p:spPr bwMode="auto">
          <a:xfrm>
            <a:off x="216763" y="562663"/>
            <a:ext cx="10871447" cy="2898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True - 1 Comedian Ends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0.0</a:t>
            </a:r>
            <a:r>
              <a:rPr kumimoji="0" lang="en-US" altLang="en-US" sz="1400" b="0" i="0" u="none" strike="noStrike" cap="none" normalizeH="0" baseline="0" dirty="0">
                <a:ln>
                  <a:noFill/>
                </a:ln>
                <a:solidFill>
                  <a:srgbClr val="000000"/>
                </a:solidFill>
                <a:effectLst/>
                <a:latin typeface="Verdana" panose="020B0604030504040204" pitchFamily="34" charset="0"/>
              </a:rPr>
              <a:t> means all of the samples got the same result.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1</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is 1 comedian left in this branch (1 comedian with 9.5 years of experience or less).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[0, 1]</a:t>
            </a:r>
            <a:r>
              <a:rPr kumimoji="0" lang="en-US" altLang="en-US" sz="1400" b="0" i="0" u="none" strike="noStrike" cap="none" normalizeH="0" baseline="0" dirty="0">
                <a:ln>
                  <a:noFill/>
                </a:ln>
                <a:solidFill>
                  <a:srgbClr val="000000"/>
                </a:solidFill>
                <a:effectLst/>
                <a:latin typeface="Verdana" panose="020B0604030504040204" pitchFamily="34" charset="0"/>
              </a:rPr>
              <a:t> means that 0 will get a "NO" and 1 will get a "GO".</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False - 1 Comedian Ends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C143C"/>
                </a:solidFill>
                <a:effectLst/>
                <a:latin typeface="Consolas" panose="020B0609020204030204" pitchFamily="49" charset="0"/>
              </a:rPr>
              <a:t>gini</a:t>
            </a:r>
            <a:r>
              <a:rPr kumimoji="0" lang="en-US" altLang="en-US" sz="1400" b="0" i="0" u="none" strike="noStrike" cap="none" normalizeH="0" baseline="0" dirty="0">
                <a:ln>
                  <a:noFill/>
                </a:ln>
                <a:solidFill>
                  <a:srgbClr val="DC143C"/>
                </a:solidFill>
                <a:effectLst/>
                <a:latin typeface="Consolas" panose="020B0609020204030204" pitchFamily="49" charset="0"/>
              </a:rPr>
              <a:t> = 0.0</a:t>
            </a:r>
            <a:r>
              <a:rPr kumimoji="0" lang="en-US" altLang="en-US" sz="1400" b="0" i="0" u="none" strike="noStrike" cap="none" normalizeH="0" baseline="0" dirty="0">
                <a:ln>
                  <a:noFill/>
                </a:ln>
                <a:solidFill>
                  <a:srgbClr val="000000"/>
                </a:solidFill>
                <a:effectLst/>
                <a:latin typeface="Verdana" panose="020B0604030504040204" pitchFamily="34" charset="0"/>
              </a:rPr>
              <a:t> means all of the samples got the same result.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samples = 1</a:t>
            </a:r>
            <a:r>
              <a:rPr kumimoji="0" lang="en-US" altLang="en-US" sz="1400" b="0" i="0" u="none" strike="noStrike" cap="none" normalizeH="0" baseline="0" dirty="0">
                <a:ln>
                  <a:noFill/>
                </a:ln>
                <a:solidFill>
                  <a:srgbClr val="000000"/>
                </a:solidFill>
                <a:effectLst/>
                <a:latin typeface="Verdana" panose="020B0604030504040204" pitchFamily="34" charset="0"/>
              </a:rPr>
              <a:t> means that there is 1 comedians left in this branch (1 comedian with more than 9.5 years of experience).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143C"/>
                </a:solidFill>
                <a:effectLst/>
                <a:latin typeface="Consolas" panose="020B0609020204030204" pitchFamily="49" charset="0"/>
              </a:rPr>
              <a:t>value = [1, 0]</a:t>
            </a:r>
            <a:r>
              <a:rPr kumimoji="0" lang="en-US" altLang="en-US" sz="1400" b="0" i="0" u="none" strike="noStrike" cap="none" normalizeH="0" baseline="0" dirty="0">
                <a:ln>
                  <a:noFill/>
                </a:ln>
                <a:solidFill>
                  <a:srgbClr val="000000"/>
                </a:solidFill>
                <a:effectLst/>
                <a:latin typeface="Verdana" panose="020B0604030504040204" pitchFamily="34" charset="0"/>
              </a:rPr>
              <a:t> means that 1 will get a "NO" and 0 will get a "GO".</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1297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6D9F-BCAE-452F-AA7F-5EA38B9CA8AA}"/>
              </a:ext>
            </a:extLst>
          </p:cNvPr>
          <p:cNvSpPr>
            <a:spLocks noGrp="1"/>
          </p:cNvSpPr>
          <p:nvPr>
            <p:ph type="title"/>
          </p:nvPr>
        </p:nvSpPr>
        <p:spPr/>
        <p:txBody>
          <a:bodyPr/>
          <a:lstStyle/>
          <a:p>
            <a:r>
              <a:rPr lang="en-US" dirty="0">
                <a:solidFill>
                  <a:srgbClr val="000000"/>
                </a:solidFill>
                <a:latin typeface="Segoe UI" panose="020B0502040204020203" pitchFamily="34" charset="0"/>
              </a:rPr>
              <a:t>Predict Values</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DC83974-295E-4061-8C37-285C3FCBA989}"/>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We can use the Decision Tree to predict new values.</a:t>
            </a:r>
          </a:p>
          <a:p>
            <a:pPr algn="l"/>
            <a:r>
              <a:rPr lang="en-US" b="0" i="0" dirty="0">
                <a:solidFill>
                  <a:srgbClr val="000000"/>
                </a:solidFill>
                <a:effectLst/>
                <a:latin typeface="Verdana" panose="020B0604030504040204" pitchFamily="34" charset="0"/>
              </a:rPr>
              <a:t>Example: Should I go see a show starring a 40 years old American comedian, with 10 years of experience, and a comedy ranking of 7?</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Use predict() method to predict new values:</a:t>
            </a:r>
          </a:p>
          <a:p>
            <a:pPr marL="0" indent="0" algn="l">
              <a:buNone/>
            </a:pPr>
            <a:endParaRPr lang="en-US" dirty="0">
              <a:solidFill>
                <a:srgbClr val="0000CD"/>
              </a:solidFill>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dtree.predict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265168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F762-14A3-406A-B87F-1864086C0E5D}"/>
              </a:ext>
            </a:extLst>
          </p:cNvPr>
          <p:cNvSpPr>
            <a:spLocks noGrp="1"/>
          </p:cNvSpPr>
          <p:nvPr>
            <p:ph type="title"/>
          </p:nvPr>
        </p:nvSpPr>
        <p:spPr>
          <a:xfrm>
            <a:off x="163498" y="81039"/>
            <a:ext cx="10515600" cy="1325563"/>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02D863A-FFBA-4F52-8A9C-469BD041C5D1}"/>
              </a:ext>
            </a:extLst>
          </p:cNvPr>
          <p:cNvSpPr>
            <a:spLocks noGrp="1"/>
          </p:cNvSpPr>
          <p:nvPr>
            <p:ph idx="1"/>
          </p:nvPr>
        </p:nvSpPr>
        <p:spPr>
          <a:xfrm>
            <a:off x="163498" y="1253331"/>
            <a:ext cx="10515600" cy="4351338"/>
          </a:xfrm>
        </p:spPr>
        <p:txBody>
          <a:bodyPr>
            <a:noAutofit/>
          </a:bodyPr>
          <a:lstStyle/>
          <a:p>
            <a:pPr marL="0" indent="0">
              <a:buNone/>
            </a:pPr>
            <a:r>
              <a:rPr lang="en-IN" sz="1400" dirty="0"/>
              <a:t>import pandas</a:t>
            </a:r>
          </a:p>
          <a:p>
            <a:pPr marL="0" indent="0">
              <a:buNone/>
            </a:pPr>
            <a:r>
              <a:rPr lang="en-IN" sz="1400" dirty="0"/>
              <a:t>from </a:t>
            </a:r>
            <a:r>
              <a:rPr lang="en-IN" sz="1400" dirty="0" err="1"/>
              <a:t>sklearn</a:t>
            </a:r>
            <a:r>
              <a:rPr lang="en-IN" sz="1400" dirty="0"/>
              <a:t> import tree</a:t>
            </a:r>
          </a:p>
          <a:p>
            <a:pPr marL="0" indent="0">
              <a:buNone/>
            </a:pPr>
            <a:r>
              <a:rPr lang="en-IN" sz="1400" dirty="0"/>
              <a:t>from </a:t>
            </a:r>
            <a:r>
              <a:rPr lang="en-IN" sz="1400" dirty="0" err="1"/>
              <a:t>sklearn.tree</a:t>
            </a:r>
            <a:r>
              <a:rPr lang="en-IN" sz="1400" dirty="0"/>
              <a:t> import </a:t>
            </a:r>
            <a:r>
              <a:rPr lang="en-IN" sz="1400" dirty="0" err="1"/>
              <a:t>DecisionTreeClassifier</a:t>
            </a:r>
            <a:endParaRPr lang="en-IN" sz="1400" dirty="0"/>
          </a:p>
          <a:p>
            <a:pPr marL="0" indent="0">
              <a:buNone/>
            </a:pPr>
            <a:r>
              <a:rPr lang="en-IN" sz="1400" dirty="0" err="1"/>
              <a:t>df</a:t>
            </a:r>
            <a:r>
              <a:rPr lang="en-IN" sz="1400" dirty="0"/>
              <a:t> = </a:t>
            </a:r>
            <a:r>
              <a:rPr lang="en-IN" sz="1400" dirty="0" err="1"/>
              <a:t>pandas.read_csv</a:t>
            </a:r>
            <a:r>
              <a:rPr lang="en-IN" sz="1400" dirty="0"/>
              <a:t>("data.csv")</a:t>
            </a:r>
          </a:p>
          <a:p>
            <a:pPr marL="0" indent="0">
              <a:buNone/>
            </a:pPr>
            <a:r>
              <a:rPr lang="en-IN" sz="1400" dirty="0"/>
              <a:t>d = {'UK': 0, 'USA': 1, 'N': 2}</a:t>
            </a:r>
          </a:p>
          <a:p>
            <a:pPr marL="0" indent="0">
              <a:buNone/>
            </a:pPr>
            <a:r>
              <a:rPr lang="en-IN" sz="1400" dirty="0" err="1"/>
              <a:t>df</a:t>
            </a:r>
            <a:r>
              <a:rPr lang="en-IN" sz="1400" dirty="0"/>
              <a:t>['Nationality'] = </a:t>
            </a:r>
            <a:r>
              <a:rPr lang="en-IN" sz="1400" dirty="0" err="1"/>
              <a:t>df</a:t>
            </a:r>
            <a:r>
              <a:rPr lang="en-IN" sz="1400" dirty="0"/>
              <a:t>['Nationality'].map(d)</a:t>
            </a:r>
          </a:p>
          <a:p>
            <a:pPr marL="0" indent="0">
              <a:buNone/>
            </a:pPr>
            <a:r>
              <a:rPr lang="en-IN" sz="1400" dirty="0"/>
              <a:t>d = {'YES': 1, 'NO': 0}</a:t>
            </a:r>
          </a:p>
          <a:p>
            <a:pPr marL="0" indent="0">
              <a:buNone/>
            </a:pPr>
            <a:r>
              <a:rPr lang="en-IN" sz="1400" dirty="0" err="1"/>
              <a:t>df</a:t>
            </a:r>
            <a:r>
              <a:rPr lang="en-IN" sz="1400" dirty="0"/>
              <a:t>['Go'] = </a:t>
            </a:r>
            <a:r>
              <a:rPr lang="en-IN" sz="1400" dirty="0" err="1"/>
              <a:t>df</a:t>
            </a:r>
            <a:r>
              <a:rPr lang="en-IN" sz="1400" dirty="0"/>
              <a:t>['Go'].map(d)</a:t>
            </a:r>
          </a:p>
          <a:p>
            <a:pPr marL="0" indent="0">
              <a:buNone/>
            </a:pPr>
            <a:r>
              <a:rPr lang="en-IN" sz="1400" dirty="0"/>
              <a:t>features = ['Age', 'Experience', 'Rank', 'Nationality']</a:t>
            </a:r>
          </a:p>
          <a:p>
            <a:pPr marL="0" indent="0">
              <a:buNone/>
            </a:pPr>
            <a:r>
              <a:rPr lang="en-IN" sz="1400" dirty="0"/>
              <a:t>X = </a:t>
            </a:r>
            <a:r>
              <a:rPr lang="en-IN" sz="1400" dirty="0" err="1"/>
              <a:t>df</a:t>
            </a:r>
            <a:r>
              <a:rPr lang="en-IN" sz="1400" dirty="0"/>
              <a:t>[features]</a:t>
            </a:r>
          </a:p>
          <a:p>
            <a:pPr marL="0" indent="0">
              <a:buNone/>
            </a:pPr>
            <a:r>
              <a:rPr lang="en-IN" sz="1400" dirty="0"/>
              <a:t>y = </a:t>
            </a:r>
            <a:r>
              <a:rPr lang="en-IN" sz="1400" dirty="0" err="1"/>
              <a:t>df</a:t>
            </a:r>
            <a:r>
              <a:rPr lang="en-IN" sz="1400" dirty="0"/>
              <a:t>['Go']</a:t>
            </a:r>
          </a:p>
          <a:p>
            <a:pPr marL="0" indent="0">
              <a:buNone/>
            </a:pPr>
            <a:r>
              <a:rPr lang="en-IN" sz="1400" dirty="0" err="1"/>
              <a:t>dtree</a:t>
            </a:r>
            <a:r>
              <a:rPr lang="en-IN" sz="1400" dirty="0"/>
              <a:t> = </a:t>
            </a:r>
            <a:r>
              <a:rPr lang="en-IN" sz="1400" dirty="0" err="1"/>
              <a:t>DecisionTreeClassifier</a:t>
            </a:r>
            <a:r>
              <a:rPr lang="en-IN" sz="1400" dirty="0"/>
              <a:t>()</a:t>
            </a:r>
          </a:p>
          <a:p>
            <a:pPr marL="0" indent="0">
              <a:buNone/>
            </a:pPr>
            <a:r>
              <a:rPr lang="en-IN" sz="1400" dirty="0" err="1"/>
              <a:t>dtree</a:t>
            </a:r>
            <a:r>
              <a:rPr lang="en-IN" sz="1400" dirty="0"/>
              <a:t> = </a:t>
            </a:r>
            <a:r>
              <a:rPr lang="en-IN" sz="1400" dirty="0" err="1"/>
              <a:t>dtree.fit</a:t>
            </a:r>
            <a:r>
              <a:rPr lang="en-IN" sz="1400" dirty="0"/>
              <a:t>(X, y)</a:t>
            </a:r>
          </a:p>
          <a:p>
            <a:pPr marL="0" indent="0">
              <a:buNone/>
            </a:pPr>
            <a:r>
              <a:rPr lang="en-IN" sz="1400" dirty="0"/>
              <a:t>print(</a:t>
            </a:r>
            <a:r>
              <a:rPr lang="en-IN" sz="1400" dirty="0" err="1"/>
              <a:t>dtree.predict</a:t>
            </a:r>
            <a:r>
              <a:rPr lang="en-IN" sz="1400" dirty="0"/>
              <a:t>([[40, 10, 7, 1]]))</a:t>
            </a:r>
          </a:p>
          <a:p>
            <a:pPr marL="0" indent="0">
              <a:buNone/>
            </a:pPr>
            <a:r>
              <a:rPr lang="en-IN" sz="1400" dirty="0"/>
              <a:t>print("[1] means 'GO'")</a:t>
            </a:r>
          </a:p>
          <a:p>
            <a:pPr marL="0" indent="0">
              <a:buNone/>
            </a:pPr>
            <a:r>
              <a:rPr lang="en-IN" sz="1400" dirty="0"/>
              <a:t>print("[0] means 'NO'")</a:t>
            </a:r>
          </a:p>
        </p:txBody>
      </p:sp>
      <p:pic>
        <p:nvPicPr>
          <p:cNvPr id="7" name="Picture 6">
            <a:extLst>
              <a:ext uri="{FF2B5EF4-FFF2-40B4-BE49-F238E27FC236}">
                <a16:creationId xmlns:a16="http://schemas.microsoft.com/office/drawing/2014/main" id="{ABBDEA3D-C510-4C5E-82F3-5B7ACEC6D02F}"/>
              </a:ext>
            </a:extLst>
          </p:cNvPr>
          <p:cNvPicPr>
            <a:picLocks noChangeAspect="1"/>
          </p:cNvPicPr>
          <p:nvPr/>
        </p:nvPicPr>
        <p:blipFill rotWithShape="1">
          <a:blip r:embed="rId2"/>
          <a:srcRect l="50680" t="28608" r="40582" b="58706"/>
          <a:stretch/>
        </p:blipFill>
        <p:spPr>
          <a:xfrm>
            <a:off x="7492753" y="2103437"/>
            <a:ext cx="1623137" cy="1325563"/>
          </a:xfrm>
          <a:prstGeom prst="rect">
            <a:avLst/>
          </a:prstGeom>
        </p:spPr>
      </p:pic>
    </p:spTree>
    <p:extLst>
      <p:ext uri="{BB962C8B-B14F-4D97-AF65-F5344CB8AC3E}">
        <p14:creationId xmlns:p14="http://schemas.microsoft.com/office/powerpoint/2010/main" val="22465984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4811-FD19-4649-BE32-A55C3552FB80}"/>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D3FF493-D6D6-4644-8019-5766E68527EF}"/>
              </a:ext>
            </a:extLst>
          </p:cNvPr>
          <p:cNvSpPr>
            <a:spLocks noGrp="1"/>
          </p:cNvSpPr>
          <p:nvPr>
            <p:ph idx="1"/>
          </p:nvPr>
        </p:nvSpPr>
        <p:spPr>
          <a:xfrm>
            <a:off x="642891" y="1690688"/>
            <a:ext cx="10515600" cy="4351338"/>
          </a:xfrm>
        </p:spPr>
        <p:txBody>
          <a:bodyPr/>
          <a:lstStyle/>
          <a:p>
            <a:pPr algn="l"/>
            <a:r>
              <a:rPr lang="en-US" b="0" i="0" dirty="0">
                <a:solidFill>
                  <a:srgbClr val="000000"/>
                </a:solidFill>
                <a:effectLst/>
                <a:latin typeface="Verdana" panose="020B0604030504040204" pitchFamily="34" charset="0"/>
              </a:rPr>
              <a:t>What would the answer be if the comedy rank was 6?</a:t>
            </a:r>
          </a:p>
          <a:p>
            <a:pPr marL="0" indent="0" algn="l">
              <a:buNone/>
            </a:pP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dtree.predict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05316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8716</Words>
  <Application>Microsoft Office PowerPoint</Application>
  <PresentationFormat>Widescreen</PresentationFormat>
  <Paragraphs>505</Paragraphs>
  <Slides>100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100</vt:i4>
      </vt:variant>
    </vt:vector>
  </HeadingPairs>
  <TitlesOfParts>
    <vt:vector size="113" baseType="lpstr">
      <vt:lpstr>Arial</vt:lpstr>
      <vt:lpstr>Calibri</vt:lpstr>
      <vt:lpstr>Calibri Light</vt:lpstr>
      <vt:lpstr>Cambria</vt:lpstr>
      <vt:lpstr>Consolas</vt:lpstr>
      <vt:lpstr>Courier New</vt:lpstr>
      <vt:lpstr>erdana</vt:lpstr>
      <vt:lpstr>inter-bold</vt:lpstr>
      <vt:lpstr>inter-regular</vt:lpstr>
      <vt:lpstr>Segoe UI</vt:lpstr>
      <vt:lpstr>Times New Roman</vt:lpstr>
      <vt:lpstr>Verdana</vt:lpstr>
      <vt:lpstr>Office Theme</vt:lpstr>
      <vt:lpstr>Machine Learning </vt:lpstr>
      <vt:lpstr>PowerPoint Presentation</vt:lpstr>
      <vt:lpstr>PowerPoint Presentation</vt:lpstr>
      <vt:lpstr>Machine Learning . . .</vt:lpstr>
      <vt:lpstr>How does Machine Learning work </vt:lpstr>
      <vt:lpstr>Example</vt:lpstr>
      <vt:lpstr>Features of Machine Learning: </vt:lpstr>
      <vt:lpstr>Need for Machine Learning </vt:lpstr>
      <vt:lpstr>Key Points</vt:lpstr>
      <vt:lpstr>Classification of Machine Learning </vt:lpstr>
      <vt:lpstr>Supervised Learning </vt:lpstr>
      <vt:lpstr>Goal</vt:lpstr>
      <vt:lpstr>Unsupervised Learning </vt:lpstr>
      <vt:lpstr>Types of Unsupervised Learning</vt:lpstr>
      <vt:lpstr>Reinforcement Learning </vt:lpstr>
      <vt:lpstr>History of Machine Learning </vt:lpstr>
      <vt:lpstr>Machine Learning at present </vt:lpstr>
      <vt:lpstr>Prerequisites </vt:lpstr>
      <vt:lpstr>Applications of Machine learning </vt:lpstr>
      <vt:lpstr>Machine learning Life cycle </vt:lpstr>
      <vt:lpstr>Continue . . .</vt:lpstr>
      <vt:lpstr>Gathering Data </vt:lpstr>
      <vt:lpstr>Data preparation </vt:lpstr>
      <vt:lpstr>Data exploration</vt:lpstr>
      <vt:lpstr>Data pre-processing:</vt:lpstr>
      <vt:lpstr>Data Wrangling </vt:lpstr>
      <vt:lpstr> Data Analysis </vt:lpstr>
      <vt:lpstr>Train Model </vt:lpstr>
      <vt:lpstr>Test Model </vt:lpstr>
      <vt:lpstr> Deployment </vt:lpstr>
      <vt:lpstr>Difference between Artificial intelligence and Machine learning </vt:lpstr>
      <vt:lpstr>PowerPoint Presentation</vt:lpstr>
      <vt:lpstr>Machine Learning - Linear Regression </vt:lpstr>
      <vt:lpstr>Linear Regression  </vt:lpstr>
      <vt:lpstr>Example </vt:lpstr>
      <vt:lpstr>Example </vt:lpstr>
      <vt:lpstr>PowerPoint Presentation</vt:lpstr>
      <vt:lpstr>R for Relationship </vt:lpstr>
      <vt:lpstr>Example </vt:lpstr>
      <vt:lpstr>Predict Future Values </vt:lpstr>
      <vt:lpstr>Example </vt:lpstr>
      <vt:lpstr>PowerPoint Presentation</vt:lpstr>
      <vt:lpstr>Bad Fit? </vt:lpstr>
      <vt:lpstr>Machine Learning - Polynomial Regression </vt:lpstr>
      <vt:lpstr>PowerPoint Presentation</vt:lpstr>
      <vt:lpstr>How Does it Work? </vt:lpstr>
      <vt:lpstr>Example</vt:lpstr>
      <vt:lpstr>PowerPoint Presentation</vt:lpstr>
      <vt:lpstr>Example </vt:lpstr>
      <vt:lpstr>Example Explained </vt:lpstr>
      <vt:lpstr>R-Squared</vt:lpstr>
      <vt:lpstr>Example</vt:lpstr>
      <vt:lpstr>Predict Future Values </vt:lpstr>
      <vt:lpstr>PowerPoint Presentation</vt:lpstr>
      <vt:lpstr>Bad Fit? </vt:lpstr>
      <vt:lpstr>PowerPoint Presentation</vt:lpstr>
      <vt:lpstr>Machine Learning - K-nearest neighbors (KNN) </vt:lpstr>
      <vt:lpstr>How does it work?</vt:lpstr>
      <vt:lpstr>Example</vt:lpstr>
      <vt:lpstr>PowerPoint Presentation</vt:lpstr>
      <vt:lpstr>PowerPoint Presentation</vt:lpstr>
      <vt:lpstr>Example </vt:lpstr>
      <vt:lpstr>PowerPoint Presentation</vt:lpstr>
      <vt:lpstr>PowerPoint Presentation</vt:lpstr>
      <vt:lpstr>PowerPoint Presentation</vt:lpstr>
      <vt:lpstr>Example Explained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neighbors (KNN) </vt:lpstr>
      <vt:lpstr>How does it work? </vt:lpstr>
      <vt:lpstr>Example </vt:lpstr>
      <vt:lpstr>Now we fit the KNN algorithm with K=1:</vt:lpstr>
      <vt:lpstr>PowerPoint Presentation</vt:lpstr>
      <vt:lpstr>PowerPoint Presentation</vt:lpstr>
      <vt:lpstr>PowerPoint Presentation</vt:lpstr>
      <vt:lpstr>PowerPoint Presentation</vt:lpstr>
      <vt:lpstr>Decision Tree </vt:lpstr>
      <vt:lpstr>PowerPoint Presentation</vt:lpstr>
      <vt:lpstr>Why use Decision Trees? </vt:lpstr>
      <vt:lpstr>Decision Tree Terminologies </vt:lpstr>
      <vt:lpstr>How Does it Work? </vt:lpstr>
      <vt:lpstr>PowerPoint Presentation</vt:lpstr>
      <vt:lpstr>PowerPoint Presentation</vt:lpstr>
      <vt:lpstr>PowerPoint Presentation</vt:lpstr>
      <vt:lpstr>Result Explained </vt:lpstr>
      <vt:lpstr>PowerPoint Presentation</vt:lpstr>
      <vt:lpstr>PowerPoint Presentation</vt:lpstr>
      <vt:lpstr>PowerPoint Presentation</vt:lpstr>
      <vt:lpstr>PowerPoint Presentation</vt:lpstr>
      <vt:lpstr>PowerPoint Presentation</vt:lpstr>
      <vt:lpstr>Predict Values </vt:lpstr>
      <vt:lpstr>Example</vt:lpstr>
      <vt:lpstr>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Girish Kumar</dc:creator>
  <cp:lastModifiedBy>Girish Kumar</cp:lastModifiedBy>
  <cp:revision>17</cp:revision>
  <dcterms:created xsi:type="dcterms:W3CDTF">2022-10-31T04:07:13Z</dcterms:created>
  <dcterms:modified xsi:type="dcterms:W3CDTF">2022-11-11T04:05:27Z</dcterms:modified>
</cp:coreProperties>
</file>