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F05D-D7F0-4383-A266-B825903E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E1757-C8D5-4FC6-88F8-BB8EF81E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CDDB-4B0B-48A9-88C9-9B49F309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38D6-D23D-4471-B20E-3FE220AC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7B53-7F4B-4748-B16F-A535F6FC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0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3A17-2408-4069-A73F-1292A089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08870-BC79-4A4E-AEC2-39A02105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9AA0-25CA-4F2F-9958-87535CC0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345F-1503-4974-A42B-6F6DB1E6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4C46-D4F2-46A1-9873-72EC5CBD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2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8146D-E201-470D-815F-80E6467BD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15545-6BA4-4BC3-9C5C-08D4F819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A869-F7C5-4DF1-8B53-BB42B701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185F-45E4-48E5-B2B4-A8F412F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B55-9AF4-4553-9ABE-B9529D3C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5B3F-44C9-42B9-A935-91BECC6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CB57-F511-4D95-9D9D-6A350B36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709B-F3D0-45E0-9BDD-73C5A03F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CDB7-E3A5-4F1C-BFF4-C4C7F7DC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92A9-EF93-41B9-B7A4-5C3C4CF3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9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BEE8-F9B9-4631-AA32-A626F96E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042D9-1B8C-456D-A7BC-FDF33BE0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4E1F-BD75-4665-948D-8BB0E9E0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4FCE-6D20-4E8D-9C84-E5C2B4E2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7176-7647-4CB7-933C-C86B6E55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1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6E48-AD07-4B88-9B22-5C3AE2BB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8028-BB43-4C41-9C93-C42DD48B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F80C9-77DE-4A9C-B4BB-53A81062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A0F7-A59E-4022-8F51-5E2110D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D91B-5552-44FE-92FA-19FF17B3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209C0-D9A8-45EF-988A-B010FB9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2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8C5D-2AFD-46C9-B333-55F7369B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0FE6-5568-49CB-82BA-96EBA0BF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1A8B-7A35-4D47-9350-26A8CF3D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04411-0034-4FAB-9A04-396EE8F11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B745A-E5A9-4FFF-8DE7-7ED26CDF1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27218-7F6B-4049-8DDE-62DFF25F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33369-A5B9-4571-A5CD-A940D1C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788D5-9D51-4395-A543-24094570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A446-484F-4185-B259-32F3ACE7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47D16-DFE6-4A07-8316-41C3E578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261DA-C01D-4CD8-8B4B-19BA361A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500C6-5CDC-4449-B129-220F745F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9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24767-CA02-4209-A268-7B21C4E8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2E9E4-4CC2-4B2E-8A30-4C9A779A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E232C-BD2E-4E50-85F0-97972A9D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7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DC79-1DF2-4705-B977-D7708034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E5C7-B589-4F09-8802-AF92009A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5759E-833E-4250-B371-4C3FD826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F44F-E061-4E27-BC74-5E118574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AAB6-1D76-44B6-9F81-4C558C0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D851C-CBBB-43E8-ABA3-619042C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B1B2-819E-43AA-B0C0-294EA871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C287A-AC20-4FC1-ADC4-01837F0E0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939B-3897-45F8-B5A1-0A34D7A3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E10A3-C3C2-43E9-87B0-5A3F976C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F2209-6BA8-4BB1-97AC-05EB4216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632C4-B73C-4E5D-8E81-8EDCCB9F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CEB66-95EA-42BE-9845-906A45D4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98B00-3017-48E2-BA42-B417427B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53AD-AFCE-447D-8E75-307D1620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A5BF-3441-472F-A6BD-DEF1E5BEB19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F5761-1235-4B15-8E69-BA611C674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F28D-9929-48F8-B7BC-3FCD1A3F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pip.asp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1BB0-3BA1-4542-8A75-B7C69DAFF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45967-B907-46F3-B926-25B221382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5422"/>
            <a:ext cx="9144000" cy="165576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9992-821B-4D39-9A1D-373C9AE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DataFrames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15AC-02AA-4AB0-B6FF-3842EEBB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Pandas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a 2-dimensional data structure, like a 2-dimensional array, or a table with rows and columns.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simple Pandas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lvl="1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{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380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#load data into a 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object: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67557-2CFB-48F0-9DA0-DDB221FF4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6" t="42718" r="63374" b="36829"/>
          <a:stretch/>
        </p:blipFill>
        <p:spPr>
          <a:xfrm>
            <a:off x="7625918" y="3302492"/>
            <a:ext cx="4031082" cy="22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F476-1BAA-4554-A174-2A0E282F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Locate Row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1174-CCBA-4CF5-8468-7F27B821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can see from the result above, the </a:t>
            </a:r>
            <a:r>
              <a:rPr lang="en-US" dirty="0" err="1"/>
              <a:t>DataFrame</a:t>
            </a:r>
            <a:r>
              <a:rPr lang="en-US" dirty="0"/>
              <a:t> is like a table with rows and columns.</a:t>
            </a:r>
          </a:p>
          <a:p>
            <a:r>
              <a:rPr lang="en-US" dirty="0"/>
              <a:t>Pandas use the loc attribute to return one or more specified row(s)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#Return row 0:</a:t>
            </a:r>
          </a:p>
          <a:p>
            <a:pPr marL="0" indent="0">
              <a:buNone/>
            </a:pPr>
            <a:r>
              <a:rPr lang="en-US" dirty="0"/>
              <a:t>#refer to the row index: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[0])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E9AE2-C6D9-41C5-A87A-0D1BD8ABF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4" t="60194" r="67524" b="21942"/>
          <a:stretch/>
        </p:blipFill>
        <p:spPr>
          <a:xfrm>
            <a:off x="7164279" y="3799641"/>
            <a:ext cx="3488925" cy="21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D7B3-3841-46F1-992D-4F5CD44E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60" y="618262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row 0 and 1:</a:t>
            </a:r>
          </a:p>
          <a:p>
            <a:pPr algn="l"/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a list of indexes: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5781A-0AAD-4810-BC61-07606B859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4" t="44660" r="66286" b="35922"/>
          <a:stretch/>
        </p:blipFill>
        <p:spPr>
          <a:xfrm>
            <a:off x="7270811" y="736846"/>
            <a:ext cx="3986309" cy="25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FA2D-8003-47CD-9FCD-DD812251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 Read CSV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E216-C5F9-4716-81B3-9F8E23BE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CSV Files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way to store big data sets is to use CSV files (comma separated files).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CSV files contains plain text and is a well know format that can be read by everyone including Pandas.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our examples we will be using a CSV file called 'data.csv'.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56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9739-ADA8-4001-BDA0-5E842E1C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442B-F439-4640-9A92-933722DC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2" y="183450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Load the CSV into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C824E-F7E3-4ECB-BA71-237E0ABC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8220" r="18665" b="13269"/>
          <a:stretch/>
        </p:blipFill>
        <p:spPr>
          <a:xfrm>
            <a:off x="7386221" y="672160"/>
            <a:ext cx="4430588" cy="47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6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E3F3-B977-4BFF-AF39-0C8FC60F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A4DD-FE8B-438A-A657-97FC2FB7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a large </a:t>
            </a:r>
            <a:r>
              <a:rPr lang="en-US" dirty="0" err="1"/>
              <a:t>DataFrame</a:t>
            </a:r>
            <a:r>
              <a:rPr lang="en-US" dirty="0"/>
              <a:t> with many rows, Pandas will only return the first 5 rows, and the last 5 rows:</a:t>
            </a:r>
          </a:p>
          <a:p>
            <a:endParaRPr lang="en-US" dirty="0"/>
          </a:p>
          <a:p>
            <a:r>
              <a:rPr lang="en-US" dirty="0"/>
              <a:t>Print the </a:t>
            </a:r>
            <a:r>
              <a:rPr lang="en-US" dirty="0" err="1"/>
              <a:t>DataFrame</a:t>
            </a:r>
            <a:r>
              <a:rPr lang="en-US" dirty="0"/>
              <a:t> without the </a:t>
            </a:r>
            <a:r>
              <a:rPr lang="en-US" dirty="0" err="1"/>
              <a:t>to_string</a:t>
            </a:r>
            <a:r>
              <a:rPr lang="en-US" dirty="0"/>
              <a:t>() method: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import pandas as pd</a:t>
            </a:r>
          </a:p>
          <a:p>
            <a:pPr marL="457200" lvl="1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77AFC-A5CF-46E8-BA87-CEA653634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3" t="29256" r="24417" b="31780"/>
          <a:stretch/>
        </p:blipFill>
        <p:spPr>
          <a:xfrm>
            <a:off x="7261934" y="3820695"/>
            <a:ext cx="3365500" cy="29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3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FC03-CD56-4AC9-807C-7F55A5D2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max_rows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202E-BF39-4B21-9541-941BF481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number of rows returned is defined in Pandas option settings.</a:t>
            </a:r>
          </a:p>
          <a:p>
            <a:endParaRPr lang="en-US" dirty="0"/>
          </a:p>
          <a:p>
            <a:r>
              <a:rPr lang="en-US" dirty="0"/>
              <a:t>You can check your system's maximum rows with the </a:t>
            </a:r>
            <a:r>
              <a:rPr lang="en-US" dirty="0" err="1"/>
              <a:t>pd.options.display.max_rows</a:t>
            </a:r>
            <a:r>
              <a:rPr lang="en-US" dirty="0"/>
              <a:t> statement.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the number of maximum returned rows: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pd.options.display.max_rows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D6754-0D3B-4D1D-B7EE-09E2B6BA8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0" t="28608" r="43859" b="62460"/>
          <a:stretch/>
        </p:blipFill>
        <p:spPr>
          <a:xfrm>
            <a:off x="10156053" y="4711822"/>
            <a:ext cx="1340529" cy="12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2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E6CB-50AE-4148-94BB-851DA164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566D-6FF7-4622-8950-00FDAF7CD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Increase the maximum number of rows to display the entire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pd.options.display.max_rows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9999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ABA4A-3AB7-448E-97B9-B66BDF267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7" t="28608" r="22014" b="13268"/>
          <a:stretch/>
        </p:blipFill>
        <p:spPr>
          <a:xfrm>
            <a:off x="8504808" y="2589105"/>
            <a:ext cx="3338004" cy="39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8BB0-DF98-4A7E-BD52-8C32B03D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858C-3928-4BA7-9A3F-4B2D54B4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Write a Pandas program to get the first 3 rows of a given </a:t>
            </a:r>
            <a:r>
              <a:rPr lang="en-IN" b="0" i="0" dirty="0" err="1">
                <a:effectLst/>
                <a:latin typeface="Helvetica" panose="020B0604020202020204" pitchFamily="34" charset="0"/>
              </a:rPr>
              <a:t>DataFrame</a:t>
            </a:r>
            <a:r>
              <a:rPr lang="en-IN" b="0" i="0" dirty="0">
                <a:effectLst/>
                <a:latin typeface="Helvetica" panose="020B0604020202020204" pitchFamily="34" charset="0"/>
              </a:rPr>
              <a:t>.</a:t>
            </a:r>
            <a:br>
              <a:rPr lang="en-IN" dirty="0"/>
            </a:br>
            <a:br>
              <a:rPr lang="en-IN" dirty="0"/>
            </a:br>
            <a:r>
              <a:rPr lang="en-IN" b="0" i="1" dirty="0">
                <a:effectLst/>
                <a:latin typeface="Helvetica" panose="020B0604020202020204" pitchFamily="34" charset="0"/>
              </a:rPr>
              <a:t>Sample </a:t>
            </a:r>
            <a:r>
              <a:rPr lang="en-IN" b="0" i="1" dirty="0" err="1">
                <a:effectLst/>
                <a:latin typeface="Helvetica" panose="020B0604020202020204" pitchFamily="34" charset="0"/>
              </a:rPr>
              <a:t>DataFrame</a:t>
            </a:r>
            <a:r>
              <a:rPr lang="en-IN" b="0" i="0" dirty="0">
                <a:effectLst/>
                <a:latin typeface="Helvetica" panose="020B0604020202020204" pitchFamily="34" charset="0"/>
              </a:rPr>
              <a:t>:</a:t>
            </a:r>
            <a:br>
              <a:rPr lang="en-IN" dirty="0"/>
            </a:br>
            <a:r>
              <a:rPr lang="en-IN" b="0" i="0" dirty="0" err="1">
                <a:effectLst/>
                <a:latin typeface="Helvetica" panose="020B0604020202020204" pitchFamily="34" charset="0"/>
              </a:rPr>
              <a:t>exam_data</a:t>
            </a:r>
            <a:r>
              <a:rPr lang="en-IN" b="0" i="0" dirty="0">
                <a:effectLst/>
                <a:latin typeface="Helvetica" panose="020B0604020202020204" pitchFamily="34" charset="0"/>
              </a:rPr>
              <a:t> = {'name': ['Anastasia', 'Dima', 'Katherine', 'James', 'Emily', 'Michael', 'Matthew', 'Laura', 'Kevin', 'Jonas'],</a:t>
            </a:r>
            <a:br>
              <a:rPr lang="en-IN" dirty="0"/>
            </a:br>
            <a:r>
              <a:rPr lang="en-IN" b="0" i="0" dirty="0">
                <a:effectLst/>
                <a:latin typeface="Helvetica" panose="020B0604020202020204" pitchFamily="34" charset="0"/>
              </a:rPr>
              <a:t>'score': [12.5, 9, 16.5, </a:t>
            </a:r>
            <a:r>
              <a:rPr lang="en-IN" b="0" i="0" dirty="0" err="1">
                <a:effectLst/>
                <a:latin typeface="Helvetica" panose="020B0604020202020204" pitchFamily="34" charset="0"/>
              </a:rPr>
              <a:t>np.nan</a:t>
            </a:r>
            <a:r>
              <a:rPr lang="en-IN" b="0" i="0" dirty="0">
                <a:effectLst/>
                <a:latin typeface="Helvetica" panose="020B0604020202020204" pitchFamily="34" charset="0"/>
              </a:rPr>
              <a:t>, 9, 20, 14.5, </a:t>
            </a:r>
            <a:r>
              <a:rPr lang="en-IN" b="0" i="0" dirty="0" err="1">
                <a:effectLst/>
                <a:latin typeface="Helvetica" panose="020B0604020202020204" pitchFamily="34" charset="0"/>
              </a:rPr>
              <a:t>np.nan</a:t>
            </a:r>
            <a:r>
              <a:rPr lang="en-IN" b="0" i="0" dirty="0">
                <a:effectLst/>
                <a:latin typeface="Helvetica" panose="020B0604020202020204" pitchFamily="34" charset="0"/>
              </a:rPr>
              <a:t>, 8, 19],</a:t>
            </a:r>
            <a:br>
              <a:rPr lang="en-IN" dirty="0"/>
            </a:br>
            <a:r>
              <a:rPr lang="en-IN" b="0" i="0" dirty="0">
                <a:effectLst/>
                <a:latin typeface="Helvetica" panose="020B0604020202020204" pitchFamily="34" charset="0"/>
              </a:rPr>
              <a:t>'attempts': [1, 3, 2, 3, 2, 3, 1, 1, 2, 1],</a:t>
            </a:r>
            <a:br>
              <a:rPr lang="en-IN" dirty="0"/>
            </a:br>
            <a:r>
              <a:rPr lang="en-IN" b="0" i="0" dirty="0">
                <a:effectLst/>
                <a:latin typeface="Helvetica" panose="020B0604020202020204" pitchFamily="34" charset="0"/>
              </a:rPr>
              <a:t>'qualify': ['yes', 'no', 'yes', 'no', 'no', 'yes', 'yes', 'no', 'no', 'yes']}</a:t>
            </a:r>
            <a:br>
              <a:rPr lang="en-IN" dirty="0"/>
            </a:br>
            <a:r>
              <a:rPr lang="en-IN" b="0" i="0" dirty="0">
                <a:effectLst/>
                <a:latin typeface="Helvetica" panose="020B0604020202020204" pitchFamily="34" charset="0"/>
              </a:rPr>
              <a:t>labels = ['a', 'b', 'c', 'd', 'e', 'f', 'g', 'h', '</a:t>
            </a:r>
            <a:r>
              <a:rPr lang="en-IN" b="0" i="0" dirty="0" err="1">
                <a:effectLst/>
                <a:latin typeface="Helvetica" panose="020B0604020202020204" pitchFamily="34" charset="0"/>
              </a:rPr>
              <a:t>i</a:t>
            </a:r>
            <a:r>
              <a:rPr lang="en-IN" b="0" i="0" dirty="0">
                <a:effectLst/>
                <a:latin typeface="Helvetica" panose="020B0604020202020204" pitchFamily="34" charset="0"/>
              </a:rPr>
              <a:t>', 'j']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309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5704-BD8B-4889-94ED-C9FBE126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7063-84C1-4F6E-9BF8-E9FF28EC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print("\n",</a:t>
            </a:r>
            <a:r>
              <a:rPr lang="en-US" dirty="0" err="1"/>
              <a:t>df</a:t>
            </a:r>
            <a:r>
              <a:rPr lang="en-US" dirty="0"/>
              <a:t>[['name', 'score']])</a:t>
            </a:r>
          </a:p>
          <a:p>
            <a:r>
              <a:rPr lang="en-US" dirty="0"/>
              <a:t>print("Number of attempts in the examination is greater than 2:")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['attempts'] &gt; 2])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0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F881-7AAB-46DF-BD56-435D5D6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Pandas?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CA8E-4FD8-42CB-8DA6-95D3DEAB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is a Python library used for working with data sets.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functions for analyzing, cleaning, exploring, and manipulating data.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name "Pandas" has a reference to both "Panel Data", and "Python Data Analysis" and was created by Wes McKinney in 2008.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05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A245-2669-4666-92F8-92A83AB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Cleaning Data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A1CA-D646-4033-8675-8D274E1E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cleaning means fixing bad data in your data set.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Bad data could be: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Empty cells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in wrong format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Wrong data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Duplicates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02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2FB8-A67C-41BF-8B44-54E9485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Cleaning Empty Cells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964F-4D0C-40DE-98F6-9697CE13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Empty Cells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Empty cells can potentially give you a wrong result when you analyze data.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Rows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way to deal with empty cells is to remove rows that contain empty cells.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34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B67A-3BFC-4BFE-9C5C-0E972782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9E61-AE91-4AB8-83C7-89728975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a new Data Frame with no empty cells: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df.dropna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new_df.to_string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1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DFEF-BA66-4AF5-8387-83BFE568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>
            <a:normAutofit/>
          </a:bodyPr>
          <a:lstStyle/>
          <a:p>
            <a:r>
              <a:rPr lang="en-US" dirty="0"/>
              <a:t>If you want to change the original </a:t>
            </a:r>
            <a:r>
              <a:rPr lang="en-US" dirty="0" err="1"/>
              <a:t>DataFrame</a:t>
            </a:r>
            <a:r>
              <a:rPr lang="en-US" dirty="0"/>
              <a:t>, use the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inplace</a:t>
            </a:r>
            <a:r>
              <a:rPr lang="en-US" dirty="0"/>
              <a:t> = True 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all rows with NULL values: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df.dropna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07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307E-82A9-432C-8848-CCE591AD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Replace Empty Values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6E77-8F33-4EE3-851E-FFBD33B2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of dealing with empty cells is to insert a new value instead.</a:t>
            </a:r>
          </a:p>
          <a:p>
            <a:endParaRPr lang="en-US" dirty="0"/>
          </a:p>
          <a:p>
            <a:r>
              <a:rPr lang="en-US" dirty="0"/>
              <a:t>This way you do not have to delete entire rows just because of some empty cells.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fillna</a:t>
            </a:r>
            <a:r>
              <a:rPr lang="en-US" dirty="0"/>
              <a:t>() method allows us to replace empty cells with a value: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DFE0-AD1A-4FEE-86F7-715255C4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5040-ECBB-4351-A6A4-7DB239F0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Replace NULL values with the number 130: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86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5C40-93BB-4C3C-9454-4D1886CD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Replace Only For Specified Columns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00D9-FB56-4D93-908B-0544E9F3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example above replaces all empty cells in the whole Data Frame.</a:t>
            </a:r>
          </a:p>
          <a:p>
            <a:endParaRPr lang="en-US" dirty="0"/>
          </a:p>
          <a:p>
            <a:r>
              <a:rPr lang="en-US" dirty="0"/>
              <a:t>To only replace empty values for one column, specify the column name for the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Replace NULL values in the "Calories" columns with the number 130: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280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CEE7-0984-467B-9199-23579D93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Replace Using Mean, Median, or Mode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746B-2348-461E-B02C-617CEDCE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way to replace empty cells, is to calculate the mean, median or mode value of the column.</a:t>
            </a:r>
          </a:p>
          <a:p>
            <a:endParaRPr lang="en-US" dirty="0"/>
          </a:p>
          <a:p>
            <a:r>
              <a:rPr lang="en-US" dirty="0"/>
              <a:t>Pandas uses the mean() median() and mode() methods to calculate the respective values for a specified column: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89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A3B8-7540-4205-889C-6FCF638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AF5-3A0F-4058-9C7E-2737B8F9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Calculate the MEAN, and replace any empty values with it: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310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8DD-AD45-4559-9419-44475D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F588-D911-4FF7-8854-8DC01210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Calculate the MEDIAN, and replace any empty values with it: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].median()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4736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5B09-EC46-4110-A9D4-59B3AF7B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Use Pandas?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43AC-8A75-4D40-BCD8-62F1F93B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allows us to analyze big data and make conclusions based on statistical theories.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can clean messy data sets, and make them readable and relevant.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Relevant data is very important in data science.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28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9A5B-B869-46BF-90F9-9B97F4DD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20E7-AB22-47E4-8D20-2BF0E29F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Calculate the MODE, and replace any empty values with it: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].mode()[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555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6EEE-72C6-4373-81C1-DD8FD161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Cleaning Data of Wrong Format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692E-5B5C-47E6-955B-9F9E78B5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of Wrong Format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Cells with data of wrong format can make it difficult, or even impossible, to analyze data.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fix it, you have two options: remove the rows, or convert all cells in the columns into the same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3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3532-6486-4A11-8809-ED6C82F9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785F-8BA7-4544-A2C0-6F015026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to date: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71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0488-8A37-414B-8B8C-8BE817A4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Removing Rows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329B-8CA4-4472-8582-8F348747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from the converting in the example above gave us a </a:t>
            </a:r>
            <a:r>
              <a:rPr lang="en-US" dirty="0" err="1"/>
              <a:t>NaT</a:t>
            </a:r>
            <a:r>
              <a:rPr lang="en-US" dirty="0"/>
              <a:t> value, which can be handled as a NULL value, and we can remove the row by using the </a:t>
            </a:r>
            <a:r>
              <a:rPr lang="en-US" dirty="0" err="1"/>
              <a:t>dropna</a:t>
            </a:r>
            <a:r>
              <a:rPr lang="en-US" dirty="0"/>
              <a:t>() method.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Remove rows with a NULL value in the "Date" column:</a:t>
            </a:r>
          </a:p>
          <a:p>
            <a:endParaRPr lang="en-US" dirty="0"/>
          </a:p>
          <a:p>
            <a:r>
              <a:rPr lang="en-US" dirty="0" err="1"/>
              <a:t>df.dropna</a:t>
            </a:r>
            <a:r>
              <a:rPr lang="en-US" dirty="0"/>
              <a:t>(subset=['Date'], </a:t>
            </a:r>
            <a:r>
              <a:rPr lang="en-US" dirty="0" err="1"/>
              <a:t>inplace</a:t>
            </a:r>
            <a:r>
              <a:rPr lang="en-US" dirty="0"/>
              <a:t> = True)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17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59BB-5191-4762-8D33-6B26CFC0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Fixing Wrong Data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1E13-18E3-4FC4-9224-5A98BF04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Wrong Data</a:t>
            </a:r>
          </a:p>
          <a:p>
            <a:r>
              <a:rPr lang="en-US" dirty="0"/>
              <a:t>"Wrong data" does not have to be "empty cells" or "wrong format", it can just be wrong, like if someone registered "199" instead of "1.99".</a:t>
            </a:r>
          </a:p>
          <a:p>
            <a:endParaRPr lang="en-US" dirty="0"/>
          </a:p>
          <a:p>
            <a:r>
              <a:rPr lang="en-US" dirty="0"/>
              <a:t>Sometimes you can spot wrong data by looking at the data set, because you have an expectation of what it should 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840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C1AB-9650-4FB4-9BB7-C6969FC1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Replacing Values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2A10-B9DE-4603-8771-9E6AC20E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fix wrong value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"Duration" = 45 in row 7: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'Duration'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728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68D9-A323-4DC3-BBD9-4F31AF1E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4D1E-7A01-4A92-B2B4-DDF7943E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Loop through all values in the "Duration" column.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value is higher than 120, set it to 120: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df.index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364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434D-4CF2-4915-8C35-CB150E3B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Removing Rows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2E68-5B34-401C-BE77-7759BE24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Another way of handling wrong data is to remove the rows that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contains wrong data.</a:t>
            </a:r>
            <a:endParaRPr lang="en-IN" dirty="0"/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 rows where "Duration" is higher than 120: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df.index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137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5297-A12E-4BEE-828F-6E831A04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Removing Duplicates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2558-C2C4-45BA-BCE5-F5EF1BA2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discover duplicates, we can use the duplicated() method.</a:t>
            </a:r>
          </a:p>
          <a:p>
            <a:endParaRPr lang="en-US" dirty="0"/>
          </a:p>
          <a:p>
            <a:r>
              <a:rPr lang="en-US" dirty="0"/>
              <a:t>The duplicated() method returns a Boolean values for each row: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Returns True for every row that is a duplicate, </a:t>
            </a:r>
            <a:r>
              <a:rPr lang="en-US" dirty="0" err="1"/>
              <a:t>othwerwise</a:t>
            </a:r>
            <a:r>
              <a:rPr lang="en-US" dirty="0"/>
              <a:t> False: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df.duplicated</a:t>
            </a:r>
            <a:r>
              <a:rPr lang="en-US" dirty="0"/>
              <a:t>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808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FBD0-44A2-4D56-A0F5-DC93102F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Removing Duplicates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A10C-0144-4A2D-915B-1666681D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duplicates, use the </a:t>
            </a:r>
            <a:r>
              <a:rPr lang="en-US" dirty="0" err="1"/>
              <a:t>drop_duplicates</a:t>
            </a:r>
            <a:r>
              <a:rPr lang="en-US" dirty="0"/>
              <a:t>() method.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all duplicates: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df.drop_duplicates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3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14A8-C0F2-4AAB-8F50-1AB4F9DF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Can Pandas Do?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9326-FBE3-4F5E-821F-61C7EF9F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give you answers about the data. Like: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there a correlation between two or more columns?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the average value?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Max value?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value?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are also able to delete rows that are not relevant or contain wrong values, like empty or NULL values. This is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cleaning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180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A156-A90A-4FE7-AB7B-8980189F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Data Correlations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C001-0261-44DD-BA37-8967A7E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Relationships</a:t>
            </a:r>
          </a:p>
          <a:p>
            <a:r>
              <a:rPr lang="en-US" dirty="0"/>
              <a:t>A great aspect of the Pandas module is the </a:t>
            </a:r>
            <a:r>
              <a:rPr lang="en-US" dirty="0" err="1"/>
              <a:t>corr</a:t>
            </a:r>
            <a:r>
              <a:rPr lang="en-US" dirty="0"/>
              <a:t>() method.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corr</a:t>
            </a:r>
            <a:r>
              <a:rPr lang="en-US" dirty="0"/>
              <a:t>() method calculates the relationship between each column in your data set.</a:t>
            </a:r>
          </a:p>
          <a:p>
            <a:endParaRPr lang="en-US" dirty="0"/>
          </a:p>
          <a:p>
            <a:r>
              <a:rPr lang="en-US" dirty="0"/>
              <a:t>The examples in this page uses a CSV file called: 'data.csv'.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58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E32B-DDE5-4C1A-99E1-0EA2C1D7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5725-F4DC-424F-8928-985BA73E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Show the relationship between the columns: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df.corr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18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F583-603D-49C6-9B08-2F555F54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Analyzing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DataFrames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29EF-49FD-4733-A1BF-36BFADDC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Viewing the Data</a:t>
            </a:r>
          </a:p>
          <a:p>
            <a:r>
              <a:rPr lang="en-US" dirty="0"/>
              <a:t>One of the most used method for getting a quick overview of the </a:t>
            </a:r>
            <a:r>
              <a:rPr lang="en-US" dirty="0" err="1"/>
              <a:t>DataFrame</a:t>
            </a:r>
            <a:r>
              <a:rPr lang="en-US" dirty="0"/>
              <a:t>, is the head() method.</a:t>
            </a:r>
          </a:p>
          <a:p>
            <a:endParaRPr lang="en-US" dirty="0"/>
          </a:p>
          <a:p>
            <a:r>
              <a:rPr lang="en-US" dirty="0"/>
              <a:t>The head() method returns the headers and a specified number of rows, starting from the top.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658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4108-2F69-4DFC-9800-0935234F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C51A-3FAC-4E78-8B27-D7044ABE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a quick overview by printing the first 10 rows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19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A53C-FD55-46DF-8FD9-670F081D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9069-F8D3-41F5-82C5-E01D1DA7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first 5 rows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046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7FEC-6C12-45A5-AC6E-8A41F405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B9C9-64D6-470E-9AE0-C6C3F334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last 5 rows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df.tail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627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8596-8EEF-409D-8068-B9606C48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Plotting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3C7B-AA55-43EF-BAF8-5D5E42BA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  <a:p>
            <a:r>
              <a:rPr lang="en-US" dirty="0"/>
              <a:t>Pandas uses the plot() method to create diagrams.</a:t>
            </a:r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dirty="0" err="1"/>
              <a:t>Pyplot</a:t>
            </a:r>
            <a:r>
              <a:rPr lang="en-US" dirty="0"/>
              <a:t>, a submodule of the Matplotlib library to visualize the diagram on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589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EF1E-3C73-47C6-8006-B821C261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3BF2-3FC3-447D-A646-7D09985E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5600" dirty="0"/>
              <a:t>#Three lines to make our compiler able to draw:</a:t>
            </a:r>
          </a:p>
          <a:p>
            <a:pPr marL="0" indent="0">
              <a:buNone/>
            </a:pPr>
            <a:r>
              <a:rPr lang="en-IN" sz="5600" dirty="0"/>
              <a:t>import sys</a:t>
            </a:r>
          </a:p>
          <a:p>
            <a:pPr marL="0" indent="0">
              <a:buNone/>
            </a:pPr>
            <a:r>
              <a:rPr lang="en-IN" sz="5600" dirty="0"/>
              <a:t>import matplotlib</a:t>
            </a:r>
          </a:p>
          <a:p>
            <a:pPr marL="0" indent="0">
              <a:buNone/>
            </a:pPr>
            <a:r>
              <a:rPr lang="en-IN" sz="5600" dirty="0" err="1"/>
              <a:t>matplotlib.use</a:t>
            </a:r>
            <a:r>
              <a:rPr lang="en-IN" sz="5600" dirty="0"/>
              <a:t>('Agg')</a:t>
            </a:r>
          </a:p>
          <a:p>
            <a:pPr marL="0" indent="0">
              <a:buNone/>
            </a:pPr>
            <a:r>
              <a:rPr lang="en-IN" sz="5600" dirty="0"/>
              <a:t>import pandas as pd</a:t>
            </a:r>
          </a:p>
          <a:p>
            <a:pPr marL="0" indent="0">
              <a:buNone/>
            </a:pPr>
            <a:r>
              <a:rPr lang="en-IN" sz="5600" dirty="0"/>
              <a:t>import </a:t>
            </a:r>
            <a:r>
              <a:rPr lang="en-IN" sz="5600" dirty="0" err="1"/>
              <a:t>matplotlib.pyplot</a:t>
            </a:r>
            <a:r>
              <a:rPr lang="en-IN" sz="5600" dirty="0"/>
              <a:t> as </a:t>
            </a:r>
            <a:r>
              <a:rPr lang="en-IN" sz="5600" dirty="0" err="1"/>
              <a:t>plt</a:t>
            </a:r>
            <a:endParaRPr lang="en-IN" sz="5600" dirty="0"/>
          </a:p>
          <a:p>
            <a:pPr marL="0" indent="0">
              <a:buNone/>
            </a:pPr>
            <a:r>
              <a:rPr lang="en-IN" sz="5600" dirty="0" err="1"/>
              <a:t>df</a:t>
            </a:r>
            <a:r>
              <a:rPr lang="en-IN" sz="5600" dirty="0"/>
              <a:t> = </a:t>
            </a:r>
            <a:r>
              <a:rPr lang="en-IN" sz="5600" dirty="0" err="1"/>
              <a:t>pd.read_csv</a:t>
            </a:r>
            <a:r>
              <a:rPr lang="en-IN" sz="5600" dirty="0"/>
              <a:t>('data.csv')</a:t>
            </a:r>
          </a:p>
          <a:p>
            <a:pPr marL="0" indent="0">
              <a:buNone/>
            </a:pPr>
            <a:r>
              <a:rPr lang="en-IN" sz="5600" dirty="0" err="1"/>
              <a:t>df.plot</a:t>
            </a:r>
            <a:r>
              <a:rPr lang="en-IN" sz="5600" dirty="0"/>
              <a:t>()</a:t>
            </a:r>
          </a:p>
          <a:p>
            <a:pPr marL="0" indent="0">
              <a:buNone/>
            </a:pPr>
            <a:r>
              <a:rPr lang="en-IN" sz="5600" dirty="0" err="1"/>
              <a:t>plt.show</a:t>
            </a:r>
            <a:r>
              <a:rPr lang="en-IN" sz="5600" dirty="0"/>
              <a:t>()</a:t>
            </a:r>
          </a:p>
          <a:p>
            <a:pPr marL="0" indent="0">
              <a:buNone/>
            </a:pPr>
            <a:r>
              <a:rPr lang="en-IN" sz="5600" dirty="0"/>
              <a:t>#Two  lines to make our compiler able to draw:</a:t>
            </a:r>
          </a:p>
          <a:p>
            <a:pPr marL="0" indent="0">
              <a:buNone/>
            </a:pPr>
            <a:r>
              <a:rPr lang="en-IN" sz="5600" dirty="0" err="1"/>
              <a:t>plt.savefig</a:t>
            </a:r>
            <a:r>
              <a:rPr lang="en-IN" sz="5600" dirty="0"/>
              <a:t>(</a:t>
            </a:r>
            <a:r>
              <a:rPr lang="en-IN" sz="5600" dirty="0" err="1"/>
              <a:t>sys.stdout.buffer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 err="1"/>
              <a:t>sys.stdout.flush</a:t>
            </a:r>
            <a:r>
              <a:rPr lang="en-IN" sz="5600" dirty="0"/>
              <a:t>()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710148-B1DD-4DA6-BEAA-8E49BDB3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68" y="2213166"/>
            <a:ext cx="4998129" cy="373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37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5FB9-C872-4F21-A74D-BF6952F1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875C-F696-4157-97AD-676DF986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#Three lines to make our compiler able to draw:</a:t>
            </a:r>
          </a:p>
          <a:p>
            <a:pPr marL="0" indent="0">
              <a:buNone/>
            </a:pPr>
            <a:r>
              <a:rPr lang="en-IN" dirty="0"/>
              <a:t>import sys</a:t>
            </a:r>
          </a:p>
          <a:p>
            <a:pPr marL="0" indent="0">
              <a:buNone/>
            </a:pPr>
            <a:r>
              <a:rPr lang="en-IN" dirty="0"/>
              <a:t>import matplotlib</a:t>
            </a:r>
          </a:p>
          <a:p>
            <a:pPr marL="0" indent="0">
              <a:buNone/>
            </a:pPr>
            <a:r>
              <a:rPr lang="en-IN" dirty="0" err="1"/>
              <a:t>matplotlib.use</a:t>
            </a:r>
            <a:r>
              <a:rPr lang="en-IN" dirty="0"/>
              <a:t>('Agg')</a:t>
            </a:r>
          </a:p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('data.csv')</a:t>
            </a:r>
          </a:p>
          <a:p>
            <a:pPr marL="0" indent="0">
              <a:buNone/>
            </a:pPr>
            <a:r>
              <a:rPr lang="en-IN" dirty="0" err="1"/>
              <a:t>df.plot</a:t>
            </a:r>
            <a:r>
              <a:rPr lang="en-IN" dirty="0"/>
              <a:t>(kind = 'scatter', x = 'Duration', y = 'Calories')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#Two  lines to make our compiler able to draw:</a:t>
            </a:r>
          </a:p>
          <a:p>
            <a:pPr marL="0" indent="0">
              <a:buNone/>
            </a:pPr>
            <a:r>
              <a:rPr lang="en-IN" dirty="0" err="1"/>
              <a:t>plt.savefig</a:t>
            </a:r>
            <a:r>
              <a:rPr lang="en-IN" dirty="0"/>
              <a:t>(</a:t>
            </a:r>
            <a:r>
              <a:rPr lang="en-IN" dirty="0" err="1"/>
              <a:t>sys.stdout.buffer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sys.stdout.flush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92AB95F-78E3-4ADD-8BAD-BC0FCC7D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10" y="2032985"/>
            <a:ext cx="5047890" cy="377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14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4810-386F-4239-AECD-0552D98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76D1-13D9-400E-ACA6-4E36C702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C70-A163-489C-8534-C54260CF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Installation of Pandas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EF6D-F5D5-4A81-A23C-69889D0A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have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PIP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already installed on a system, then installation of Pandas is very easy.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Install it using this command: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C:\Users\Your Name&gt;pip install pandas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C:\Users\</a:t>
            </a:r>
            <a:r>
              <a:rPr lang="en-US" b="0" i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Your Name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&gt;pip install pandas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09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DF1BC9-EBD2-47E4-8F75-2BC2BA0A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04" y="585787"/>
            <a:ext cx="71818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5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00C1-4B8C-4F01-B46E-02B31074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567C-0438-4CD8-BE57-11D8D3C7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843380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'cars'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'passings'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pandas.DataFrame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A36BD-8907-4CAA-A02A-16AD76D38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4652" r="37160" b="57023"/>
          <a:stretch/>
        </p:blipFill>
        <p:spPr>
          <a:xfrm>
            <a:off x="8744503" y="3661531"/>
            <a:ext cx="3024282" cy="25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4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14CB-9614-41B1-8B14-AB83AA5E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 Series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FFB-3287-4C94-BB1B-C3944758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Pandas Series is like a column in a table.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one-dimensional array holding data of any type.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simple Pandas Series from a list:</a:t>
            </a:r>
          </a:p>
          <a:p>
            <a:pPr lvl="1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3FC2F-5646-48CE-A77E-E06A77EF0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7" t="24652" r="41019" b="56019"/>
          <a:stretch/>
        </p:blipFill>
        <p:spPr>
          <a:xfrm>
            <a:off x="9321553" y="3892350"/>
            <a:ext cx="1953088" cy="25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1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0A8E-365B-4DD5-95FF-89D9612F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Labels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C709-28F5-4899-9A50-1005ADF9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index argument, you can name your own labels.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your own labels: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index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C61A2-832B-4C27-B35C-5DD794051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7" t="24652" r="39927" b="54175"/>
          <a:stretch/>
        </p:blipFill>
        <p:spPr>
          <a:xfrm>
            <a:off x="9729925" y="2720498"/>
            <a:ext cx="1846555" cy="23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2492</Words>
  <Application>Microsoft Office PowerPoint</Application>
  <PresentationFormat>Widescreen</PresentationFormat>
  <Paragraphs>247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Helvetica</vt:lpstr>
      <vt:lpstr>Segoe UI</vt:lpstr>
      <vt:lpstr>Verdana</vt:lpstr>
      <vt:lpstr>Office Theme</vt:lpstr>
      <vt:lpstr>Pandas </vt:lpstr>
      <vt:lpstr>What is Pandas? </vt:lpstr>
      <vt:lpstr>Why Use Pandas? </vt:lpstr>
      <vt:lpstr>What Can Pandas Do? </vt:lpstr>
      <vt:lpstr>Installation of Pandas </vt:lpstr>
      <vt:lpstr>PowerPoint Presentation</vt:lpstr>
      <vt:lpstr>Example</vt:lpstr>
      <vt:lpstr>Pandas Series </vt:lpstr>
      <vt:lpstr>Create Labels </vt:lpstr>
      <vt:lpstr>Pandas DataFrames </vt:lpstr>
      <vt:lpstr>Locate Row </vt:lpstr>
      <vt:lpstr>PowerPoint Presentation</vt:lpstr>
      <vt:lpstr>Pandas Read CSV </vt:lpstr>
      <vt:lpstr>Example </vt:lpstr>
      <vt:lpstr>Example </vt:lpstr>
      <vt:lpstr>max_rows </vt:lpstr>
      <vt:lpstr>Example </vt:lpstr>
      <vt:lpstr>Exercise</vt:lpstr>
      <vt:lpstr>PowerPoint Presentation</vt:lpstr>
      <vt:lpstr>Pandas - Cleaning Data </vt:lpstr>
      <vt:lpstr>Pandas - Cleaning Empty Cells </vt:lpstr>
      <vt:lpstr>Example </vt:lpstr>
      <vt:lpstr>PowerPoint Presentation</vt:lpstr>
      <vt:lpstr>Replace Empty Values </vt:lpstr>
      <vt:lpstr>Example </vt:lpstr>
      <vt:lpstr>Replace Only For Specified Columns </vt:lpstr>
      <vt:lpstr>Replace Using Mean, Median, or Mode </vt:lpstr>
      <vt:lpstr>Example </vt:lpstr>
      <vt:lpstr>Example </vt:lpstr>
      <vt:lpstr>Example </vt:lpstr>
      <vt:lpstr>Pandas - Cleaning Data of Wrong Format </vt:lpstr>
      <vt:lpstr>Example </vt:lpstr>
      <vt:lpstr>Removing Rows </vt:lpstr>
      <vt:lpstr>Pandas - Fixing Wrong Data </vt:lpstr>
      <vt:lpstr>Replacing Values </vt:lpstr>
      <vt:lpstr>Example</vt:lpstr>
      <vt:lpstr>Removing Rows </vt:lpstr>
      <vt:lpstr>Pandas - Removing Duplicates </vt:lpstr>
      <vt:lpstr>Removing Duplicates </vt:lpstr>
      <vt:lpstr>Pandas - Data Correlations </vt:lpstr>
      <vt:lpstr>Example </vt:lpstr>
      <vt:lpstr>Pandas - Analyzing DataFrames </vt:lpstr>
      <vt:lpstr>Example </vt:lpstr>
      <vt:lpstr>Example </vt:lpstr>
      <vt:lpstr>Example </vt:lpstr>
      <vt:lpstr>Pandas - Plotting 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</dc:title>
  <dc:creator>Girish Kumar</dc:creator>
  <cp:lastModifiedBy>Girish Kumar</cp:lastModifiedBy>
  <cp:revision>23</cp:revision>
  <dcterms:created xsi:type="dcterms:W3CDTF">2022-10-10T04:00:48Z</dcterms:created>
  <dcterms:modified xsi:type="dcterms:W3CDTF">2022-10-26T06:45:56Z</dcterms:modified>
</cp:coreProperties>
</file>