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399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32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162" autoAdjust="0"/>
  </p:normalViewPr>
  <p:slideViewPr>
    <p:cSldViewPr>
      <p:cViewPr varScale="1">
        <p:scale>
          <a:sx n="77" d="100"/>
          <a:sy n="77" d="100"/>
        </p:scale>
        <p:origin x="1637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DDCDF-0953-15AC-EEF6-4282EA6D7A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A6B67-C9EB-0A48-D339-D4C4904BF3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E838BE-8953-4407-AC8C-55EE4D64FBFF}" type="datetimeFigureOut">
              <a:rPr lang="en-US"/>
              <a:pPr>
                <a:defRPr/>
              </a:pPr>
              <a:t>1/5/2023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A2F68AD-204E-69D1-051E-7EC3E24488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6BD91F-8D18-04AC-A88C-26B8E2B9F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1534D-98B5-045B-2F06-57B1E6B4DF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47ADC-E89A-CB14-94E2-F88FB5C26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6AB58EB-3059-47B7-9787-C67A3E268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1012428-34B3-91E4-F3A1-9E31DCAFFFB3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1E17A0CD-68AC-3B4C-0652-3C003061441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DEF2F350-B95B-C45A-BBDD-14E56970EF3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3240FCD4-974F-9E8F-7884-1C5974DD764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B82FE20-5E23-A56B-08D6-13AC56C7897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1A1A946-ECDD-0AEA-56D1-F1FCAADE1C1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09F54E9-135F-733F-BAD8-AA02B3A3D0C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4DC2763-044B-3774-B20B-7338B6848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9358DF3-FE54-8F4C-09D4-F7B15A58A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D0EE1A8-E074-295F-51B2-2768364B58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221900-D171-47A7-B801-E030E315C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9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D693B19-0563-F718-F445-86E96C5F6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0118FC2-FFF0-B37D-5192-5E12C3A074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5740EB1-75D4-1703-3A56-D8DB79504B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D276EC-55AF-4019-82AD-7176019D4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13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757E3A9-11AF-3E54-5508-203925301B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3C8B77-D0C8-2BD4-CC87-1323F3F2C4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C5FE32-B405-4F51-A3F8-9A0D82E4F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89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4A94-BFF3-CD53-16AB-932B06CF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22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56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23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CA2D5A-E6A2-95B3-7741-527503858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EC6DC2-7C25-C9DF-7F1C-771DA7340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D5E1A22-8798-4AF9-9B50-6A61390CDB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37122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3FC763E5-83EC-F390-BDAB-BCE444DF8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FCA118D-0E2C-422D-957E-71E661863ED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11470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B395CF-229D-AD64-AF86-E8F8A9D5C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11261C3C-E8E5-E87D-C4E6-E7306760A8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7CD2DB2-BA7D-4FAE-AACB-B8CFF6CFE54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5353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CB2302B-C2F3-9592-C5FD-C17769953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2ECFAF3-D2AC-5919-F813-03E46315C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406EC5F-C7CD-4DBE-9D54-8307A8AC225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18109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575892F-3AEE-5473-43FB-E6F443306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BCEF681-C3FA-1C33-0D2D-25C66D5769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54EF955-3489-4F36-9A9C-E24929A9488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4879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1BE3EE-2D06-DE0E-20BC-319E6818BE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B520969-CA25-5112-CD6D-E31CF144AA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955873-911C-4A23-A430-13F2D87C4C0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1286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756907C-4CE4-BF80-DF5F-FEDD6CB5D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1CF3E4E-0A4F-DBF7-186E-619D69C03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45D4340-B4BF-7E27-D530-284E73C19B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EF8311-747A-4FF8-9D33-D0329484D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853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B389543-1119-833E-A2DB-1C1BEEC270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6FC701F-689D-D05B-2845-823D3E89E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F4232A-0DF7-435A-829B-B7E06C86925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44155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1541DDC-9936-5D3D-41F7-383388FF9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BE368C-6B0F-350C-F94F-B78BB75F6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5968A0-BCBA-4CEF-A605-56D180DDC1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29954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DBAA56B-C735-7943-A984-14F6A9BB6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308D21-8BD4-B66A-38F0-EB35D141B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9E3D8D2-B3A1-4296-AA1B-4C2ACA5412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0897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8AD2F0E-31B3-9AC9-EFBC-038BC7F4B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4AD8BE5-D11E-0CAD-D946-890FF5E1B1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0087FDE-EEC5-4647-E71B-7381B5FEE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569BA1-93DA-4BB6-A0D4-F6AD28F21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26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2D342E-654C-1750-BCBA-CE3596A777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F757E3F-DEDB-9FDB-027E-ABAC61730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FD59C41-AC31-881C-C5B9-F0D8340E1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0E562E-63E8-4634-B28A-A2A56179C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44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175961B-3881-E957-8FA0-44CB081106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D6CFCB1-927B-F6A2-3D65-D4C909C37B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6F070EB-0958-BF76-6B9D-C71B964E9E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431F-1F6F-452E-A616-CE09B4ACAF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6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72CD397-F017-27C6-7F2F-195453E1FD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4193239-CE17-B2F0-3B66-9F10C7ADC5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1C3F2B0-E97D-E157-F964-8DC3B0303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15ED02-4DED-4537-895F-8C30A4D1D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14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D58CFA4-5D8D-60D5-C2F8-8B39B0696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2B50379-5A68-152F-BCB4-1E7EEA79D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39FCBA-CB61-C3AD-075D-799C58C92C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12D8AD-5918-4CC0-A25C-23E74BDAD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46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F38182F-10AA-DB3B-832B-54566BFA27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F14376C-4826-6FA2-F0DB-0D21677FE9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6937332-1290-A86C-03A3-003D2CF82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0BAB4F-66BD-4EC9-B6A3-A18E712AFD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45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275704-1C60-FCC4-86DF-3AD40679E8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7D2FEA3-C68B-8F2A-CA6C-7884926EAD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8742B52-8869-86B6-3C79-45B945B87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C6F5D4-C602-4592-BE70-23F6DA60B6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34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9E15FA6-8D86-6038-8785-572D1180639E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E9427CE9-D75B-B807-7F44-B745FF4C5E1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EFBC32EE-267E-3BC3-843A-A59E1DDDAB1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3CAA18CD-B85D-E3BE-8029-246B58C71C9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00777841-E07E-E475-057E-1DCA03CD03A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4F02E26C-5D1F-1E94-0F36-706F73160C5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0F8F8133-3498-9796-AC5C-2767CFC8B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0224D643-B4CA-AEED-EFB1-4EC441A105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4B60FED1-F42F-E9B5-3C36-5A3D65D730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07B4FB75-190A-0850-9E51-888055B374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01974066-C22C-4341-817A-F3754927E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7A2691A5-C5F6-9FE6-BE55-ECA0F78E0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91617716-C751-74E6-303F-3C6AF7F90B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CD7425E0-F976-9755-B818-7256D888D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393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F9DA-C479-CE96-9321-D07A6C24F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38" y="2819400"/>
            <a:ext cx="8856662" cy="2209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embo" panose="020B0604020202020204" pitchFamily="18" charset="0"/>
              </a:rPr>
              <a:t>CAP539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3600" dirty="0"/>
              <a:t>ALGORITHM DESIGN AND ANALYSIS - Laboratory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27651" name="Object 117">
            <a:extLst>
              <a:ext uri="{FF2B5EF4-FFF2-40B4-BE49-F238E27FC236}">
                <a16:creationId xmlns:a16="http://schemas.microsoft.com/office/drawing/2014/main" id="{EB6F8FEA-2A63-BA38-1FF4-CE80390E2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1275A4-A883-3132-4E00-B6720496F9F2}"/>
              </a:ext>
            </a:extLst>
          </p:cNvPr>
          <p:cNvCxnSpPr/>
          <p:nvPr/>
        </p:nvCxnSpPr>
        <p:spPr>
          <a:xfrm>
            <a:off x="738188" y="4953000"/>
            <a:ext cx="77962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83261B8A-6183-FBA4-9731-2408BAE78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065713"/>
            <a:ext cx="6400800" cy="7254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Binary Search – Divide and Conquer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DC944AE-F495-2437-DACA-3067618E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4800" dirty="0">
                <a:solidFill>
                  <a:srgbClr val="C00000"/>
                </a:solidFill>
              </a:rPr>
              <a:t>Binary Search</a:t>
            </a:r>
            <a:endParaRPr lang="en-IN" alt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50BA-8161-732C-F928-0EC07286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246188"/>
            <a:ext cx="8229600" cy="5535612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5600" dirty="0">
              <a:solidFill>
                <a:srgbClr val="00206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5600" dirty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0660E8-9619-3AB0-9C2B-A2BCD4794CE4}"/>
              </a:ext>
            </a:extLst>
          </p:cNvPr>
          <p:cNvCxnSpPr/>
          <p:nvPr/>
        </p:nvCxnSpPr>
        <p:spPr>
          <a:xfrm>
            <a:off x="533400" y="8382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4821" name="Object 116">
            <a:extLst>
              <a:ext uri="{FF2B5EF4-FFF2-40B4-BE49-F238E27FC236}">
                <a16:creationId xmlns:a16="http://schemas.microsoft.com/office/drawing/2014/main" id="{B3F15D0E-05CE-BC27-6AD2-33A3F52B5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07C3834E-F431-FEE7-0A22-22D1B48A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83" y="1371600"/>
            <a:ext cx="7812087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Problem: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Given a sorted 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arr[]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elements, Binary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search is used to search a given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in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arr[]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and return the index of x in the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anose="020B0604020202020204" pitchFamily="34" charset="0"/>
              </a:rPr>
              <a:t>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cs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arr[] = {10, 20, 30, 50, 60, 80, 110, 130, 140, 170}, x = 110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Output: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6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Explanation: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Element x is present at index 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DC944AE-F495-2437-DACA-3067618E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460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C00000"/>
                </a:solidFill>
              </a:rPr>
              <a:t>Binary Search Algorithm Steps</a:t>
            </a:r>
            <a:endParaRPr lang="en-IN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50BA-8161-732C-F928-0EC07286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246188"/>
            <a:ext cx="8229600" cy="5535612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5600" dirty="0">
              <a:solidFill>
                <a:srgbClr val="00206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5600" dirty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0660E8-9619-3AB0-9C2B-A2BCD4794CE4}"/>
              </a:ext>
            </a:extLst>
          </p:cNvPr>
          <p:cNvCxnSpPr/>
          <p:nvPr/>
        </p:nvCxnSpPr>
        <p:spPr>
          <a:xfrm>
            <a:off x="533400" y="8382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4821" name="Object 116">
            <a:extLst>
              <a:ext uri="{FF2B5EF4-FFF2-40B4-BE49-F238E27FC236}">
                <a16:creationId xmlns:a16="http://schemas.microsoft.com/office/drawing/2014/main" id="{B3F15D0E-05CE-BC27-6AD2-33A3F52B5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4821" name="Object 116">
                        <a:extLst>
                          <a:ext uri="{FF2B5EF4-FFF2-40B4-BE49-F238E27FC236}">
                            <a16:creationId xmlns:a16="http://schemas.microsoft.com/office/drawing/2014/main" id="{B3F15D0E-05CE-BC27-6AD2-33A3F52B5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07C3834E-F431-FEE7-0A22-22D1B48A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9" y="1477963"/>
            <a:ext cx="7812087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 basic steps to perform Binary Search are:</a:t>
            </a:r>
          </a:p>
          <a:p>
            <a:pPr algn="just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342900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Begin with the mid element of the whole array as a search key.</a:t>
            </a:r>
          </a:p>
          <a:p>
            <a:pPr marL="342900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If the value of the search key is equal to the item then return an index of the search key.</a:t>
            </a:r>
          </a:p>
          <a:p>
            <a:pPr marL="342900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Or if the value of the search key is less than the item in the middle of the interval, narrow the interval to the lower half.</a:t>
            </a:r>
          </a:p>
          <a:p>
            <a:pPr marL="342900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Otherwise, narrow it to the upper half.</a:t>
            </a:r>
          </a:p>
          <a:p>
            <a:pPr marL="342900" indent="-342900" algn="just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Repeatedly check from the second point until the value is found or the interval is empty.</a:t>
            </a:r>
          </a:p>
        </p:txBody>
      </p:sp>
    </p:spTree>
    <p:extLst>
      <p:ext uri="{BB962C8B-B14F-4D97-AF65-F5344CB8AC3E}">
        <p14:creationId xmlns:p14="http://schemas.microsoft.com/office/powerpoint/2010/main" val="79019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DC944AE-F495-2437-DACA-3067618E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460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C00000"/>
                </a:solidFill>
              </a:rPr>
              <a:t>Binary Search (Iterative)</a:t>
            </a:r>
            <a:endParaRPr lang="en-IN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50BA-8161-732C-F928-0EC07286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48603"/>
            <a:ext cx="8229600" cy="5535612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5600" dirty="0">
              <a:solidFill>
                <a:srgbClr val="00206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5600" dirty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0660E8-9619-3AB0-9C2B-A2BCD4794CE4}"/>
              </a:ext>
            </a:extLst>
          </p:cNvPr>
          <p:cNvCxnSpPr/>
          <p:nvPr/>
        </p:nvCxnSpPr>
        <p:spPr>
          <a:xfrm>
            <a:off x="533400" y="8382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4821" name="Object 116">
            <a:extLst>
              <a:ext uri="{FF2B5EF4-FFF2-40B4-BE49-F238E27FC236}">
                <a16:creationId xmlns:a16="http://schemas.microsoft.com/office/drawing/2014/main" id="{B3F15D0E-05CE-BC27-6AD2-33A3F52B5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4821" name="Object 116">
                        <a:extLst>
                          <a:ext uri="{FF2B5EF4-FFF2-40B4-BE49-F238E27FC236}">
                            <a16:creationId xmlns:a16="http://schemas.microsoft.com/office/drawing/2014/main" id="{B3F15D0E-05CE-BC27-6AD2-33A3F52B5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07C3834E-F431-FEE7-0A22-22D1B48A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" y="1087439"/>
            <a:ext cx="781208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fontAlgn="base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Binary Search Algorithm (Iterative Algorithm)</a:t>
            </a:r>
          </a:p>
          <a:p>
            <a:pPr algn="just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AA225-FE89-7AC0-87FD-B9936A9C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71" y="1981200"/>
            <a:ext cx="7246929" cy="39187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681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DC944AE-F495-2437-DACA-3067618E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460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C00000"/>
                </a:solidFill>
              </a:rPr>
              <a:t>Binary Search (Recursive)</a:t>
            </a:r>
            <a:endParaRPr lang="en-IN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50BA-8161-732C-F928-0EC07286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48603"/>
            <a:ext cx="8229600" cy="5535612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5600" dirty="0">
              <a:solidFill>
                <a:srgbClr val="00206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5600" dirty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0660E8-9619-3AB0-9C2B-A2BCD4794CE4}"/>
              </a:ext>
            </a:extLst>
          </p:cNvPr>
          <p:cNvCxnSpPr/>
          <p:nvPr/>
        </p:nvCxnSpPr>
        <p:spPr>
          <a:xfrm>
            <a:off x="533400" y="8382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4821" name="Object 116">
            <a:extLst>
              <a:ext uri="{FF2B5EF4-FFF2-40B4-BE49-F238E27FC236}">
                <a16:creationId xmlns:a16="http://schemas.microsoft.com/office/drawing/2014/main" id="{B3F15D0E-05CE-BC27-6AD2-33A3F52B5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4821" name="Object 116">
                        <a:extLst>
                          <a:ext uri="{FF2B5EF4-FFF2-40B4-BE49-F238E27FC236}">
                            <a16:creationId xmlns:a16="http://schemas.microsoft.com/office/drawing/2014/main" id="{B3F15D0E-05CE-BC27-6AD2-33A3F52B5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07C3834E-F431-FEE7-0A22-22D1B48A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" y="1087439"/>
            <a:ext cx="781208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fontAlgn="base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Binary Search Algorithm (Recursive Algorithm)</a:t>
            </a:r>
          </a:p>
          <a:p>
            <a:pPr algn="just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8EFC0-937A-9602-C741-F76574BD9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55" y="1692309"/>
            <a:ext cx="7298489" cy="4648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37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DC944AE-F495-2437-DACA-3067618E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460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C00000"/>
                </a:solidFill>
              </a:rPr>
              <a:t>Analysis of Binary Search</a:t>
            </a:r>
            <a:endParaRPr lang="en-IN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50BA-8161-732C-F928-0EC07286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48603"/>
            <a:ext cx="8229600" cy="5535612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5600" dirty="0">
              <a:solidFill>
                <a:srgbClr val="00206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5600" dirty="0">
              <a:solidFill>
                <a:srgbClr val="00206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0660E8-9619-3AB0-9C2B-A2BCD4794CE4}"/>
              </a:ext>
            </a:extLst>
          </p:cNvPr>
          <p:cNvCxnSpPr/>
          <p:nvPr/>
        </p:nvCxnSpPr>
        <p:spPr>
          <a:xfrm>
            <a:off x="533400" y="8382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4821" name="Object 116">
            <a:extLst>
              <a:ext uri="{FF2B5EF4-FFF2-40B4-BE49-F238E27FC236}">
                <a16:creationId xmlns:a16="http://schemas.microsoft.com/office/drawing/2014/main" id="{B3F15D0E-05CE-BC27-6AD2-33A3F52B5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4821" name="Object 116">
                        <a:extLst>
                          <a:ext uri="{FF2B5EF4-FFF2-40B4-BE49-F238E27FC236}">
                            <a16:creationId xmlns:a16="http://schemas.microsoft.com/office/drawing/2014/main" id="{B3F15D0E-05CE-BC27-6AD2-33A3F52B5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07C3834E-F431-FEE7-0A22-22D1B48A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" y="1089854"/>
            <a:ext cx="781208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fontAlgn="base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Example : </a:t>
            </a:r>
          </a:p>
          <a:p>
            <a:pPr algn="just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818F2-25BE-BA0E-8453-1DBD94D68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315" y="1884979"/>
            <a:ext cx="6570969" cy="42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DC944AE-F495-2437-DACA-3067618E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3048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4000" dirty="0">
                <a:solidFill>
                  <a:srgbClr val="C00000"/>
                </a:solidFill>
              </a:rPr>
              <a:t>Analysis of Binary Search</a:t>
            </a:r>
            <a:endParaRPr lang="en-IN" altLang="en-US" sz="40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0660E8-9619-3AB0-9C2B-A2BCD4794CE4}"/>
              </a:ext>
            </a:extLst>
          </p:cNvPr>
          <p:cNvCxnSpPr/>
          <p:nvPr/>
        </p:nvCxnSpPr>
        <p:spPr>
          <a:xfrm>
            <a:off x="304800" y="6096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4821" name="Object 116">
            <a:extLst>
              <a:ext uri="{FF2B5EF4-FFF2-40B4-BE49-F238E27FC236}">
                <a16:creationId xmlns:a16="http://schemas.microsoft.com/office/drawing/2014/main" id="{B3F15D0E-05CE-BC27-6AD2-33A3F52B5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4821" name="Object 116">
                        <a:extLst>
                          <a:ext uri="{FF2B5EF4-FFF2-40B4-BE49-F238E27FC236}">
                            <a16:creationId xmlns:a16="http://schemas.microsoft.com/office/drawing/2014/main" id="{B3F15D0E-05CE-BC27-6AD2-33A3F52B5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07C3834E-F431-FEE7-0A22-22D1B48A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52" y="632936"/>
            <a:ext cx="781208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fontAlgn="base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Steps in previous example : </a:t>
            </a:r>
          </a:p>
          <a:p>
            <a:pPr algn="just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46C371-C576-C18B-0873-F19DC1D55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56" y="1066800"/>
            <a:ext cx="7812087" cy="1833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2C9722-E878-84BC-2D44-A49BA9522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980374"/>
            <a:ext cx="8053388" cy="1820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369A9C-72EB-6079-DF46-CB51357B2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36" y="4876800"/>
            <a:ext cx="7434264" cy="1931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55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DC944AE-F495-2437-DACA-3067618E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3048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4000" dirty="0">
                <a:solidFill>
                  <a:srgbClr val="C00000"/>
                </a:solidFill>
              </a:rPr>
              <a:t>Analysis of Binary Search</a:t>
            </a:r>
            <a:endParaRPr lang="en-IN" altLang="en-US" sz="40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0660E8-9619-3AB0-9C2B-A2BCD4794CE4}"/>
              </a:ext>
            </a:extLst>
          </p:cNvPr>
          <p:cNvCxnSpPr/>
          <p:nvPr/>
        </p:nvCxnSpPr>
        <p:spPr>
          <a:xfrm>
            <a:off x="304800" y="6096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4821" name="Object 116">
            <a:extLst>
              <a:ext uri="{FF2B5EF4-FFF2-40B4-BE49-F238E27FC236}">
                <a16:creationId xmlns:a16="http://schemas.microsoft.com/office/drawing/2014/main" id="{B3F15D0E-05CE-BC27-6AD2-33A3F52B5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4821" name="Object 116">
                        <a:extLst>
                          <a:ext uri="{FF2B5EF4-FFF2-40B4-BE49-F238E27FC236}">
                            <a16:creationId xmlns:a16="http://schemas.microsoft.com/office/drawing/2014/main" id="{B3F15D0E-05CE-BC27-6AD2-33A3F52B5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07C3834E-F431-FEE7-0A22-22D1B48A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24" y="762000"/>
            <a:ext cx="781208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fontAlgn="base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Analysis of Array input size: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2171A7-6324-811F-D946-2AD13B790F53}"/>
                  </a:ext>
                </a:extLst>
              </p:cNvPr>
              <p:cNvSpPr txBox="1"/>
              <p:nvPr/>
            </p:nvSpPr>
            <p:spPr>
              <a:xfrm>
                <a:off x="294861" y="1272114"/>
                <a:ext cx="8305800" cy="2166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At iteration 1: length of array 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At iteration 2: length of array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At iteration 3: length of array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 / 2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.</a:t>
                </a:r>
              </a:p>
              <a:p>
                <a:r>
                  <a:rPr lang="en-IN" dirty="0"/>
                  <a:t>After k iteration: length of array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2171A7-6324-811F-D946-2AD13B790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1" y="1272114"/>
                <a:ext cx="8305800" cy="2166940"/>
              </a:xfrm>
              <a:prstGeom prst="rect">
                <a:avLst/>
              </a:prstGeom>
              <a:blipFill>
                <a:blip r:embed="rId4"/>
                <a:stretch>
                  <a:fillRect l="-587" t="-1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95B0D5C-6F07-0487-AB8A-0D2503CAE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65" y="3579836"/>
            <a:ext cx="88773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76A5BB-9CF1-8750-6E44-D2FA559319B2}"/>
              </a:ext>
            </a:extLst>
          </p:cNvPr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+mn-cs"/>
              </a:rPr>
              <a:t>Thank You</a:t>
            </a:r>
          </a:p>
        </p:txBody>
      </p:sp>
      <p:pic>
        <p:nvPicPr>
          <p:cNvPr id="54275" name="Picture 22">
            <a:extLst>
              <a:ext uri="{FF2B5EF4-FFF2-40B4-BE49-F238E27FC236}">
                <a16:creationId xmlns:a16="http://schemas.microsoft.com/office/drawing/2014/main" id="{D21B5E67-6E3E-B7AA-F7E9-8905B233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206375"/>
            <a:ext cx="2438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51005155-Business-Planning-Process-ppt-nw</Template>
  <TotalTime>5708</TotalTime>
  <Words>294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Wingdings</vt:lpstr>
      <vt:lpstr>Calibri</vt:lpstr>
      <vt:lpstr>Times New Roman</vt:lpstr>
      <vt:lpstr>Tahoma</vt:lpstr>
      <vt:lpstr>Bembo</vt:lpstr>
      <vt:lpstr>Broadway</vt:lpstr>
      <vt:lpstr>Wingdings 2</vt:lpstr>
      <vt:lpstr>Wingdings 3</vt:lpstr>
      <vt:lpstr>Watermark</vt:lpstr>
      <vt:lpstr>Office Theme</vt:lpstr>
      <vt:lpstr>CAP539 ALGORITHM DESIGN AND ANALYSIS - Laboratory </vt:lpstr>
      <vt:lpstr>Binary Search</vt:lpstr>
      <vt:lpstr>Binary Search Algorithm Steps</vt:lpstr>
      <vt:lpstr>Binary Search (Iterative)</vt:lpstr>
      <vt:lpstr>Binary Search (Recursive)</vt:lpstr>
      <vt:lpstr>Analysis of Binary Search</vt:lpstr>
      <vt:lpstr>Analysis of Binary Search</vt:lpstr>
      <vt:lpstr>Analysis of Binary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Accreditation Process in India</dc:title>
  <dc:creator>----------</dc:creator>
  <cp:lastModifiedBy>Ajay Rastogy</cp:lastModifiedBy>
  <cp:revision>597</cp:revision>
  <dcterms:created xsi:type="dcterms:W3CDTF">2012-02-29T16:23:18Z</dcterms:created>
  <dcterms:modified xsi:type="dcterms:W3CDTF">2023-01-06T09:24:28Z</dcterms:modified>
</cp:coreProperties>
</file>