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08" r:id="rId2"/>
    <p:sldId id="616" r:id="rId3"/>
    <p:sldId id="632" r:id="rId4"/>
    <p:sldId id="623" r:id="rId5"/>
    <p:sldId id="624" r:id="rId6"/>
    <p:sldId id="634" r:id="rId7"/>
    <p:sldId id="633" r:id="rId8"/>
    <p:sldId id="635" r:id="rId9"/>
    <p:sldId id="637" r:id="rId10"/>
    <p:sldId id="641" r:id="rId11"/>
    <p:sldId id="626" r:id="rId12"/>
    <p:sldId id="628" r:id="rId13"/>
    <p:sldId id="627" r:id="rId14"/>
    <p:sldId id="629" r:id="rId15"/>
    <p:sldId id="630" r:id="rId16"/>
    <p:sldId id="638" r:id="rId17"/>
    <p:sldId id="642" r:id="rId18"/>
    <p:sldId id="631" r:id="rId19"/>
    <p:sldId id="625" r:id="rId20"/>
    <p:sldId id="639" r:id="rId21"/>
    <p:sldId id="640" r:id="rId22"/>
    <p:sldId id="643" r:id="rId23"/>
    <p:sldId id="64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70E16-FC67-45CE-82F6-1630F5B924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1DF4209-ABD7-4DC5-BBDC-495054FDB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89240BC-7217-4E20-89C8-EEE30ADF8F98}"/>
              </a:ext>
            </a:extLst>
          </p:cNvPr>
          <p:cNvSpPr>
            <a:spLocks noGrp="1"/>
          </p:cNvSpPr>
          <p:nvPr>
            <p:ph type="dt" sz="half" idx="10"/>
          </p:nvPr>
        </p:nvSpPr>
        <p:spPr/>
        <p:txBody>
          <a:bodyPr/>
          <a:lstStyle/>
          <a:p>
            <a:fld id="{DE32CD88-62EC-48B0-A27E-2D54357DD703}" type="datetimeFigureOut">
              <a:rPr lang="en-IN" smtClean="0"/>
              <a:pPr/>
              <a:t>13-01-2022</a:t>
            </a:fld>
            <a:endParaRPr lang="en-IN"/>
          </a:p>
        </p:txBody>
      </p:sp>
      <p:sp>
        <p:nvSpPr>
          <p:cNvPr id="5" name="Footer Placeholder 4">
            <a:extLst>
              <a:ext uri="{FF2B5EF4-FFF2-40B4-BE49-F238E27FC236}">
                <a16:creationId xmlns:a16="http://schemas.microsoft.com/office/drawing/2014/main" xmlns="" id="{E905E943-608D-413C-A29C-73D84A378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BBAB68F-93B7-4EAA-9428-FBC222A0A5D5}"/>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p14="http://schemas.microsoft.com/office/powerpoint/2010/main" xmlns="" val="347225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16BD12-0596-4006-BCA6-7EDED3165C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8E3B006-06C6-4184-8270-4F40295AE0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F4A8C22-506E-4351-BF07-B3A9D93D15B5}"/>
              </a:ext>
            </a:extLst>
          </p:cNvPr>
          <p:cNvSpPr>
            <a:spLocks noGrp="1"/>
          </p:cNvSpPr>
          <p:nvPr>
            <p:ph type="dt" sz="half" idx="10"/>
          </p:nvPr>
        </p:nvSpPr>
        <p:spPr/>
        <p:txBody>
          <a:bodyPr/>
          <a:lstStyle/>
          <a:p>
            <a:fld id="{DE32CD88-62EC-48B0-A27E-2D54357DD703}" type="datetimeFigureOut">
              <a:rPr lang="en-IN" smtClean="0"/>
              <a:pPr/>
              <a:t>13-01-2022</a:t>
            </a:fld>
            <a:endParaRPr lang="en-IN"/>
          </a:p>
        </p:txBody>
      </p:sp>
      <p:sp>
        <p:nvSpPr>
          <p:cNvPr id="5" name="Footer Placeholder 4">
            <a:extLst>
              <a:ext uri="{FF2B5EF4-FFF2-40B4-BE49-F238E27FC236}">
                <a16:creationId xmlns:a16="http://schemas.microsoft.com/office/drawing/2014/main" xmlns="" id="{8971C61F-AB0A-4312-9F28-DA2F5FBFE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C8A04CE-7C5A-4B14-BC88-8EA39B42CE01}"/>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p14="http://schemas.microsoft.com/office/powerpoint/2010/main" xmlns="" val="192985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AB1564B-7D4A-4E72-B97A-0410DB8E87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ED3DAA8-38D1-4B68-8F41-25B8DDDA69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9590229-28ED-4B4C-AC5B-B20F7D11E37B}"/>
              </a:ext>
            </a:extLst>
          </p:cNvPr>
          <p:cNvSpPr>
            <a:spLocks noGrp="1"/>
          </p:cNvSpPr>
          <p:nvPr>
            <p:ph type="dt" sz="half" idx="10"/>
          </p:nvPr>
        </p:nvSpPr>
        <p:spPr/>
        <p:txBody>
          <a:bodyPr/>
          <a:lstStyle/>
          <a:p>
            <a:fld id="{DE32CD88-62EC-48B0-A27E-2D54357DD703}" type="datetimeFigureOut">
              <a:rPr lang="en-IN" smtClean="0"/>
              <a:pPr/>
              <a:t>13-01-2022</a:t>
            </a:fld>
            <a:endParaRPr lang="en-IN"/>
          </a:p>
        </p:txBody>
      </p:sp>
      <p:sp>
        <p:nvSpPr>
          <p:cNvPr id="5" name="Footer Placeholder 4">
            <a:extLst>
              <a:ext uri="{FF2B5EF4-FFF2-40B4-BE49-F238E27FC236}">
                <a16:creationId xmlns:a16="http://schemas.microsoft.com/office/drawing/2014/main" xmlns="" id="{BC98AFA2-04B1-49F1-9622-1CEE59356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41EEE02-0E92-4386-9121-F9B75EEEE16F}"/>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p14="http://schemas.microsoft.com/office/powerpoint/2010/main" xmlns="" val="178337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4FAE3-9EA6-4CB6-B602-1055445450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AEC479F-6DE7-4B4C-AD82-D11171C3CE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7576473-AE52-4803-9EFB-84855638F860}"/>
              </a:ext>
            </a:extLst>
          </p:cNvPr>
          <p:cNvSpPr>
            <a:spLocks noGrp="1"/>
          </p:cNvSpPr>
          <p:nvPr>
            <p:ph type="dt" sz="half" idx="10"/>
          </p:nvPr>
        </p:nvSpPr>
        <p:spPr/>
        <p:txBody>
          <a:bodyPr/>
          <a:lstStyle/>
          <a:p>
            <a:fld id="{DE32CD88-62EC-48B0-A27E-2D54357DD703}" type="datetimeFigureOut">
              <a:rPr lang="en-IN" smtClean="0"/>
              <a:pPr/>
              <a:t>13-01-2022</a:t>
            </a:fld>
            <a:endParaRPr lang="en-IN"/>
          </a:p>
        </p:txBody>
      </p:sp>
      <p:sp>
        <p:nvSpPr>
          <p:cNvPr id="5" name="Footer Placeholder 4">
            <a:extLst>
              <a:ext uri="{FF2B5EF4-FFF2-40B4-BE49-F238E27FC236}">
                <a16:creationId xmlns:a16="http://schemas.microsoft.com/office/drawing/2014/main" xmlns="" id="{AF9A5572-E091-4F6A-8FC7-CD8826FDD6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A181D43-A32C-4732-BCC3-CFC5F2F6A344}"/>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p14="http://schemas.microsoft.com/office/powerpoint/2010/main" xmlns="" val="21937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78697-2F56-4690-BEB3-1B52517B01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E85E547-9B83-4B3A-BB13-6B46667F40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DB3DC46-A32C-47AD-B147-313506CFEDC0}"/>
              </a:ext>
            </a:extLst>
          </p:cNvPr>
          <p:cNvSpPr>
            <a:spLocks noGrp="1"/>
          </p:cNvSpPr>
          <p:nvPr>
            <p:ph type="dt" sz="half" idx="10"/>
          </p:nvPr>
        </p:nvSpPr>
        <p:spPr/>
        <p:txBody>
          <a:bodyPr/>
          <a:lstStyle/>
          <a:p>
            <a:fld id="{DE32CD88-62EC-48B0-A27E-2D54357DD703}" type="datetimeFigureOut">
              <a:rPr lang="en-IN" smtClean="0"/>
              <a:pPr/>
              <a:t>13-01-2022</a:t>
            </a:fld>
            <a:endParaRPr lang="en-IN"/>
          </a:p>
        </p:txBody>
      </p:sp>
      <p:sp>
        <p:nvSpPr>
          <p:cNvPr id="5" name="Footer Placeholder 4">
            <a:extLst>
              <a:ext uri="{FF2B5EF4-FFF2-40B4-BE49-F238E27FC236}">
                <a16:creationId xmlns:a16="http://schemas.microsoft.com/office/drawing/2014/main" xmlns="" id="{670D1CC1-8ABD-4A79-AED5-02027CF349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A87C203-F9CD-4721-9C60-B786E2B73285}"/>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p14="http://schemas.microsoft.com/office/powerpoint/2010/main" xmlns="" val="278251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03EAFB-6F89-4FE5-BA08-2D413571C1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B5F3D90-B3C2-4F42-A4D3-A89E99BF21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BDFDE87-225D-4E6C-84F6-90B1C27119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AE9667C-231C-4037-91F0-828F0F15DD45}"/>
              </a:ext>
            </a:extLst>
          </p:cNvPr>
          <p:cNvSpPr>
            <a:spLocks noGrp="1"/>
          </p:cNvSpPr>
          <p:nvPr>
            <p:ph type="dt" sz="half" idx="10"/>
          </p:nvPr>
        </p:nvSpPr>
        <p:spPr/>
        <p:txBody>
          <a:bodyPr/>
          <a:lstStyle/>
          <a:p>
            <a:fld id="{DE32CD88-62EC-48B0-A27E-2D54357DD703}" type="datetimeFigureOut">
              <a:rPr lang="en-IN" smtClean="0"/>
              <a:pPr/>
              <a:t>13-01-2022</a:t>
            </a:fld>
            <a:endParaRPr lang="en-IN"/>
          </a:p>
        </p:txBody>
      </p:sp>
      <p:sp>
        <p:nvSpPr>
          <p:cNvPr id="6" name="Footer Placeholder 5">
            <a:extLst>
              <a:ext uri="{FF2B5EF4-FFF2-40B4-BE49-F238E27FC236}">
                <a16:creationId xmlns:a16="http://schemas.microsoft.com/office/drawing/2014/main" xmlns="" id="{53D859CC-5888-4443-9536-EDE695201C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8C14E1A-2BCB-4C03-8B11-CDEEB38F2EBE}"/>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p14="http://schemas.microsoft.com/office/powerpoint/2010/main" xmlns="" val="191136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BB41C-A0F5-4EF7-BFC0-64D78EF14A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9D16807-3690-4C30-B1D1-5B8B5F6A8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C2A2853-56C1-4425-B001-7583F9C813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5441E2F-0BA7-454B-AA77-D69EF4FA26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9D80A93-1403-4B08-BA15-B3D9D35FEA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C31A7CA-B51A-4A29-831E-705B63F54914}"/>
              </a:ext>
            </a:extLst>
          </p:cNvPr>
          <p:cNvSpPr>
            <a:spLocks noGrp="1"/>
          </p:cNvSpPr>
          <p:nvPr>
            <p:ph type="dt" sz="half" idx="10"/>
          </p:nvPr>
        </p:nvSpPr>
        <p:spPr/>
        <p:txBody>
          <a:bodyPr/>
          <a:lstStyle/>
          <a:p>
            <a:fld id="{DE32CD88-62EC-48B0-A27E-2D54357DD703}" type="datetimeFigureOut">
              <a:rPr lang="en-IN" smtClean="0"/>
              <a:pPr/>
              <a:t>13-01-2022</a:t>
            </a:fld>
            <a:endParaRPr lang="en-IN"/>
          </a:p>
        </p:txBody>
      </p:sp>
      <p:sp>
        <p:nvSpPr>
          <p:cNvPr id="8" name="Footer Placeholder 7">
            <a:extLst>
              <a:ext uri="{FF2B5EF4-FFF2-40B4-BE49-F238E27FC236}">
                <a16:creationId xmlns:a16="http://schemas.microsoft.com/office/drawing/2014/main" xmlns="" id="{8CBC2AEA-50D3-4DDA-9474-AE73F0FA7C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F6745F6-D32B-42A8-BB94-7AE8910E5276}"/>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p14="http://schemas.microsoft.com/office/powerpoint/2010/main" xmlns="" val="278978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1605B9-F43C-469B-A2CF-EBE545E6CB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FED4A4A-097F-4C53-B8AE-5540D315A0A0}"/>
              </a:ext>
            </a:extLst>
          </p:cNvPr>
          <p:cNvSpPr>
            <a:spLocks noGrp="1"/>
          </p:cNvSpPr>
          <p:nvPr>
            <p:ph type="dt" sz="half" idx="10"/>
          </p:nvPr>
        </p:nvSpPr>
        <p:spPr/>
        <p:txBody>
          <a:bodyPr/>
          <a:lstStyle/>
          <a:p>
            <a:fld id="{DE32CD88-62EC-48B0-A27E-2D54357DD703}" type="datetimeFigureOut">
              <a:rPr lang="en-IN" smtClean="0"/>
              <a:pPr/>
              <a:t>13-01-2022</a:t>
            </a:fld>
            <a:endParaRPr lang="en-IN"/>
          </a:p>
        </p:txBody>
      </p:sp>
      <p:sp>
        <p:nvSpPr>
          <p:cNvPr id="4" name="Footer Placeholder 3">
            <a:extLst>
              <a:ext uri="{FF2B5EF4-FFF2-40B4-BE49-F238E27FC236}">
                <a16:creationId xmlns:a16="http://schemas.microsoft.com/office/drawing/2014/main" xmlns="" id="{746B3392-0F18-4896-9213-8FF2BFB07B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34D6337-2FA2-4F0E-AC06-AEB6FFA48DD8}"/>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p14="http://schemas.microsoft.com/office/powerpoint/2010/main" xmlns="" val="229922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71CF5F8-3EDD-41B0-A65C-007A41FF9691}"/>
              </a:ext>
            </a:extLst>
          </p:cNvPr>
          <p:cNvSpPr>
            <a:spLocks noGrp="1"/>
          </p:cNvSpPr>
          <p:nvPr>
            <p:ph type="dt" sz="half" idx="10"/>
          </p:nvPr>
        </p:nvSpPr>
        <p:spPr/>
        <p:txBody>
          <a:bodyPr/>
          <a:lstStyle/>
          <a:p>
            <a:fld id="{DE32CD88-62EC-48B0-A27E-2D54357DD703}" type="datetimeFigureOut">
              <a:rPr lang="en-IN" smtClean="0"/>
              <a:pPr/>
              <a:t>13-01-2022</a:t>
            </a:fld>
            <a:endParaRPr lang="en-IN"/>
          </a:p>
        </p:txBody>
      </p:sp>
      <p:sp>
        <p:nvSpPr>
          <p:cNvPr id="3" name="Footer Placeholder 2">
            <a:extLst>
              <a:ext uri="{FF2B5EF4-FFF2-40B4-BE49-F238E27FC236}">
                <a16:creationId xmlns:a16="http://schemas.microsoft.com/office/drawing/2014/main" xmlns="" id="{A065382E-3A24-4C2F-A34B-C771376ABE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886A968-46FF-493F-BEF0-6886CF4C7F3A}"/>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p14="http://schemas.microsoft.com/office/powerpoint/2010/main" xmlns="" val="282521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B205D8-EE79-4E9E-859E-7AFF40651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34CEDF3-1634-4AB3-A908-8B85AE16E4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35D1BB0-6DDD-4314-835B-918E7DDB3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923D580-8109-4719-B04E-56315D7F2F45}"/>
              </a:ext>
            </a:extLst>
          </p:cNvPr>
          <p:cNvSpPr>
            <a:spLocks noGrp="1"/>
          </p:cNvSpPr>
          <p:nvPr>
            <p:ph type="dt" sz="half" idx="10"/>
          </p:nvPr>
        </p:nvSpPr>
        <p:spPr/>
        <p:txBody>
          <a:bodyPr/>
          <a:lstStyle/>
          <a:p>
            <a:fld id="{DE32CD88-62EC-48B0-A27E-2D54357DD703}" type="datetimeFigureOut">
              <a:rPr lang="en-IN" smtClean="0"/>
              <a:pPr/>
              <a:t>13-01-2022</a:t>
            </a:fld>
            <a:endParaRPr lang="en-IN"/>
          </a:p>
        </p:txBody>
      </p:sp>
      <p:sp>
        <p:nvSpPr>
          <p:cNvPr id="6" name="Footer Placeholder 5">
            <a:extLst>
              <a:ext uri="{FF2B5EF4-FFF2-40B4-BE49-F238E27FC236}">
                <a16:creationId xmlns:a16="http://schemas.microsoft.com/office/drawing/2014/main" xmlns="" id="{3B1673FE-0E0C-4255-90E6-60303139FF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BCB354-AC6A-4DC3-B992-7A0068ED271A}"/>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p14="http://schemas.microsoft.com/office/powerpoint/2010/main" xmlns="" val="12538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28491-E5BD-4E2E-A433-FEF920C1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7D221BD-D868-4EDD-84AC-F2F33B9216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8873BA6-02D1-4909-9202-6C5102F7C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C96D8C8-7AF0-454D-963D-9D350B4AE21D}"/>
              </a:ext>
            </a:extLst>
          </p:cNvPr>
          <p:cNvSpPr>
            <a:spLocks noGrp="1"/>
          </p:cNvSpPr>
          <p:nvPr>
            <p:ph type="dt" sz="half" idx="10"/>
          </p:nvPr>
        </p:nvSpPr>
        <p:spPr/>
        <p:txBody>
          <a:bodyPr/>
          <a:lstStyle/>
          <a:p>
            <a:fld id="{DE32CD88-62EC-48B0-A27E-2D54357DD703}" type="datetimeFigureOut">
              <a:rPr lang="en-IN" smtClean="0"/>
              <a:pPr/>
              <a:t>13-01-2022</a:t>
            </a:fld>
            <a:endParaRPr lang="en-IN"/>
          </a:p>
        </p:txBody>
      </p:sp>
      <p:sp>
        <p:nvSpPr>
          <p:cNvPr id="6" name="Footer Placeholder 5">
            <a:extLst>
              <a:ext uri="{FF2B5EF4-FFF2-40B4-BE49-F238E27FC236}">
                <a16:creationId xmlns:a16="http://schemas.microsoft.com/office/drawing/2014/main" xmlns="" id="{89009513-2E55-4811-A5F7-D1090C8EAF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32040B5-FB79-49BE-999C-E0D2B29D209F}"/>
              </a:ext>
            </a:extLst>
          </p:cNvPr>
          <p:cNvSpPr>
            <a:spLocks noGrp="1"/>
          </p:cNvSpPr>
          <p:nvPr>
            <p:ph type="sldNum" sz="quarter" idx="12"/>
          </p:nvPr>
        </p:nvSpPr>
        <p:spPr/>
        <p:txBody>
          <a:bodyPr/>
          <a:lstStyle/>
          <a:p>
            <a:fld id="{AF107774-9F54-4C03-91A0-8C102923DF23}" type="slidenum">
              <a:rPr lang="en-IN" smtClean="0"/>
              <a:pPr/>
              <a:t>‹#›</a:t>
            </a:fld>
            <a:endParaRPr lang="en-IN"/>
          </a:p>
        </p:txBody>
      </p:sp>
    </p:spTree>
    <p:extLst>
      <p:ext uri="{BB962C8B-B14F-4D97-AF65-F5344CB8AC3E}">
        <p14:creationId xmlns:p14="http://schemas.microsoft.com/office/powerpoint/2010/main" xmlns="" val="66612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017DC02-73EA-4E24-8759-0368A377A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21A10EF-6A7B-4E38-B3C3-962514D01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E303FB9-B4D3-409C-86D1-45F387E6C3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2CD88-62EC-48B0-A27E-2D54357DD703}" type="datetimeFigureOut">
              <a:rPr lang="en-IN" smtClean="0"/>
              <a:pPr/>
              <a:t>13-01-2022</a:t>
            </a:fld>
            <a:endParaRPr lang="en-IN"/>
          </a:p>
        </p:txBody>
      </p:sp>
      <p:sp>
        <p:nvSpPr>
          <p:cNvPr id="5" name="Footer Placeholder 4">
            <a:extLst>
              <a:ext uri="{FF2B5EF4-FFF2-40B4-BE49-F238E27FC236}">
                <a16:creationId xmlns:a16="http://schemas.microsoft.com/office/drawing/2014/main" xmlns="" id="{78D63C83-3CFC-4C74-8739-D01DB528D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D11DD74-AFB3-400B-BE73-D59C1B26F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07774-9F54-4C03-91A0-8C102923DF23}" type="slidenum">
              <a:rPr lang="en-IN" smtClean="0"/>
              <a:pPr/>
              <a:t>‹#›</a:t>
            </a:fld>
            <a:endParaRPr lang="en-IN"/>
          </a:p>
        </p:txBody>
      </p:sp>
    </p:spTree>
    <p:extLst>
      <p:ext uri="{BB962C8B-B14F-4D97-AF65-F5344CB8AC3E}">
        <p14:creationId xmlns:p14="http://schemas.microsoft.com/office/powerpoint/2010/main" xmlns="" val="273163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738314" y="357188"/>
            <a:ext cx="8105775" cy="1022350"/>
          </a:xfrm>
        </p:spPr>
        <p:txBody>
          <a:bodyPr/>
          <a:lstStyle/>
          <a:p>
            <a:pPr eaLnBrk="1" hangingPunct="1"/>
            <a:r>
              <a:rPr lang="en-US" dirty="0"/>
              <a:t> </a:t>
            </a:r>
            <a:endParaRPr lang="en-IN" dirty="0"/>
          </a:p>
        </p:txBody>
      </p:sp>
      <p:sp>
        <p:nvSpPr>
          <p:cNvPr id="23555" name="Content Placeholder 3"/>
          <p:cNvSpPr>
            <a:spLocks noGrp="1"/>
          </p:cNvSpPr>
          <p:nvPr>
            <p:ph idx="1"/>
          </p:nvPr>
        </p:nvSpPr>
        <p:spPr>
          <a:xfrm>
            <a:off x="97654" y="1260629"/>
            <a:ext cx="11958222" cy="5368771"/>
          </a:xfrm>
        </p:spPr>
        <p:txBody>
          <a:bodyPr/>
          <a:lstStyle/>
          <a:p>
            <a:pPr algn="ctr">
              <a:buNone/>
            </a:pPr>
            <a:r>
              <a:rPr lang="en-US" sz="6600" b="1" dirty="0">
                <a:solidFill>
                  <a:srgbClr val="C00000"/>
                </a:solidFill>
              </a:rPr>
              <a:t>           UNIT I</a:t>
            </a:r>
            <a:r>
              <a:rPr lang="en-US" sz="6600" dirty="0">
                <a:solidFill>
                  <a:srgbClr val="C00000"/>
                </a:solidFill>
              </a:rPr>
              <a:t>			</a:t>
            </a:r>
            <a:endParaRPr lang="en-US" sz="6600" b="1" dirty="0">
              <a:solidFill>
                <a:srgbClr val="C00000"/>
              </a:solidFill>
            </a:endParaRPr>
          </a:p>
          <a:p>
            <a:pPr algn="ctr">
              <a:buNone/>
            </a:pPr>
            <a:r>
              <a:rPr lang="en-US" sz="6600" b="1" dirty="0"/>
              <a:t>Financial Management</a:t>
            </a:r>
            <a:endParaRPr lang="en-US" sz="6600" b="1" dirty="0">
              <a:solidFill>
                <a:srgbClr val="C00000"/>
              </a:solidFill>
            </a:endParaRPr>
          </a:p>
          <a:p>
            <a:pPr>
              <a:buNone/>
            </a:pPr>
            <a:endParaRPr lang="en-US" sz="4000" b="1" dirty="0">
              <a:solidFill>
                <a:srgbClr val="C00000"/>
              </a:solidFill>
            </a:endParaRPr>
          </a:p>
          <a:p>
            <a:pPr>
              <a:buNone/>
            </a:pPr>
            <a:endParaRPr lang="en-US" sz="4000" b="1" dirty="0">
              <a:solidFill>
                <a:srgbClr val="C00000"/>
              </a:solidFill>
            </a:endParaRPr>
          </a:p>
          <a:p>
            <a:pPr>
              <a:buNone/>
            </a:pPr>
            <a:endParaRPr lang="en-US" sz="3200" dirty="0">
              <a:solidFill>
                <a:srgbClr val="C00000"/>
              </a:solidFill>
            </a:endParaRPr>
          </a:p>
          <a:p>
            <a:pPr>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CA84B64-1F50-4670-A828-4437FC56B2B1}"/>
              </a:ext>
            </a:extLst>
          </p:cNvPr>
          <p:cNvSpPr>
            <a:spLocks noGrp="1"/>
          </p:cNvSpPr>
          <p:nvPr>
            <p:ph type="subTitle" idx="1"/>
          </p:nvPr>
        </p:nvSpPr>
        <p:spPr>
          <a:xfrm>
            <a:off x="133165" y="1066800"/>
            <a:ext cx="11958221" cy="5638800"/>
          </a:xfrm>
        </p:spPr>
        <p:txBody>
          <a:bodyPr/>
          <a:lstStyle/>
          <a:p>
            <a:pPr algn="just">
              <a:lnSpc>
                <a:spcPct val="150000"/>
              </a:lnSpc>
            </a:pPr>
            <a:r>
              <a:rPr lang="en-US" sz="3200" b="1" dirty="0"/>
              <a:t>Answer: Option A</a:t>
            </a:r>
            <a:endParaRPr lang="en-US" sz="3200" dirty="0"/>
          </a:p>
          <a:p>
            <a:pPr algn="just">
              <a:lnSpc>
                <a:spcPct val="150000"/>
              </a:lnSpc>
            </a:pPr>
            <a:r>
              <a:rPr lang="en-US" sz="3200" dirty="0"/>
              <a:t>Financial Management is mainly concerned with all aspects of acquiring and utilizing financial resources for firms activities. Financial Management is the application of general principles of management to the financial possessions of an enterprise.</a:t>
            </a:r>
          </a:p>
          <a:p>
            <a:endParaRPr lang="en-IN" dirty="0"/>
          </a:p>
        </p:txBody>
      </p:sp>
    </p:spTree>
    <p:extLst>
      <p:ext uri="{BB962C8B-B14F-4D97-AF65-F5344CB8AC3E}">
        <p14:creationId xmlns:p14="http://schemas.microsoft.com/office/powerpoint/2010/main" xmlns="" val="4027483096"/>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9CC8F3-2BC5-424D-970F-7A5558D75BA3}"/>
              </a:ext>
            </a:extLst>
          </p:cNvPr>
          <p:cNvSpPr>
            <a:spLocks noGrp="1"/>
          </p:cNvSpPr>
          <p:nvPr>
            <p:ph type="ctrTitle"/>
          </p:nvPr>
        </p:nvSpPr>
        <p:spPr>
          <a:xfrm>
            <a:off x="127248" y="79899"/>
            <a:ext cx="11937504" cy="1444101"/>
          </a:xfrm>
        </p:spPr>
        <p:txBody>
          <a:bodyPr>
            <a:normAutofit fontScale="90000"/>
          </a:bodyPr>
          <a:lstStyle/>
          <a:p>
            <a:r>
              <a:rPr lang="en-IN" b="1" dirty="0"/>
              <a:t/>
            </a:r>
            <a:br>
              <a:rPr lang="en-IN" b="1" dirty="0"/>
            </a:br>
            <a:r>
              <a:rPr lang="en-IN" b="1" dirty="0"/>
              <a:t/>
            </a:r>
            <a:br>
              <a:rPr lang="en-IN" b="1" dirty="0"/>
            </a:br>
            <a:r>
              <a:rPr lang="en-IN" b="1" dirty="0"/>
              <a:t>Functions of Financial Management</a:t>
            </a:r>
            <a:endParaRPr lang="en-IN" dirty="0"/>
          </a:p>
        </p:txBody>
      </p:sp>
      <p:sp>
        <p:nvSpPr>
          <p:cNvPr id="3" name="Subtitle 2">
            <a:extLst>
              <a:ext uri="{FF2B5EF4-FFF2-40B4-BE49-F238E27FC236}">
                <a16:creationId xmlns:a16="http://schemas.microsoft.com/office/drawing/2014/main" xmlns="" id="{0EF4E217-5988-4700-9738-16D675982AD8}"/>
              </a:ext>
            </a:extLst>
          </p:cNvPr>
          <p:cNvSpPr>
            <a:spLocks noGrp="1"/>
          </p:cNvSpPr>
          <p:nvPr>
            <p:ph type="subTitle" idx="1"/>
          </p:nvPr>
        </p:nvSpPr>
        <p:spPr>
          <a:xfrm>
            <a:off x="115409" y="1961964"/>
            <a:ext cx="11949343" cy="4743635"/>
          </a:xfrm>
        </p:spPr>
        <p:txBody>
          <a:bodyPr>
            <a:normAutofit/>
          </a:bodyPr>
          <a:lstStyle/>
          <a:p>
            <a:pPr marL="514350" indent="-514350" algn="just">
              <a:lnSpc>
                <a:spcPct val="150000"/>
              </a:lnSpc>
              <a:buFont typeface="+mj-lt"/>
              <a:buAutoNum type="arabicParenR"/>
            </a:pPr>
            <a:r>
              <a:rPr lang="en-IN" sz="2800" dirty="0"/>
              <a:t>Estimation of capital requirements</a:t>
            </a:r>
          </a:p>
          <a:p>
            <a:pPr marL="514350" indent="-514350" algn="just">
              <a:lnSpc>
                <a:spcPct val="150000"/>
              </a:lnSpc>
              <a:buFont typeface="+mj-lt"/>
              <a:buAutoNum type="arabicParenR"/>
            </a:pPr>
            <a:r>
              <a:rPr lang="en-IN" sz="2800" dirty="0"/>
              <a:t>Determination of capital composition</a:t>
            </a:r>
          </a:p>
          <a:p>
            <a:pPr marL="514350" indent="-514350" algn="just">
              <a:lnSpc>
                <a:spcPct val="150000"/>
              </a:lnSpc>
              <a:buFont typeface="+mj-lt"/>
              <a:buAutoNum type="arabicParenR"/>
            </a:pPr>
            <a:r>
              <a:rPr lang="en-IN" sz="2800" dirty="0"/>
              <a:t>Investment of funds</a:t>
            </a:r>
          </a:p>
          <a:p>
            <a:pPr marL="514350" indent="-514350" algn="just">
              <a:lnSpc>
                <a:spcPct val="150000"/>
              </a:lnSpc>
              <a:buFont typeface="+mj-lt"/>
              <a:buAutoNum type="arabicParenR"/>
            </a:pPr>
            <a:r>
              <a:rPr lang="en-IN" sz="2800" dirty="0"/>
              <a:t>Disposal of surplus</a:t>
            </a:r>
          </a:p>
          <a:p>
            <a:pPr marL="514350" indent="-514350" algn="just">
              <a:lnSpc>
                <a:spcPct val="150000"/>
              </a:lnSpc>
              <a:buFont typeface="+mj-lt"/>
              <a:buAutoNum type="arabicParenR"/>
            </a:pPr>
            <a:r>
              <a:rPr lang="en-IN" sz="2800" dirty="0"/>
              <a:t>Management of cash</a:t>
            </a:r>
          </a:p>
          <a:p>
            <a:pPr marL="514350" indent="-514350" algn="just">
              <a:lnSpc>
                <a:spcPct val="150000"/>
              </a:lnSpc>
              <a:buFont typeface="+mj-lt"/>
              <a:buAutoNum type="arabicParenR"/>
            </a:pPr>
            <a:r>
              <a:rPr lang="en-IN" sz="2800" dirty="0"/>
              <a:t>Financial controls</a:t>
            </a:r>
          </a:p>
        </p:txBody>
      </p:sp>
    </p:spTree>
    <p:extLst>
      <p:ext uri="{BB962C8B-B14F-4D97-AF65-F5344CB8AC3E}">
        <p14:creationId xmlns:p14="http://schemas.microsoft.com/office/powerpoint/2010/main" xmlns="" val="3946251030"/>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D586A6-E44A-4FFD-8357-9A822BDED6A1}"/>
              </a:ext>
            </a:extLst>
          </p:cNvPr>
          <p:cNvSpPr>
            <a:spLocks noGrp="1"/>
          </p:cNvSpPr>
          <p:nvPr>
            <p:ph type="ctrTitle"/>
          </p:nvPr>
        </p:nvSpPr>
        <p:spPr>
          <a:xfrm>
            <a:off x="159797" y="152400"/>
            <a:ext cx="11878321" cy="1524000"/>
          </a:xfrm>
        </p:spPr>
        <p:txBody>
          <a:bodyPr>
            <a:normAutofit/>
          </a:bodyPr>
          <a:lstStyle/>
          <a:p>
            <a:r>
              <a:rPr lang="en-IN" b="1" dirty="0"/>
              <a:t>Goals of Financial Management</a:t>
            </a:r>
          </a:p>
        </p:txBody>
      </p:sp>
      <p:sp>
        <p:nvSpPr>
          <p:cNvPr id="3" name="Subtitle 2">
            <a:extLst>
              <a:ext uri="{FF2B5EF4-FFF2-40B4-BE49-F238E27FC236}">
                <a16:creationId xmlns:a16="http://schemas.microsoft.com/office/drawing/2014/main" xmlns="" id="{5A4187D5-D53A-4F68-9F2B-8D434840F52E}"/>
              </a:ext>
            </a:extLst>
          </p:cNvPr>
          <p:cNvSpPr>
            <a:spLocks noGrp="1"/>
          </p:cNvSpPr>
          <p:nvPr>
            <p:ph type="subTitle" idx="1"/>
          </p:nvPr>
        </p:nvSpPr>
        <p:spPr>
          <a:xfrm>
            <a:off x="159798" y="2210540"/>
            <a:ext cx="11878322" cy="4495060"/>
          </a:xfrm>
        </p:spPr>
        <p:txBody>
          <a:bodyPr>
            <a:normAutofit/>
          </a:bodyPr>
          <a:lstStyle/>
          <a:p>
            <a:pPr marL="514350" indent="-514350" algn="just">
              <a:lnSpc>
                <a:spcPct val="150000"/>
              </a:lnSpc>
              <a:buFont typeface="+mj-lt"/>
              <a:buAutoNum type="alphaUcPeriod"/>
            </a:pPr>
            <a:r>
              <a:rPr lang="en-IN" sz="4000" dirty="0"/>
              <a:t>Profit Maximisation</a:t>
            </a:r>
          </a:p>
          <a:p>
            <a:pPr marL="514350" indent="-514350" algn="just">
              <a:lnSpc>
                <a:spcPct val="150000"/>
              </a:lnSpc>
              <a:buFont typeface="+mj-lt"/>
              <a:buAutoNum type="alphaUcPeriod"/>
            </a:pPr>
            <a:r>
              <a:rPr lang="en-IN" sz="4000" dirty="0"/>
              <a:t>Wealth Maximisation</a:t>
            </a:r>
          </a:p>
        </p:txBody>
      </p:sp>
    </p:spTree>
    <p:extLst>
      <p:ext uri="{BB962C8B-B14F-4D97-AF65-F5344CB8AC3E}">
        <p14:creationId xmlns:p14="http://schemas.microsoft.com/office/powerpoint/2010/main" xmlns="" val="2086895560"/>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596BCE-4F2A-44CB-847A-550BCFF2976A}"/>
              </a:ext>
            </a:extLst>
          </p:cNvPr>
          <p:cNvSpPr>
            <a:spLocks noGrp="1"/>
          </p:cNvSpPr>
          <p:nvPr>
            <p:ph type="ctrTitle"/>
          </p:nvPr>
        </p:nvSpPr>
        <p:spPr>
          <a:xfrm>
            <a:off x="257451" y="102094"/>
            <a:ext cx="11611993" cy="1318333"/>
          </a:xfrm>
        </p:spPr>
        <p:txBody>
          <a:bodyPr>
            <a:normAutofit fontScale="90000"/>
          </a:bodyPr>
          <a:lstStyle/>
          <a:p>
            <a:r>
              <a:rPr lang="en-IN" b="1" dirty="0"/>
              <a:t/>
            </a:r>
            <a:br>
              <a:rPr lang="en-IN" b="1" dirty="0"/>
            </a:br>
            <a:r>
              <a:rPr lang="en-IN" dirty="0"/>
              <a:t/>
            </a:r>
            <a:br>
              <a:rPr lang="en-IN" dirty="0"/>
            </a:br>
            <a:r>
              <a:rPr lang="en-IN" b="1" dirty="0"/>
              <a:t>Profit Maximization</a:t>
            </a:r>
            <a:endParaRPr lang="en-IN" dirty="0"/>
          </a:p>
        </p:txBody>
      </p:sp>
      <p:sp>
        <p:nvSpPr>
          <p:cNvPr id="3" name="Subtitle 2">
            <a:extLst>
              <a:ext uri="{FF2B5EF4-FFF2-40B4-BE49-F238E27FC236}">
                <a16:creationId xmlns:a16="http://schemas.microsoft.com/office/drawing/2014/main" xmlns="" id="{91549F1B-C7EB-4445-B7C5-4147EB877099}"/>
              </a:ext>
            </a:extLst>
          </p:cNvPr>
          <p:cNvSpPr>
            <a:spLocks noGrp="1"/>
          </p:cNvSpPr>
          <p:nvPr>
            <p:ph type="subTitle" idx="1"/>
          </p:nvPr>
        </p:nvSpPr>
        <p:spPr>
          <a:xfrm>
            <a:off x="88777" y="1846555"/>
            <a:ext cx="11958221" cy="4909352"/>
          </a:xfrm>
        </p:spPr>
        <p:txBody>
          <a:bodyPr/>
          <a:lstStyle/>
          <a:p>
            <a:pPr algn="just">
              <a:lnSpc>
                <a:spcPct val="150000"/>
              </a:lnSpc>
            </a:pPr>
            <a:r>
              <a:rPr lang="en-US" sz="3200" dirty="0"/>
              <a:t>Profit Maximization is the capability of the firm in producing maximum output with the limited input, or it uses minimum input for producing stated output. It is essential for the success, survival, and growth of the company. Profit is a long term objective, but it has a short-term perspective i.e. one financial year.</a:t>
            </a:r>
          </a:p>
          <a:p>
            <a:endParaRPr lang="en-IN" dirty="0"/>
          </a:p>
        </p:txBody>
      </p:sp>
    </p:spTree>
    <p:extLst>
      <p:ext uri="{BB962C8B-B14F-4D97-AF65-F5344CB8AC3E}">
        <p14:creationId xmlns:p14="http://schemas.microsoft.com/office/powerpoint/2010/main" xmlns="" val="1162157155"/>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FD1624-176F-4A0E-915C-5C71626B5507}"/>
              </a:ext>
            </a:extLst>
          </p:cNvPr>
          <p:cNvSpPr>
            <a:spLocks noGrp="1"/>
          </p:cNvSpPr>
          <p:nvPr>
            <p:ph type="ctrTitle"/>
          </p:nvPr>
        </p:nvSpPr>
        <p:spPr>
          <a:xfrm>
            <a:off x="292963" y="152400"/>
            <a:ext cx="11594237" cy="1600200"/>
          </a:xfrm>
        </p:spPr>
        <p:txBody>
          <a:bodyPr/>
          <a:lstStyle/>
          <a:p>
            <a:r>
              <a:rPr lang="en-IN" b="1" dirty="0"/>
              <a:t>Wealth Maximisation</a:t>
            </a:r>
          </a:p>
        </p:txBody>
      </p:sp>
      <p:sp>
        <p:nvSpPr>
          <p:cNvPr id="3" name="Subtitle 2">
            <a:extLst>
              <a:ext uri="{FF2B5EF4-FFF2-40B4-BE49-F238E27FC236}">
                <a16:creationId xmlns:a16="http://schemas.microsoft.com/office/drawing/2014/main" xmlns="" id="{078A50E1-D92C-4E34-A2A3-DACB33CDCCDD}"/>
              </a:ext>
            </a:extLst>
          </p:cNvPr>
          <p:cNvSpPr>
            <a:spLocks noGrp="1"/>
          </p:cNvSpPr>
          <p:nvPr>
            <p:ph type="subTitle" idx="1"/>
          </p:nvPr>
        </p:nvSpPr>
        <p:spPr>
          <a:xfrm>
            <a:off x="150919" y="2015230"/>
            <a:ext cx="11860567" cy="4690369"/>
          </a:xfrm>
        </p:spPr>
        <p:txBody>
          <a:bodyPr/>
          <a:lstStyle/>
          <a:p>
            <a:pPr algn="just">
              <a:lnSpc>
                <a:spcPct val="150000"/>
              </a:lnSpc>
            </a:pPr>
            <a:r>
              <a:rPr lang="en-US" sz="3200" dirty="0"/>
              <a:t>Wealth maximization is the ability of a company to increase the market value of its common stock over time. The market value of the firm is based on many factors like their goodwill, sales, services, quality of products, etc. This will help the firm to increase their share in the market, attain leadership, maintain consumer satisfaction and many other benefits are also there.</a:t>
            </a:r>
          </a:p>
          <a:p>
            <a:endParaRPr lang="en-IN" dirty="0"/>
          </a:p>
        </p:txBody>
      </p:sp>
    </p:spTree>
    <p:extLst>
      <p:ext uri="{BB962C8B-B14F-4D97-AF65-F5344CB8AC3E}">
        <p14:creationId xmlns:p14="http://schemas.microsoft.com/office/powerpoint/2010/main" xmlns="" val="1581690609"/>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85ED6-A203-4B0B-AE81-387A9B1A47E6}"/>
              </a:ext>
            </a:extLst>
          </p:cNvPr>
          <p:cNvSpPr>
            <a:spLocks noGrp="1"/>
          </p:cNvSpPr>
          <p:nvPr>
            <p:ph type="ctrTitle"/>
          </p:nvPr>
        </p:nvSpPr>
        <p:spPr>
          <a:xfrm>
            <a:off x="133165" y="27690"/>
            <a:ext cx="11869445" cy="758637"/>
          </a:xfrm>
        </p:spPr>
        <p:txBody>
          <a:bodyPr>
            <a:noAutofit/>
          </a:bodyPr>
          <a:lstStyle/>
          <a:p>
            <a:r>
              <a:rPr lang="en-IN" sz="4800" b="1" dirty="0"/>
              <a:t>Wealth maximisation Vs Profit Maximisation</a:t>
            </a:r>
          </a:p>
        </p:txBody>
      </p:sp>
      <p:sp>
        <p:nvSpPr>
          <p:cNvPr id="3" name="Subtitle 2">
            <a:extLst>
              <a:ext uri="{FF2B5EF4-FFF2-40B4-BE49-F238E27FC236}">
                <a16:creationId xmlns:a16="http://schemas.microsoft.com/office/drawing/2014/main" xmlns="" id="{452C026C-73CB-4326-AE22-516B94A2C1A2}"/>
              </a:ext>
            </a:extLst>
          </p:cNvPr>
          <p:cNvSpPr>
            <a:spLocks noGrp="1"/>
          </p:cNvSpPr>
          <p:nvPr>
            <p:ph type="subTitle" idx="1"/>
          </p:nvPr>
        </p:nvSpPr>
        <p:spPr>
          <a:xfrm>
            <a:off x="1600200" y="1524000"/>
            <a:ext cx="8991600" cy="5257800"/>
          </a:xfrm>
        </p:spPr>
        <p:txBody>
          <a:bodyPr/>
          <a:lstStyle/>
          <a:p>
            <a:endParaRPr lang="en-IN" dirty="0"/>
          </a:p>
        </p:txBody>
      </p:sp>
      <p:graphicFrame>
        <p:nvGraphicFramePr>
          <p:cNvPr id="4" name="Table 3">
            <a:extLst>
              <a:ext uri="{FF2B5EF4-FFF2-40B4-BE49-F238E27FC236}">
                <a16:creationId xmlns:a16="http://schemas.microsoft.com/office/drawing/2014/main" xmlns="" id="{6DA88FF8-A91F-4B1D-AE46-BFFC2EF79DF6}"/>
              </a:ext>
            </a:extLst>
          </p:cNvPr>
          <p:cNvGraphicFramePr>
            <a:graphicFrameLocks noGrp="1"/>
          </p:cNvGraphicFramePr>
          <p:nvPr>
            <p:extLst>
              <p:ext uri="{D42A27DB-BD31-4B8C-83A1-F6EECF244321}">
                <p14:modId xmlns:p14="http://schemas.microsoft.com/office/powerpoint/2010/main" xmlns="" val="1557411310"/>
              </p:ext>
            </p:extLst>
          </p:nvPr>
        </p:nvGraphicFramePr>
        <p:xfrm>
          <a:off x="91600" y="761976"/>
          <a:ext cx="11984853" cy="6001958"/>
        </p:xfrm>
        <a:graphic>
          <a:graphicData uri="http://schemas.openxmlformats.org/drawingml/2006/table">
            <a:tbl>
              <a:tblPr firstRow="1" firstCol="1" bandRow="1">
                <a:tableStyleId>{5C22544A-7EE6-4342-B048-85BDC9FD1C3A}</a:tableStyleId>
              </a:tblPr>
              <a:tblGrid>
                <a:gridCol w="3994951">
                  <a:extLst>
                    <a:ext uri="{9D8B030D-6E8A-4147-A177-3AD203B41FA5}">
                      <a16:colId xmlns:a16="http://schemas.microsoft.com/office/drawing/2014/main" xmlns="" val="4180809208"/>
                    </a:ext>
                  </a:extLst>
                </a:gridCol>
                <a:gridCol w="3994951">
                  <a:extLst>
                    <a:ext uri="{9D8B030D-6E8A-4147-A177-3AD203B41FA5}">
                      <a16:colId xmlns:a16="http://schemas.microsoft.com/office/drawing/2014/main" xmlns="" val="2139545214"/>
                    </a:ext>
                  </a:extLst>
                </a:gridCol>
                <a:gridCol w="3994951">
                  <a:extLst>
                    <a:ext uri="{9D8B030D-6E8A-4147-A177-3AD203B41FA5}">
                      <a16:colId xmlns:a16="http://schemas.microsoft.com/office/drawing/2014/main" xmlns="" val="3566454520"/>
                    </a:ext>
                  </a:extLst>
                </a:gridCol>
              </a:tblGrid>
              <a:tr h="523917">
                <a:tc>
                  <a:txBody>
                    <a:bodyPr/>
                    <a:lstStyle/>
                    <a:p>
                      <a:pPr algn="ctr">
                        <a:lnSpc>
                          <a:spcPct val="107000"/>
                        </a:lnSpc>
                        <a:spcAft>
                          <a:spcPts val="1200"/>
                        </a:spcAft>
                      </a:pPr>
                      <a:r>
                        <a:rPr lang="en-IN" sz="2400" cap="all" dirty="0">
                          <a:effectLst/>
                        </a:rPr>
                        <a:t>BASIS FOR COMPARISON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1200"/>
                        </a:spcAft>
                      </a:pPr>
                      <a:r>
                        <a:rPr lang="en-IN" sz="2400" cap="all">
                          <a:effectLst/>
                        </a:rPr>
                        <a:t>PROFIT MAXIMIZATION</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1200"/>
                        </a:spcAft>
                      </a:pPr>
                      <a:r>
                        <a:rPr lang="en-IN" sz="2400" cap="all">
                          <a:effectLst/>
                        </a:rPr>
                        <a:t>WEALTH MAXIMIZATION</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xmlns="" val="1677258234"/>
                  </a:ext>
                </a:extLst>
              </a:tr>
              <a:tr h="1128001">
                <a:tc>
                  <a:txBody>
                    <a:bodyPr/>
                    <a:lstStyle/>
                    <a:p>
                      <a:pPr>
                        <a:lnSpc>
                          <a:spcPct val="107000"/>
                        </a:lnSpc>
                        <a:spcAft>
                          <a:spcPts val="1200"/>
                        </a:spcAft>
                      </a:pPr>
                      <a:r>
                        <a:rPr lang="en-IN" sz="2400" dirty="0">
                          <a:effectLst/>
                        </a:rPr>
                        <a:t>Concept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200"/>
                        </a:spcAft>
                      </a:pPr>
                      <a:r>
                        <a:rPr lang="en-IN" sz="2400" dirty="0">
                          <a:effectLst/>
                        </a:rPr>
                        <a:t>The main objective of a concern is to earn a larger amount of profit.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200"/>
                        </a:spcAft>
                      </a:pPr>
                      <a:r>
                        <a:rPr lang="en-IN" sz="2400">
                          <a:effectLst/>
                        </a:rPr>
                        <a:t>The ultimate goal of the concern is to improve the market value of its shares.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2289732037"/>
                  </a:ext>
                </a:extLst>
              </a:tr>
              <a:tr h="825960">
                <a:tc>
                  <a:txBody>
                    <a:bodyPr/>
                    <a:lstStyle/>
                    <a:p>
                      <a:pPr>
                        <a:lnSpc>
                          <a:spcPct val="107000"/>
                        </a:lnSpc>
                        <a:spcAft>
                          <a:spcPts val="1200"/>
                        </a:spcAft>
                      </a:pPr>
                      <a:r>
                        <a:rPr lang="en-IN" sz="2400" dirty="0">
                          <a:effectLst/>
                        </a:rPr>
                        <a:t>Emphasizes 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200"/>
                        </a:spcAft>
                      </a:pPr>
                      <a:r>
                        <a:rPr lang="en-IN" sz="2400" dirty="0">
                          <a:effectLst/>
                        </a:rPr>
                        <a:t>Achieving short term objectives.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200"/>
                        </a:spcAft>
                      </a:pPr>
                      <a:r>
                        <a:rPr lang="en-IN" sz="2400">
                          <a:effectLst/>
                        </a:rPr>
                        <a:t>Achieving long term objectives.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1503656928"/>
                  </a:ext>
                </a:extLst>
              </a:tr>
              <a:tr h="825960">
                <a:tc>
                  <a:txBody>
                    <a:bodyPr/>
                    <a:lstStyle/>
                    <a:p>
                      <a:pPr>
                        <a:lnSpc>
                          <a:spcPct val="107000"/>
                        </a:lnSpc>
                        <a:spcAft>
                          <a:spcPts val="1200"/>
                        </a:spcAft>
                      </a:pPr>
                      <a:r>
                        <a:rPr lang="en-IN" sz="2400">
                          <a:effectLst/>
                        </a:rPr>
                        <a:t>Consideration of Risks and Uncertainty</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200"/>
                        </a:spcAft>
                      </a:pPr>
                      <a:r>
                        <a:rPr lang="en-IN" sz="2400" dirty="0">
                          <a:effectLst/>
                        </a:rPr>
                        <a:t>No</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200"/>
                        </a:spcAft>
                      </a:pPr>
                      <a:r>
                        <a:rPr lang="en-IN" sz="2400" dirty="0">
                          <a:effectLst/>
                        </a:rPr>
                        <a:t>Yes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1214833806"/>
                  </a:ext>
                </a:extLst>
              </a:tr>
              <a:tr h="1128001">
                <a:tc>
                  <a:txBody>
                    <a:bodyPr/>
                    <a:lstStyle/>
                    <a:p>
                      <a:pPr>
                        <a:lnSpc>
                          <a:spcPct val="107000"/>
                        </a:lnSpc>
                        <a:spcAft>
                          <a:spcPts val="1200"/>
                        </a:spcAft>
                      </a:pPr>
                      <a:r>
                        <a:rPr lang="en-IN" sz="2400">
                          <a:effectLst/>
                        </a:rPr>
                        <a:t>Advantage</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200"/>
                        </a:spcAft>
                      </a:pPr>
                      <a:r>
                        <a:rPr lang="en-IN" sz="2400">
                          <a:effectLst/>
                        </a:rPr>
                        <a:t>Acts as a yardstick for computing the operational efficiency of the entity.</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200"/>
                        </a:spcAft>
                      </a:pPr>
                      <a:r>
                        <a:rPr lang="en-IN" sz="2400" dirty="0">
                          <a:effectLst/>
                        </a:rPr>
                        <a:t>Gaining a large market share.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2101754325"/>
                  </a:ext>
                </a:extLst>
              </a:tr>
              <a:tr h="825960">
                <a:tc>
                  <a:txBody>
                    <a:bodyPr/>
                    <a:lstStyle/>
                    <a:p>
                      <a:pPr>
                        <a:lnSpc>
                          <a:spcPct val="107000"/>
                        </a:lnSpc>
                        <a:spcAft>
                          <a:spcPts val="1200"/>
                        </a:spcAft>
                      </a:pPr>
                      <a:r>
                        <a:rPr lang="en-IN" sz="2400">
                          <a:effectLst/>
                        </a:rPr>
                        <a:t>Recognition of Time Pattern of Returns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200"/>
                        </a:spcAft>
                      </a:pPr>
                      <a:r>
                        <a:rPr lang="en-IN" sz="2400">
                          <a:effectLst/>
                        </a:rPr>
                        <a:t>No</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200"/>
                        </a:spcAft>
                      </a:pPr>
                      <a:r>
                        <a:rPr lang="en-IN" sz="2400" dirty="0">
                          <a:effectLst/>
                        </a:rPr>
                        <a:t>Yes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2592347178"/>
                  </a:ext>
                </a:extLst>
              </a:tr>
            </a:tbl>
          </a:graphicData>
        </a:graphic>
      </p:graphicFrame>
    </p:spTree>
    <p:extLst>
      <p:ext uri="{BB962C8B-B14F-4D97-AF65-F5344CB8AC3E}">
        <p14:creationId xmlns:p14="http://schemas.microsoft.com/office/powerpoint/2010/main" xmlns="" val="3970443088"/>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55012-1450-449D-87AA-12C502D96F77}"/>
              </a:ext>
            </a:extLst>
          </p:cNvPr>
          <p:cNvSpPr>
            <a:spLocks noGrp="1"/>
          </p:cNvSpPr>
          <p:nvPr>
            <p:ph type="ctrTitle"/>
          </p:nvPr>
        </p:nvSpPr>
        <p:spPr>
          <a:xfrm>
            <a:off x="994299" y="266331"/>
            <a:ext cx="10120544" cy="1331650"/>
          </a:xfrm>
        </p:spPr>
        <p:txBody>
          <a:bodyPr>
            <a:normAutofit/>
          </a:bodyPr>
          <a:lstStyle/>
          <a:p>
            <a:r>
              <a:rPr lang="en-US" b="1" dirty="0"/>
              <a:t>MCQ </a:t>
            </a:r>
            <a:endParaRPr lang="en-IN" b="1" dirty="0"/>
          </a:p>
        </p:txBody>
      </p:sp>
      <p:sp>
        <p:nvSpPr>
          <p:cNvPr id="3" name="Subtitle 2">
            <a:extLst>
              <a:ext uri="{FF2B5EF4-FFF2-40B4-BE49-F238E27FC236}">
                <a16:creationId xmlns:a16="http://schemas.microsoft.com/office/drawing/2014/main" xmlns="" id="{E87F1307-4D4C-4305-A1C6-9EA9F6B51C23}"/>
              </a:ext>
            </a:extLst>
          </p:cNvPr>
          <p:cNvSpPr>
            <a:spLocks noGrp="1"/>
          </p:cNvSpPr>
          <p:nvPr>
            <p:ph type="subTitle" idx="1"/>
          </p:nvPr>
        </p:nvSpPr>
        <p:spPr>
          <a:xfrm>
            <a:off x="133165" y="1731146"/>
            <a:ext cx="11913833" cy="4974454"/>
          </a:xfrm>
        </p:spPr>
        <p:txBody>
          <a:bodyPr>
            <a:normAutofit/>
          </a:bodyPr>
          <a:lstStyle/>
          <a:p>
            <a:pPr algn="just">
              <a:lnSpc>
                <a:spcPct val="150000"/>
              </a:lnSpc>
            </a:pPr>
            <a:r>
              <a:rPr lang="en-US" sz="3200" b="1" dirty="0"/>
              <a:t>Que2. The primary goal of financial management is………</a:t>
            </a:r>
          </a:p>
          <a:p>
            <a:pPr marL="514350" indent="-514350" algn="just">
              <a:lnSpc>
                <a:spcPct val="150000"/>
              </a:lnSpc>
              <a:buFont typeface="+mj-lt"/>
              <a:buAutoNum type="alphaLcParenR"/>
            </a:pPr>
            <a:r>
              <a:rPr lang="en-US" sz="3200" dirty="0"/>
              <a:t>To maximize the return</a:t>
            </a:r>
          </a:p>
          <a:p>
            <a:pPr marL="514350" indent="-514350" algn="just">
              <a:lnSpc>
                <a:spcPct val="150000"/>
              </a:lnSpc>
              <a:buFont typeface="+mj-lt"/>
              <a:buAutoNum type="alphaLcParenR"/>
            </a:pPr>
            <a:r>
              <a:rPr lang="en-US" sz="3200" dirty="0"/>
              <a:t>To minimize the return</a:t>
            </a:r>
          </a:p>
          <a:p>
            <a:pPr marL="514350" indent="-514350" algn="just">
              <a:lnSpc>
                <a:spcPct val="150000"/>
              </a:lnSpc>
              <a:buFont typeface="+mj-lt"/>
              <a:buAutoNum type="alphaLcParenR"/>
            </a:pPr>
            <a:r>
              <a:rPr lang="en-US" sz="3200" dirty="0"/>
              <a:t>To maximize the wealth of owners</a:t>
            </a:r>
          </a:p>
          <a:p>
            <a:pPr marL="514350" indent="-514350" algn="just">
              <a:lnSpc>
                <a:spcPct val="150000"/>
              </a:lnSpc>
              <a:buFont typeface="+mj-lt"/>
              <a:buAutoNum type="alphaLcParenR"/>
            </a:pPr>
            <a:r>
              <a:rPr lang="en-US" sz="3200" dirty="0"/>
              <a:t>To maximize profit </a:t>
            </a:r>
            <a:endParaRPr lang="en-IN" sz="3200" dirty="0"/>
          </a:p>
        </p:txBody>
      </p:sp>
    </p:spTree>
    <p:extLst>
      <p:ext uri="{BB962C8B-B14F-4D97-AF65-F5344CB8AC3E}">
        <p14:creationId xmlns:p14="http://schemas.microsoft.com/office/powerpoint/2010/main" xmlns="" val="1811990782"/>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9003A76-6735-4608-B128-25E3F65D36C1}"/>
              </a:ext>
            </a:extLst>
          </p:cNvPr>
          <p:cNvSpPr>
            <a:spLocks noGrp="1"/>
          </p:cNvSpPr>
          <p:nvPr>
            <p:ph type="subTitle" idx="1"/>
          </p:nvPr>
        </p:nvSpPr>
        <p:spPr>
          <a:xfrm>
            <a:off x="115409" y="1143000"/>
            <a:ext cx="11949343" cy="5562600"/>
          </a:xfrm>
        </p:spPr>
        <p:txBody>
          <a:bodyPr/>
          <a:lstStyle/>
          <a:p>
            <a:pPr algn="just">
              <a:lnSpc>
                <a:spcPct val="150000"/>
              </a:lnSpc>
            </a:pPr>
            <a:r>
              <a:rPr lang="en-US" sz="3200" b="1" dirty="0"/>
              <a:t>Answer: Option C</a:t>
            </a:r>
            <a:endParaRPr lang="en-US" sz="3200" dirty="0"/>
          </a:p>
          <a:p>
            <a:pPr algn="just">
              <a:lnSpc>
                <a:spcPct val="150000"/>
              </a:lnSpc>
            </a:pPr>
            <a:r>
              <a:rPr lang="en-US" sz="3200" dirty="0"/>
              <a:t>The primary goal of the financial management is to maximize the wealth of owners. All businesses aim to maximize their profits, minimize their expenses and maximize their market share.</a:t>
            </a:r>
          </a:p>
          <a:p>
            <a:endParaRPr lang="en-IN" dirty="0"/>
          </a:p>
        </p:txBody>
      </p:sp>
    </p:spTree>
    <p:extLst>
      <p:ext uri="{BB962C8B-B14F-4D97-AF65-F5344CB8AC3E}">
        <p14:creationId xmlns:p14="http://schemas.microsoft.com/office/powerpoint/2010/main" xmlns="" val="313127699"/>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EC6811-0CCD-4DE9-9053-CFC342F91E00}"/>
              </a:ext>
            </a:extLst>
          </p:cNvPr>
          <p:cNvSpPr>
            <a:spLocks noGrp="1"/>
          </p:cNvSpPr>
          <p:nvPr>
            <p:ph type="ctrTitle"/>
          </p:nvPr>
        </p:nvSpPr>
        <p:spPr>
          <a:xfrm>
            <a:off x="115410" y="88777"/>
            <a:ext cx="11931588" cy="1633491"/>
          </a:xfrm>
        </p:spPr>
        <p:txBody>
          <a:bodyPr/>
          <a:lstStyle/>
          <a:p>
            <a:r>
              <a:rPr lang="en-IN" b="1" dirty="0"/>
              <a:t>Role of Finance Manager</a:t>
            </a:r>
          </a:p>
        </p:txBody>
      </p:sp>
      <p:sp>
        <p:nvSpPr>
          <p:cNvPr id="3" name="Subtitle 2">
            <a:extLst>
              <a:ext uri="{FF2B5EF4-FFF2-40B4-BE49-F238E27FC236}">
                <a16:creationId xmlns:a16="http://schemas.microsoft.com/office/drawing/2014/main" xmlns="" id="{66317B2D-3D00-42D6-86A2-C8E14E490C21}"/>
              </a:ext>
            </a:extLst>
          </p:cNvPr>
          <p:cNvSpPr>
            <a:spLocks noGrp="1"/>
          </p:cNvSpPr>
          <p:nvPr>
            <p:ph type="subTitle" idx="1"/>
          </p:nvPr>
        </p:nvSpPr>
        <p:spPr>
          <a:xfrm>
            <a:off x="115409" y="2210540"/>
            <a:ext cx="11931587" cy="4418860"/>
          </a:xfrm>
        </p:spPr>
        <p:txBody>
          <a:bodyPr/>
          <a:lstStyle/>
          <a:p>
            <a:pPr marL="457200" indent="-457200" algn="just">
              <a:lnSpc>
                <a:spcPct val="150000"/>
              </a:lnSpc>
              <a:buFont typeface="Wingdings" panose="05000000000000000000" pitchFamily="2" charset="2"/>
              <a:buChar char="v"/>
            </a:pPr>
            <a:r>
              <a:rPr lang="en-IN" sz="3600" dirty="0"/>
              <a:t>Raising of Funds</a:t>
            </a:r>
          </a:p>
          <a:p>
            <a:pPr marL="457200" indent="-457200" algn="just">
              <a:lnSpc>
                <a:spcPct val="150000"/>
              </a:lnSpc>
              <a:buFont typeface="Wingdings" panose="05000000000000000000" pitchFamily="2" charset="2"/>
              <a:buChar char="v"/>
            </a:pPr>
            <a:r>
              <a:rPr lang="en-IN" sz="3600" dirty="0"/>
              <a:t>Allocation of Funds</a:t>
            </a:r>
          </a:p>
          <a:p>
            <a:pPr marL="457200" indent="-457200" algn="just">
              <a:lnSpc>
                <a:spcPct val="150000"/>
              </a:lnSpc>
              <a:buFont typeface="Wingdings" panose="05000000000000000000" pitchFamily="2" charset="2"/>
              <a:buChar char="v"/>
            </a:pPr>
            <a:r>
              <a:rPr lang="en-IN" sz="3600" dirty="0"/>
              <a:t>Profit Planning</a:t>
            </a:r>
          </a:p>
          <a:p>
            <a:pPr marL="457200" indent="-457200" algn="just">
              <a:lnSpc>
                <a:spcPct val="150000"/>
              </a:lnSpc>
              <a:buFont typeface="Wingdings" panose="05000000000000000000" pitchFamily="2" charset="2"/>
              <a:buChar char="v"/>
            </a:pPr>
            <a:r>
              <a:rPr lang="en-IN" sz="3600" dirty="0"/>
              <a:t>Understanding Capital Markets</a:t>
            </a:r>
          </a:p>
          <a:p>
            <a:endParaRPr lang="en-IN" dirty="0"/>
          </a:p>
        </p:txBody>
      </p:sp>
    </p:spTree>
    <p:extLst>
      <p:ext uri="{BB962C8B-B14F-4D97-AF65-F5344CB8AC3E}">
        <p14:creationId xmlns:p14="http://schemas.microsoft.com/office/powerpoint/2010/main" xmlns="" val="977195090"/>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2D0C5-E6CA-4DA5-B886-512F6451E9AB}"/>
              </a:ext>
            </a:extLst>
          </p:cNvPr>
          <p:cNvSpPr>
            <a:spLocks noGrp="1"/>
          </p:cNvSpPr>
          <p:nvPr>
            <p:ph type="ctrTitle"/>
          </p:nvPr>
        </p:nvSpPr>
        <p:spPr>
          <a:xfrm>
            <a:off x="319595" y="152399"/>
            <a:ext cx="11638625" cy="1445581"/>
          </a:xfrm>
        </p:spPr>
        <p:txBody>
          <a:bodyPr>
            <a:normAutofit fontScale="90000"/>
          </a:bodyPr>
          <a:lstStyle/>
          <a:p>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Objectives of Financial Management</a:t>
            </a:r>
            <a:endParaRPr lang="en-IN" dirty="0"/>
          </a:p>
        </p:txBody>
      </p:sp>
      <p:sp>
        <p:nvSpPr>
          <p:cNvPr id="3" name="Subtitle 2">
            <a:extLst>
              <a:ext uri="{FF2B5EF4-FFF2-40B4-BE49-F238E27FC236}">
                <a16:creationId xmlns:a16="http://schemas.microsoft.com/office/drawing/2014/main" xmlns="" id="{A140D281-A613-4419-B5B3-D1B2B487D2C6}"/>
              </a:ext>
            </a:extLst>
          </p:cNvPr>
          <p:cNvSpPr>
            <a:spLocks noGrp="1"/>
          </p:cNvSpPr>
          <p:nvPr>
            <p:ph type="subTitle" idx="1"/>
          </p:nvPr>
        </p:nvSpPr>
        <p:spPr>
          <a:xfrm>
            <a:off x="115409" y="2050742"/>
            <a:ext cx="11967099" cy="4654858"/>
          </a:xfrm>
        </p:spPr>
        <p:txBody>
          <a:bodyPr>
            <a:normAutofit/>
          </a:bodyPr>
          <a:lstStyle/>
          <a:p>
            <a:pPr marL="457200" indent="-457200" algn="just">
              <a:lnSpc>
                <a:spcPct val="150000"/>
              </a:lnSpc>
              <a:buFont typeface="+mj-lt"/>
              <a:buAutoNum type="arabicParenR"/>
            </a:pPr>
            <a:r>
              <a:rPr lang="en-US" sz="3200" dirty="0"/>
              <a:t>To ensure regular and adequate supply of funds to the concern.</a:t>
            </a:r>
          </a:p>
          <a:p>
            <a:pPr marL="457200" indent="-457200" algn="just">
              <a:lnSpc>
                <a:spcPct val="150000"/>
              </a:lnSpc>
              <a:buFont typeface="+mj-lt"/>
              <a:buAutoNum type="arabicParenR"/>
            </a:pPr>
            <a:r>
              <a:rPr lang="en-US" sz="3200" dirty="0"/>
              <a:t>To ensure adequate returns to the shareholders.</a:t>
            </a:r>
          </a:p>
          <a:p>
            <a:pPr marL="457200" indent="-457200" algn="just">
              <a:lnSpc>
                <a:spcPct val="150000"/>
              </a:lnSpc>
              <a:buFont typeface="+mj-lt"/>
              <a:buAutoNum type="arabicParenR"/>
            </a:pPr>
            <a:r>
              <a:rPr lang="en-US" sz="3200" dirty="0"/>
              <a:t>To ensure optimum funds utilization. </a:t>
            </a:r>
          </a:p>
          <a:p>
            <a:pPr marL="457200" indent="-457200" algn="just">
              <a:lnSpc>
                <a:spcPct val="150000"/>
              </a:lnSpc>
              <a:buFont typeface="+mj-lt"/>
              <a:buAutoNum type="arabicParenR"/>
            </a:pPr>
            <a:r>
              <a:rPr lang="en-US" sz="3200" dirty="0"/>
              <a:t>To ensure safety on investment.</a:t>
            </a:r>
          </a:p>
          <a:p>
            <a:pPr marL="457200" indent="-457200" algn="just">
              <a:lnSpc>
                <a:spcPct val="150000"/>
              </a:lnSpc>
              <a:buFont typeface="+mj-lt"/>
              <a:buAutoNum type="arabicParenR"/>
            </a:pPr>
            <a:r>
              <a:rPr lang="en-US" sz="3200" dirty="0"/>
              <a:t>To plan a sound capital structure.</a:t>
            </a:r>
            <a:endParaRPr lang="en-IN" sz="3200" dirty="0"/>
          </a:p>
        </p:txBody>
      </p:sp>
    </p:spTree>
    <p:extLst>
      <p:ext uri="{BB962C8B-B14F-4D97-AF65-F5344CB8AC3E}">
        <p14:creationId xmlns:p14="http://schemas.microsoft.com/office/powerpoint/2010/main" xmlns="" val="4100406356"/>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D3E22C-2DBE-4371-9FCD-3C49931FAB3A}"/>
              </a:ext>
            </a:extLst>
          </p:cNvPr>
          <p:cNvSpPr>
            <a:spLocks noGrp="1"/>
          </p:cNvSpPr>
          <p:nvPr>
            <p:ph type="ctrTitle"/>
          </p:nvPr>
        </p:nvSpPr>
        <p:spPr>
          <a:xfrm>
            <a:off x="2209440" y="62144"/>
            <a:ext cx="7773120" cy="1242873"/>
          </a:xfrm>
        </p:spPr>
        <p:txBody>
          <a:bodyPr>
            <a:normAutofit/>
          </a:bodyPr>
          <a:lstStyle/>
          <a:p>
            <a:r>
              <a:rPr lang="en-IN" b="1" dirty="0"/>
              <a:t>Course Outcomes</a:t>
            </a:r>
          </a:p>
        </p:txBody>
      </p:sp>
      <p:sp>
        <p:nvSpPr>
          <p:cNvPr id="3" name="Subtitle 2">
            <a:extLst>
              <a:ext uri="{FF2B5EF4-FFF2-40B4-BE49-F238E27FC236}">
                <a16:creationId xmlns:a16="http://schemas.microsoft.com/office/drawing/2014/main" xmlns="" id="{8F2D5240-6412-4ABF-9983-6387A5075983}"/>
              </a:ext>
            </a:extLst>
          </p:cNvPr>
          <p:cNvSpPr>
            <a:spLocks noGrp="1"/>
          </p:cNvSpPr>
          <p:nvPr>
            <p:ph type="subTitle" idx="1"/>
          </p:nvPr>
        </p:nvSpPr>
        <p:spPr>
          <a:xfrm>
            <a:off x="133165" y="1562470"/>
            <a:ext cx="11967099" cy="5066930"/>
          </a:xfrm>
        </p:spPr>
        <p:txBody>
          <a:bodyPr>
            <a:normAutofit/>
          </a:bodyPr>
          <a:lstStyle/>
          <a:p>
            <a:pPr marL="457200" indent="-457200" algn="just">
              <a:lnSpc>
                <a:spcPct val="150000"/>
              </a:lnSpc>
              <a:buFont typeface="Wingdings" panose="05000000000000000000" pitchFamily="2" charset="2"/>
              <a:buChar char="Ø"/>
            </a:pPr>
            <a:r>
              <a:rPr lang="en-IN" sz="3200" dirty="0"/>
              <a:t>Appraise the concept of </a:t>
            </a:r>
            <a:r>
              <a:rPr lang="en-US" sz="3200" dirty="0"/>
              <a:t>financial management and scope of financial management.</a:t>
            </a:r>
          </a:p>
          <a:p>
            <a:pPr marL="457200" indent="-457200" algn="just">
              <a:buFont typeface="Wingdings" panose="05000000000000000000" pitchFamily="2" charset="2"/>
              <a:buChar char="Ø"/>
            </a:pPr>
            <a:r>
              <a:rPr lang="en-IN" sz="3200" dirty="0"/>
              <a:t>Analysis financial goal </a:t>
            </a:r>
            <a:r>
              <a:rPr lang="en-US" sz="3200" dirty="0"/>
              <a:t>profit maximization vs wealth maximization. </a:t>
            </a:r>
            <a:endParaRPr lang="en-IN" sz="3200" dirty="0"/>
          </a:p>
        </p:txBody>
      </p:sp>
    </p:spTree>
    <p:extLst>
      <p:ext uri="{BB962C8B-B14F-4D97-AF65-F5344CB8AC3E}">
        <p14:creationId xmlns:p14="http://schemas.microsoft.com/office/powerpoint/2010/main" xmlns="" val="3221770436"/>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17F2F6-89B6-4A76-AEA3-BF3673F04E20}"/>
              </a:ext>
            </a:extLst>
          </p:cNvPr>
          <p:cNvSpPr>
            <a:spLocks noGrp="1"/>
          </p:cNvSpPr>
          <p:nvPr>
            <p:ph type="ctrTitle"/>
          </p:nvPr>
        </p:nvSpPr>
        <p:spPr>
          <a:xfrm>
            <a:off x="2209440" y="248575"/>
            <a:ext cx="7773120" cy="1269507"/>
          </a:xfrm>
        </p:spPr>
        <p:txBody>
          <a:bodyPr>
            <a:normAutofit/>
          </a:bodyPr>
          <a:lstStyle/>
          <a:p>
            <a:r>
              <a:rPr lang="en-US" b="1" dirty="0"/>
              <a:t>MCQ </a:t>
            </a:r>
            <a:endParaRPr lang="en-IN" b="1" dirty="0"/>
          </a:p>
        </p:txBody>
      </p:sp>
      <p:sp>
        <p:nvSpPr>
          <p:cNvPr id="3" name="Subtitle 2">
            <a:extLst>
              <a:ext uri="{FF2B5EF4-FFF2-40B4-BE49-F238E27FC236}">
                <a16:creationId xmlns:a16="http://schemas.microsoft.com/office/drawing/2014/main" xmlns="" id="{51A196F9-EFF6-4440-A6EC-C97028FBD681}"/>
              </a:ext>
            </a:extLst>
          </p:cNvPr>
          <p:cNvSpPr>
            <a:spLocks noGrp="1"/>
          </p:cNvSpPr>
          <p:nvPr>
            <p:ph type="subTitle" idx="1"/>
          </p:nvPr>
        </p:nvSpPr>
        <p:spPr>
          <a:xfrm>
            <a:off x="71021" y="1802166"/>
            <a:ext cx="12011488" cy="4903433"/>
          </a:xfrm>
        </p:spPr>
        <p:txBody>
          <a:bodyPr>
            <a:normAutofit/>
          </a:bodyPr>
          <a:lstStyle/>
          <a:p>
            <a:pPr algn="just"/>
            <a:r>
              <a:rPr lang="en-US" sz="3200" b="1" dirty="0"/>
              <a:t>Que3. In his traditional role the finance manager is responsible for…………….</a:t>
            </a:r>
          </a:p>
          <a:p>
            <a:pPr marL="514350" indent="-514350" algn="just">
              <a:lnSpc>
                <a:spcPct val="150000"/>
              </a:lnSpc>
              <a:buFont typeface="+mj-lt"/>
              <a:buAutoNum type="alphaLcParenR"/>
            </a:pPr>
            <a:r>
              <a:rPr lang="en-US" sz="3200" dirty="0"/>
              <a:t>Proper utilization of funds</a:t>
            </a:r>
          </a:p>
          <a:p>
            <a:pPr marL="514350" indent="-514350" algn="just">
              <a:lnSpc>
                <a:spcPct val="150000"/>
              </a:lnSpc>
              <a:buFont typeface="+mj-lt"/>
              <a:buAutoNum type="alphaLcParenR"/>
            </a:pPr>
            <a:r>
              <a:rPr lang="en-US" sz="3200" dirty="0"/>
              <a:t>Arrangement of financial resources</a:t>
            </a:r>
          </a:p>
          <a:p>
            <a:pPr marL="514350" indent="-514350" algn="just">
              <a:lnSpc>
                <a:spcPct val="150000"/>
              </a:lnSpc>
              <a:buFont typeface="+mj-lt"/>
              <a:buAutoNum type="alphaLcParenR"/>
            </a:pPr>
            <a:r>
              <a:rPr lang="en-US" sz="3200" dirty="0"/>
              <a:t>Acquiring capital assets of the organization</a:t>
            </a:r>
          </a:p>
          <a:p>
            <a:pPr marL="514350" indent="-514350" algn="just">
              <a:lnSpc>
                <a:spcPct val="150000"/>
              </a:lnSpc>
              <a:buFont typeface="+mj-lt"/>
              <a:buAutoNum type="alphaLcParenR"/>
            </a:pPr>
            <a:r>
              <a:rPr lang="en-US" sz="3200" dirty="0"/>
              <a:t>Efficient management of capital </a:t>
            </a:r>
            <a:endParaRPr lang="en-IN" sz="3200" dirty="0"/>
          </a:p>
        </p:txBody>
      </p:sp>
    </p:spTree>
    <p:extLst>
      <p:ext uri="{BB962C8B-B14F-4D97-AF65-F5344CB8AC3E}">
        <p14:creationId xmlns:p14="http://schemas.microsoft.com/office/powerpoint/2010/main" xmlns="" val="1609613828"/>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05EB65A-3F3B-40F8-8865-82652D659DBF}"/>
              </a:ext>
            </a:extLst>
          </p:cNvPr>
          <p:cNvSpPr>
            <a:spLocks noGrp="1"/>
          </p:cNvSpPr>
          <p:nvPr>
            <p:ph type="subTitle" idx="1"/>
          </p:nvPr>
        </p:nvSpPr>
        <p:spPr>
          <a:xfrm>
            <a:off x="142043" y="1524000"/>
            <a:ext cx="11922710" cy="5181600"/>
          </a:xfrm>
        </p:spPr>
        <p:txBody>
          <a:bodyPr/>
          <a:lstStyle/>
          <a:p>
            <a:pPr algn="just">
              <a:lnSpc>
                <a:spcPct val="150000"/>
              </a:lnSpc>
            </a:pPr>
            <a:r>
              <a:rPr lang="en-US" sz="3200" b="1" dirty="0"/>
              <a:t>Answer: Option B</a:t>
            </a:r>
            <a:endParaRPr lang="en-US" sz="3200" dirty="0"/>
          </a:p>
          <a:p>
            <a:pPr algn="just">
              <a:lnSpc>
                <a:spcPct val="150000"/>
              </a:lnSpc>
            </a:pPr>
            <a:r>
              <a:rPr lang="en-US" sz="3200" dirty="0"/>
              <a:t>In his traditional role the finance manager is responsible for arrangement of financial resources. Financial managers are responsible for the financial health of an organization. They produce financial reports, direct investment activities, and develop strategies and plans for the long-term financial goals of their organization.</a:t>
            </a:r>
          </a:p>
          <a:p>
            <a:endParaRPr lang="en-IN" dirty="0"/>
          </a:p>
        </p:txBody>
      </p:sp>
    </p:spTree>
    <p:extLst>
      <p:ext uri="{BB962C8B-B14F-4D97-AF65-F5344CB8AC3E}">
        <p14:creationId xmlns:p14="http://schemas.microsoft.com/office/powerpoint/2010/main" xmlns="" val="1048837115"/>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40788" y="318655"/>
            <a:ext cx="11521721" cy="610985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69837" y="171388"/>
            <a:ext cx="10256693" cy="654158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57D4E1-DCD9-4283-B706-5B55746AD0A1}"/>
              </a:ext>
            </a:extLst>
          </p:cNvPr>
          <p:cNvSpPr>
            <a:spLocks noGrp="1"/>
          </p:cNvSpPr>
          <p:nvPr>
            <p:ph type="ctrTitle"/>
          </p:nvPr>
        </p:nvSpPr>
        <p:spPr>
          <a:xfrm>
            <a:off x="2209440" y="193951"/>
            <a:ext cx="7773120" cy="748143"/>
          </a:xfrm>
        </p:spPr>
        <p:txBody>
          <a:bodyPr>
            <a:noAutofit/>
          </a:bodyPr>
          <a:lstStyle/>
          <a:p>
            <a:r>
              <a:rPr lang="en-IN" sz="3200" b="1" dirty="0"/>
              <a:t>News Analysis </a:t>
            </a:r>
          </a:p>
        </p:txBody>
      </p:sp>
      <p:pic>
        <p:nvPicPr>
          <p:cNvPr id="1026" name="Picture 2"/>
          <p:cNvPicPr>
            <a:picLocks noChangeAspect="1" noChangeArrowheads="1"/>
          </p:cNvPicPr>
          <p:nvPr/>
        </p:nvPicPr>
        <p:blipFill>
          <a:blip r:embed="rId2" cstate="print"/>
          <a:srcRect/>
          <a:stretch>
            <a:fillRect/>
          </a:stretch>
        </p:blipFill>
        <p:spPr bwMode="auto">
          <a:xfrm>
            <a:off x="1579445" y="1010078"/>
            <a:ext cx="9148763" cy="5402453"/>
          </a:xfrm>
          <a:prstGeom prst="rect">
            <a:avLst/>
          </a:prstGeom>
          <a:noFill/>
          <a:ln w="9525">
            <a:noFill/>
            <a:miter lim="800000"/>
            <a:headEnd/>
            <a:tailEnd/>
          </a:ln>
        </p:spPr>
      </p:pic>
      <p:sp>
        <p:nvSpPr>
          <p:cNvPr id="7" name="Rectangle 6"/>
          <p:cNvSpPr/>
          <p:nvPr/>
        </p:nvSpPr>
        <p:spPr>
          <a:xfrm>
            <a:off x="512608" y="6364074"/>
            <a:ext cx="10127673" cy="461665"/>
          </a:xfrm>
          <a:prstGeom prst="rect">
            <a:avLst/>
          </a:prstGeom>
        </p:spPr>
        <p:txBody>
          <a:bodyPr wrap="square">
            <a:spAutoFit/>
          </a:bodyPr>
          <a:lstStyle/>
          <a:p>
            <a:r>
              <a:rPr lang="en-US" sz="1200" dirty="0" smtClean="0">
                <a:solidFill>
                  <a:schemeClr val="tx1">
                    <a:lumMod val="50000"/>
                    <a:lumOff val="50000"/>
                  </a:schemeClr>
                </a:solidFill>
              </a:rPr>
              <a:t>https://www.thehindubusinessline.com/money-and-banking/avanse-financial-service-expects-to-end-fy22-with-a-loan-book-of-about-4600-cr/article38213576.ece</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xmlns="" val="1591178255"/>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55A49-B9A8-4FAF-885F-A0429E4351AB}"/>
              </a:ext>
            </a:extLst>
          </p:cNvPr>
          <p:cNvSpPr>
            <a:spLocks noGrp="1"/>
          </p:cNvSpPr>
          <p:nvPr>
            <p:ph type="ctrTitle"/>
          </p:nvPr>
        </p:nvSpPr>
        <p:spPr>
          <a:xfrm>
            <a:off x="204186" y="152400"/>
            <a:ext cx="11869444" cy="1427825"/>
          </a:xfrm>
        </p:spPr>
        <p:txBody>
          <a:bodyPr>
            <a:normAutofit/>
          </a:bodyPr>
          <a:lstStyle/>
          <a:p>
            <a:r>
              <a:rPr lang="en-US" b="1" dirty="0"/>
              <a:t>Definition of Financial Management</a:t>
            </a:r>
            <a:endParaRPr lang="en-IN" b="1" dirty="0"/>
          </a:p>
        </p:txBody>
      </p:sp>
      <p:sp>
        <p:nvSpPr>
          <p:cNvPr id="3" name="Subtitle 2">
            <a:extLst>
              <a:ext uri="{FF2B5EF4-FFF2-40B4-BE49-F238E27FC236}">
                <a16:creationId xmlns:a16="http://schemas.microsoft.com/office/drawing/2014/main" xmlns="" id="{02F9773F-5097-4421-B689-EB54B042881D}"/>
              </a:ext>
            </a:extLst>
          </p:cNvPr>
          <p:cNvSpPr>
            <a:spLocks noGrp="1"/>
          </p:cNvSpPr>
          <p:nvPr>
            <p:ph type="subTitle" idx="1"/>
          </p:nvPr>
        </p:nvSpPr>
        <p:spPr>
          <a:xfrm>
            <a:off x="115409" y="1873188"/>
            <a:ext cx="11958221" cy="4832411"/>
          </a:xfrm>
        </p:spPr>
        <p:txBody>
          <a:bodyPr>
            <a:noAutofit/>
          </a:bodyPr>
          <a:lstStyle/>
          <a:p>
            <a:pPr algn="just">
              <a:lnSpc>
                <a:spcPct val="150000"/>
              </a:lnSpc>
            </a:pPr>
            <a:r>
              <a:rPr lang="en-US" sz="3200" dirty="0"/>
              <a:t>“Financial management is the activity concerned with planning, raising, controlling and administering of funds used in the business.” – </a:t>
            </a:r>
            <a:r>
              <a:rPr lang="en-US" sz="3200" b="1" dirty="0" err="1"/>
              <a:t>Guthman</a:t>
            </a:r>
            <a:r>
              <a:rPr lang="en-US" sz="3200" b="1" dirty="0"/>
              <a:t> and Dougal</a:t>
            </a:r>
          </a:p>
          <a:p>
            <a:pPr algn="just">
              <a:lnSpc>
                <a:spcPct val="150000"/>
              </a:lnSpc>
            </a:pPr>
            <a:r>
              <a:rPr lang="en-US" sz="3200" dirty="0"/>
              <a:t>“Financial management is the operational activity of a business that is responsible for obtaining and effectively utilizing the funds necessary for efficient operations.”- </a:t>
            </a:r>
            <a:r>
              <a:rPr lang="en-US" sz="3200" b="1" dirty="0"/>
              <a:t>Massie</a:t>
            </a:r>
            <a:endParaRPr lang="en-IN" sz="3200" dirty="0"/>
          </a:p>
        </p:txBody>
      </p:sp>
    </p:spTree>
    <p:extLst>
      <p:ext uri="{BB962C8B-B14F-4D97-AF65-F5344CB8AC3E}">
        <p14:creationId xmlns:p14="http://schemas.microsoft.com/office/powerpoint/2010/main" xmlns="" val="3486536765"/>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5F793B-7E6B-4C06-B7F8-DA05FB83ACE0}"/>
              </a:ext>
            </a:extLst>
          </p:cNvPr>
          <p:cNvSpPr>
            <a:spLocks noGrp="1"/>
          </p:cNvSpPr>
          <p:nvPr>
            <p:ph type="ctrTitle"/>
          </p:nvPr>
        </p:nvSpPr>
        <p:spPr>
          <a:xfrm>
            <a:off x="319596" y="152400"/>
            <a:ext cx="11665258" cy="1285783"/>
          </a:xfrm>
        </p:spPr>
        <p:txBody>
          <a:bodyPr>
            <a:normAutofit/>
          </a:bodyPr>
          <a:lstStyle/>
          <a:p>
            <a:r>
              <a:rPr lang="en-IN" b="1" dirty="0"/>
              <a:t>Scope of Financial Management</a:t>
            </a:r>
          </a:p>
        </p:txBody>
      </p:sp>
      <p:sp>
        <p:nvSpPr>
          <p:cNvPr id="3" name="Subtitle 2">
            <a:extLst>
              <a:ext uri="{FF2B5EF4-FFF2-40B4-BE49-F238E27FC236}">
                <a16:creationId xmlns:a16="http://schemas.microsoft.com/office/drawing/2014/main" xmlns="" id="{6A0C9C3B-B785-4B75-87BD-EC1603353B23}"/>
              </a:ext>
            </a:extLst>
          </p:cNvPr>
          <p:cNvSpPr>
            <a:spLocks noGrp="1"/>
          </p:cNvSpPr>
          <p:nvPr>
            <p:ph type="subTitle" idx="1"/>
          </p:nvPr>
        </p:nvSpPr>
        <p:spPr>
          <a:xfrm>
            <a:off x="1676400" y="1828800"/>
            <a:ext cx="8839200" cy="4876800"/>
          </a:xfrm>
        </p:spPr>
        <p:txBody>
          <a:bodyPr/>
          <a:lstStyle/>
          <a:p>
            <a:endParaRPr lang="en-IN" dirty="0"/>
          </a:p>
        </p:txBody>
      </p:sp>
      <p:pic>
        <p:nvPicPr>
          <p:cNvPr id="5" name="Picture 4">
            <a:extLst>
              <a:ext uri="{FF2B5EF4-FFF2-40B4-BE49-F238E27FC236}">
                <a16:creationId xmlns:a16="http://schemas.microsoft.com/office/drawing/2014/main" xmlns="" id="{82679D9D-EF8E-4AED-8A96-F25037A851D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0920" y="1562470"/>
            <a:ext cx="11833934" cy="5143129"/>
          </a:xfrm>
          <a:prstGeom prst="rect">
            <a:avLst/>
          </a:prstGeom>
        </p:spPr>
      </p:pic>
    </p:spTree>
    <p:extLst>
      <p:ext uri="{BB962C8B-B14F-4D97-AF65-F5344CB8AC3E}">
        <p14:creationId xmlns:p14="http://schemas.microsoft.com/office/powerpoint/2010/main" xmlns="" val="2453860474"/>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6D52D8-4BDE-4CC0-AF70-F8CEADECC968}"/>
              </a:ext>
            </a:extLst>
          </p:cNvPr>
          <p:cNvSpPr>
            <a:spLocks noGrp="1"/>
          </p:cNvSpPr>
          <p:nvPr>
            <p:ph type="ctrTitle"/>
          </p:nvPr>
        </p:nvSpPr>
        <p:spPr>
          <a:xfrm>
            <a:off x="97653" y="133165"/>
            <a:ext cx="11975977" cy="1467035"/>
          </a:xfrm>
        </p:spPr>
        <p:txBody>
          <a:bodyPr/>
          <a:lstStyle/>
          <a:p>
            <a:r>
              <a:rPr lang="en-IN" b="1" dirty="0"/>
              <a:t>Financing Decisions</a:t>
            </a:r>
          </a:p>
        </p:txBody>
      </p:sp>
      <p:sp>
        <p:nvSpPr>
          <p:cNvPr id="3" name="Subtitle 2">
            <a:extLst>
              <a:ext uri="{FF2B5EF4-FFF2-40B4-BE49-F238E27FC236}">
                <a16:creationId xmlns:a16="http://schemas.microsoft.com/office/drawing/2014/main" xmlns="" id="{9FFE1FD3-5FBC-431E-870F-55F3331962C5}"/>
              </a:ext>
            </a:extLst>
          </p:cNvPr>
          <p:cNvSpPr>
            <a:spLocks noGrp="1"/>
          </p:cNvSpPr>
          <p:nvPr>
            <p:ph type="subTitle" idx="1"/>
          </p:nvPr>
        </p:nvSpPr>
        <p:spPr>
          <a:xfrm>
            <a:off x="97653" y="1828801"/>
            <a:ext cx="11975977" cy="4896034"/>
          </a:xfrm>
        </p:spPr>
        <p:txBody>
          <a:bodyPr>
            <a:normAutofit/>
          </a:bodyPr>
          <a:lstStyle/>
          <a:p>
            <a:pPr algn="just">
              <a:lnSpc>
                <a:spcPct val="150000"/>
              </a:lnSpc>
            </a:pPr>
            <a:r>
              <a:rPr lang="en-US" sz="3200" dirty="0"/>
              <a:t>Broadly, financing decisions concerned when, where from and how to acquire funds to meet the firm’s investment needs. The central issue is to determine the appropriate proportion of equity and debt. </a:t>
            </a:r>
            <a:r>
              <a:rPr lang="en-US" sz="3200" b="1" dirty="0"/>
              <a:t>The mix of debt and equity is known as the firm’s capital structure</a:t>
            </a:r>
            <a:r>
              <a:rPr lang="en-US" sz="3200" dirty="0"/>
              <a:t>. The firm’s capital structure is considered optimum when the market value of shares is maximized.</a:t>
            </a:r>
            <a:endParaRPr lang="en-IN" sz="3200" dirty="0"/>
          </a:p>
        </p:txBody>
      </p:sp>
    </p:spTree>
    <p:extLst>
      <p:ext uri="{BB962C8B-B14F-4D97-AF65-F5344CB8AC3E}">
        <p14:creationId xmlns:p14="http://schemas.microsoft.com/office/powerpoint/2010/main" xmlns="" val="168640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C5BEF-9AB2-46A2-B6B7-C0F200110D07}"/>
              </a:ext>
            </a:extLst>
          </p:cNvPr>
          <p:cNvSpPr>
            <a:spLocks noGrp="1"/>
          </p:cNvSpPr>
          <p:nvPr>
            <p:ph type="ctrTitle"/>
          </p:nvPr>
        </p:nvSpPr>
        <p:spPr>
          <a:xfrm>
            <a:off x="1524000" y="124287"/>
            <a:ext cx="9144000" cy="1340529"/>
          </a:xfrm>
        </p:spPr>
        <p:txBody>
          <a:bodyPr/>
          <a:lstStyle/>
          <a:p>
            <a:r>
              <a:rPr lang="en-US" b="1" dirty="0"/>
              <a:t>Investment Decision </a:t>
            </a:r>
            <a:endParaRPr lang="en-IN" b="1" dirty="0"/>
          </a:p>
        </p:txBody>
      </p:sp>
      <p:sp>
        <p:nvSpPr>
          <p:cNvPr id="3" name="Subtitle 2">
            <a:extLst>
              <a:ext uri="{FF2B5EF4-FFF2-40B4-BE49-F238E27FC236}">
                <a16:creationId xmlns:a16="http://schemas.microsoft.com/office/drawing/2014/main" xmlns="" id="{00C58E1C-CE67-48E7-96B0-979C94EC77D0}"/>
              </a:ext>
            </a:extLst>
          </p:cNvPr>
          <p:cNvSpPr>
            <a:spLocks noGrp="1"/>
          </p:cNvSpPr>
          <p:nvPr>
            <p:ph type="subTitle" idx="1"/>
          </p:nvPr>
        </p:nvSpPr>
        <p:spPr>
          <a:xfrm>
            <a:off x="115410" y="1553592"/>
            <a:ext cx="11940466" cy="5180121"/>
          </a:xfrm>
        </p:spPr>
        <p:txBody>
          <a:bodyPr>
            <a:normAutofit/>
          </a:bodyPr>
          <a:lstStyle/>
          <a:p>
            <a:pPr algn="just">
              <a:lnSpc>
                <a:spcPct val="150000"/>
              </a:lnSpc>
            </a:pPr>
            <a:r>
              <a:rPr lang="en-US" sz="3200" dirty="0"/>
              <a:t>A firm’s investment decisions involve capital expenditures. They are, therefore, referred as capital budgeting decisions. Two important aspects of investment decisions are </a:t>
            </a:r>
          </a:p>
          <a:p>
            <a:pPr marL="457200" indent="-457200" algn="just">
              <a:lnSpc>
                <a:spcPct val="150000"/>
              </a:lnSpc>
              <a:buAutoNum type="alphaLcParenBoth"/>
            </a:pPr>
            <a:r>
              <a:rPr lang="en-US" sz="3200" b="1" dirty="0"/>
              <a:t>the evaluation of the prospective profitability of new investments</a:t>
            </a:r>
          </a:p>
          <a:p>
            <a:pPr marL="457200" indent="-457200" algn="just">
              <a:lnSpc>
                <a:spcPct val="150000"/>
              </a:lnSpc>
              <a:buAutoNum type="alphaLcParenBoth"/>
            </a:pPr>
            <a:r>
              <a:rPr lang="en-US" sz="3200" b="1" dirty="0"/>
              <a:t>the measurement of a cut-off rate against which the prospective return of new investments could be compared.</a:t>
            </a:r>
            <a:endParaRPr lang="en-IN" sz="3200" b="1" dirty="0"/>
          </a:p>
        </p:txBody>
      </p:sp>
    </p:spTree>
    <p:extLst>
      <p:ext uri="{BB962C8B-B14F-4D97-AF65-F5344CB8AC3E}">
        <p14:creationId xmlns:p14="http://schemas.microsoft.com/office/powerpoint/2010/main" xmlns="" val="227366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347BB-D960-4F81-BEC2-10F6F31EDDA5}"/>
              </a:ext>
            </a:extLst>
          </p:cNvPr>
          <p:cNvSpPr>
            <a:spLocks noGrp="1"/>
          </p:cNvSpPr>
          <p:nvPr>
            <p:ph type="ctrTitle"/>
          </p:nvPr>
        </p:nvSpPr>
        <p:spPr>
          <a:xfrm>
            <a:off x="133165" y="106533"/>
            <a:ext cx="11896078" cy="1225117"/>
          </a:xfrm>
        </p:spPr>
        <p:txBody>
          <a:bodyPr/>
          <a:lstStyle/>
          <a:p>
            <a:r>
              <a:rPr lang="en-IN" b="1" dirty="0"/>
              <a:t>Dividend Decisions</a:t>
            </a:r>
          </a:p>
        </p:txBody>
      </p:sp>
      <p:sp>
        <p:nvSpPr>
          <p:cNvPr id="3" name="Subtitle 2">
            <a:extLst>
              <a:ext uri="{FF2B5EF4-FFF2-40B4-BE49-F238E27FC236}">
                <a16:creationId xmlns:a16="http://schemas.microsoft.com/office/drawing/2014/main" xmlns="" id="{695D55ED-05D4-4F5E-8434-60880EB4F9AE}"/>
              </a:ext>
            </a:extLst>
          </p:cNvPr>
          <p:cNvSpPr>
            <a:spLocks noGrp="1"/>
          </p:cNvSpPr>
          <p:nvPr>
            <p:ph type="subTitle" idx="1"/>
          </p:nvPr>
        </p:nvSpPr>
        <p:spPr>
          <a:xfrm>
            <a:off x="133165" y="1526959"/>
            <a:ext cx="11896078" cy="5224507"/>
          </a:xfrm>
        </p:spPr>
        <p:txBody>
          <a:bodyPr>
            <a:normAutofit/>
          </a:bodyPr>
          <a:lstStyle/>
          <a:p>
            <a:pPr algn="just">
              <a:lnSpc>
                <a:spcPct val="150000"/>
              </a:lnSpc>
            </a:pPr>
            <a:r>
              <a:rPr lang="en-US" sz="2800" dirty="0"/>
              <a:t>Dividend decision concerned with, whether the firm should distribute all profits, or retain them, or distribute a portion and retain the balance. The proportion of profits distributed as dividends is called the </a:t>
            </a:r>
            <a:r>
              <a:rPr lang="en-US" sz="2800" b="1" dirty="0"/>
              <a:t>dividend-payout ratio </a:t>
            </a:r>
            <a:r>
              <a:rPr lang="en-US" sz="2800" dirty="0"/>
              <a:t>and the retained portion of profits is known as the </a:t>
            </a:r>
            <a:r>
              <a:rPr lang="en-US" sz="2800" b="1" dirty="0"/>
              <a:t>retention ratio</a:t>
            </a:r>
            <a:r>
              <a:rPr lang="en-US" sz="2800" dirty="0"/>
              <a:t>. </a:t>
            </a:r>
          </a:p>
          <a:p>
            <a:pPr algn="just">
              <a:lnSpc>
                <a:spcPct val="150000"/>
              </a:lnSpc>
            </a:pPr>
            <a:r>
              <a:rPr lang="en-US" sz="2800" dirty="0"/>
              <a:t>Like the debt policy, the dividend policy should be determined in terms of its impact on the shareholders’ value. The optimum dividend policy is one that maximizes the market value of the firm’s shares.</a:t>
            </a:r>
            <a:endParaRPr lang="en-IN" sz="2800" dirty="0"/>
          </a:p>
        </p:txBody>
      </p:sp>
    </p:spTree>
    <p:extLst>
      <p:ext uri="{BB962C8B-B14F-4D97-AF65-F5344CB8AC3E}">
        <p14:creationId xmlns:p14="http://schemas.microsoft.com/office/powerpoint/2010/main" xmlns="" val="272868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A141B8-6071-456A-A5DC-35197AE040EE}"/>
              </a:ext>
            </a:extLst>
          </p:cNvPr>
          <p:cNvSpPr>
            <a:spLocks noGrp="1"/>
          </p:cNvSpPr>
          <p:nvPr>
            <p:ph type="ctrTitle"/>
          </p:nvPr>
        </p:nvSpPr>
        <p:spPr>
          <a:xfrm>
            <a:off x="2209440" y="609600"/>
            <a:ext cx="7773120" cy="762000"/>
          </a:xfrm>
        </p:spPr>
        <p:txBody>
          <a:bodyPr>
            <a:normAutofit fontScale="90000"/>
          </a:bodyPr>
          <a:lstStyle/>
          <a:p>
            <a:r>
              <a:rPr lang="en-US" b="1" dirty="0"/>
              <a:t>MCQs</a:t>
            </a:r>
            <a:endParaRPr lang="en-IN" b="1" dirty="0"/>
          </a:p>
        </p:txBody>
      </p:sp>
      <p:sp>
        <p:nvSpPr>
          <p:cNvPr id="3" name="Subtitle 2">
            <a:extLst>
              <a:ext uri="{FF2B5EF4-FFF2-40B4-BE49-F238E27FC236}">
                <a16:creationId xmlns:a16="http://schemas.microsoft.com/office/drawing/2014/main" xmlns="" id="{8AEECDB7-2DDB-4490-8164-C907AACB698A}"/>
              </a:ext>
            </a:extLst>
          </p:cNvPr>
          <p:cNvSpPr>
            <a:spLocks noGrp="1"/>
          </p:cNvSpPr>
          <p:nvPr>
            <p:ph type="subTitle" idx="1"/>
          </p:nvPr>
        </p:nvSpPr>
        <p:spPr>
          <a:xfrm>
            <a:off x="150920" y="1524000"/>
            <a:ext cx="11887200" cy="5181600"/>
          </a:xfrm>
        </p:spPr>
        <p:txBody>
          <a:bodyPr>
            <a:normAutofit/>
          </a:bodyPr>
          <a:lstStyle/>
          <a:p>
            <a:pPr algn="just"/>
            <a:r>
              <a:rPr lang="en-US" sz="3200" b="1" dirty="0"/>
              <a:t>Que. 1 Financial management is primarily concerned with……………..</a:t>
            </a:r>
          </a:p>
          <a:p>
            <a:pPr marL="514350" indent="-514350" algn="just">
              <a:lnSpc>
                <a:spcPct val="150000"/>
              </a:lnSpc>
              <a:buFont typeface="+mj-lt"/>
              <a:buAutoNum type="alphaLcParenR"/>
            </a:pPr>
            <a:r>
              <a:rPr lang="en-US" sz="3200" dirty="0"/>
              <a:t>All aspects of acquiring of funds and utilization of financial resources for firm activities.</a:t>
            </a:r>
          </a:p>
          <a:p>
            <a:pPr marL="514350" indent="-514350" algn="just">
              <a:lnSpc>
                <a:spcPct val="150000"/>
              </a:lnSpc>
              <a:buFont typeface="+mj-lt"/>
              <a:buAutoNum type="alphaLcParenR"/>
            </a:pPr>
            <a:r>
              <a:rPr lang="en-US" sz="3200" dirty="0"/>
              <a:t>Arrangements of funds</a:t>
            </a:r>
          </a:p>
          <a:p>
            <a:pPr marL="514350" indent="-514350" algn="just">
              <a:lnSpc>
                <a:spcPct val="150000"/>
              </a:lnSpc>
              <a:buFont typeface="+mj-lt"/>
              <a:buAutoNum type="alphaLcParenR"/>
            </a:pPr>
            <a:r>
              <a:rPr lang="en-US" sz="3200" dirty="0"/>
              <a:t>Efficient management of every business</a:t>
            </a:r>
          </a:p>
          <a:p>
            <a:pPr marL="514350" indent="-514350" algn="just">
              <a:lnSpc>
                <a:spcPct val="150000"/>
              </a:lnSpc>
              <a:buFont typeface="+mj-lt"/>
              <a:buAutoNum type="alphaLcParenR"/>
            </a:pPr>
            <a:r>
              <a:rPr lang="en-US" sz="3200" dirty="0"/>
              <a:t>Profit maximization </a:t>
            </a:r>
            <a:endParaRPr lang="en-IN" sz="3200" dirty="0"/>
          </a:p>
        </p:txBody>
      </p:sp>
    </p:spTree>
    <p:extLst>
      <p:ext uri="{BB962C8B-B14F-4D97-AF65-F5344CB8AC3E}">
        <p14:creationId xmlns:p14="http://schemas.microsoft.com/office/powerpoint/2010/main" xmlns="" val="240389442"/>
      </p:ext>
    </p:extLst>
  </p:cSld>
  <p:clrMapOvr>
    <a:masterClrMapping/>
  </p:clrMapOvr>
  <mc:AlternateContent xmlns:mc="http://schemas.openxmlformats.org/markup-compatibility/2006">
    <mc:Choice xmlns:p14="http://schemas.microsoft.com/office/powerpoint/2010/main" xmlns="" Requires="p14">
      <p:transition spd="slow" p14:dur="2000" advClick="0" advTm="2147255000"/>
    </mc:Choice>
    <mc:Fallback>
      <p:transition spd="slow" advClick="0" advTm="214725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617</Words>
  <Application>Microsoft Office PowerPoint</Application>
  <PresentationFormat>Custom</PresentationFormat>
  <Paragraphs>91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vt:lpstr>
      <vt:lpstr>Course Outcomes</vt:lpstr>
      <vt:lpstr>News Analysis </vt:lpstr>
      <vt:lpstr>Definition of Financial Management</vt:lpstr>
      <vt:lpstr>Scope of Financial Management</vt:lpstr>
      <vt:lpstr>Financing Decisions</vt:lpstr>
      <vt:lpstr>Investment Decision </vt:lpstr>
      <vt:lpstr>Dividend Decisions</vt:lpstr>
      <vt:lpstr>MCQs</vt:lpstr>
      <vt:lpstr>Slide 10</vt:lpstr>
      <vt:lpstr>  Functions of Financial Management</vt:lpstr>
      <vt:lpstr>Goals of Financial Management</vt:lpstr>
      <vt:lpstr>  Profit Maximization</vt:lpstr>
      <vt:lpstr>Wealth Maximisation</vt:lpstr>
      <vt:lpstr>Wealth maximisation Vs Profit Maximisation</vt:lpstr>
      <vt:lpstr>MCQ </vt:lpstr>
      <vt:lpstr>Slide 17</vt:lpstr>
      <vt:lpstr>Role of Finance Manager</vt:lpstr>
      <vt:lpstr>           Objectives of Financial Management</vt:lpstr>
      <vt:lpstr>MCQ </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cv</cp:lastModifiedBy>
  <cp:revision>14</cp:revision>
  <dcterms:created xsi:type="dcterms:W3CDTF">2020-11-19T00:57:45Z</dcterms:created>
  <dcterms:modified xsi:type="dcterms:W3CDTF">2022-01-13T04:33:44Z</dcterms:modified>
</cp:coreProperties>
</file>