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08" r:id="rId2"/>
    <p:sldId id="616" r:id="rId3"/>
    <p:sldId id="631" r:id="rId4"/>
    <p:sldId id="624" r:id="rId5"/>
    <p:sldId id="634" r:id="rId6"/>
    <p:sldId id="644" r:id="rId7"/>
    <p:sldId id="645" r:id="rId8"/>
    <p:sldId id="633" r:id="rId9"/>
    <p:sldId id="635" r:id="rId10"/>
    <p:sldId id="639" r:id="rId11"/>
    <p:sldId id="640" r:id="rId12"/>
    <p:sldId id="637" r:id="rId13"/>
    <p:sldId id="641" r:id="rId14"/>
    <p:sldId id="642" r:id="rId15"/>
    <p:sldId id="643" r:id="rId16"/>
    <p:sldId id="625" r:id="rId17"/>
    <p:sldId id="626" r:id="rId18"/>
    <p:sldId id="62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170E16-FC67-45CE-82F6-1630F5B924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1DF4209-ABD7-4DC5-BBDC-495054FDB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89240BC-7217-4E20-89C8-EEE30ADF8F98}"/>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5" name="Footer Placeholder 4">
            <a:extLst>
              <a:ext uri="{FF2B5EF4-FFF2-40B4-BE49-F238E27FC236}">
                <a16:creationId xmlns="" xmlns:a16="http://schemas.microsoft.com/office/drawing/2014/main" id="{E905E943-608D-413C-A29C-73D84A378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BBAB68F-93B7-4EAA-9428-FBC222A0A5D5}"/>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347225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6BD12-0596-4006-BCA6-7EDED3165C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8E3B006-06C6-4184-8270-4F40295AE0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F4A8C22-506E-4351-BF07-B3A9D93D15B5}"/>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5" name="Footer Placeholder 4">
            <a:extLst>
              <a:ext uri="{FF2B5EF4-FFF2-40B4-BE49-F238E27FC236}">
                <a16:creationId xmlns="" xmlns:a16="http://schemas.microsoft.com/office/drawing/2014/main" id="{8971C61F-AB0A-4312-9F28-DA2F5FBFE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C8A04CE-7C5A-4B14-BC88-8EA39B42CE01}"/>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192985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AB1564B-7D4A-4E72-B97A-0410DB8E87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ED3DAA8-38D1-4B68-8F41-25B8DDDA6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9590229-28ED-4B4C-AC5B-B20F7D11E37B}"/>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5" name="Footer Placeholder 4">
            <a:extLst>
              <a:ext uri="{FF2B5EF4-FFF2-40B4-BE49-F238E27FC236}">
                <a16:creationId xmlns="" xmlns:a16="http://schemas.microsoft.com/office/drawing/2014/main" id="{BC98AFA2-04B1-49F1-9622-1CEE59356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41EEE02-0E92-4386-9121-F9B75EEEE16F}"/>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178337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4FAE3-9EA6-4CB6-B602-1055445450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AEC479F-6DE7-4B4C-AD82-D11171C3C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7576473-AE52-4803-9EFB-84855638F860}"/>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5" name="Footer Placeholder 4">
            <a:extLst>
              <a:ext uri="{FF2B5EF4-FFF2-40B4-BE49-F238E27FC236}">
                <a16:creationId xmlns="" xmlns:a16="http://schemas.microsoft.com/office/drawing/2014/main" id="{AF9A5572-E091-4F6A-8FC7-CD8826FDD6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A181D43-A32C-4732-BCC3-CFC5F2F6A344}"/>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21937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C78697-2F56-4690-BEB3-1B52517B01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E85E547-9B83-4B3A-BB13-6B46667F40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DB3DC46-A32C-47AD-B147-313506CFEDC0}"/>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5" name="Footer Placeholder 4">
            <a:extLst>
              <a:ext uri="{FF2B5EF4-FFF2-40B4-BE49-F238E27FC236}">
                <a16:creationId xmlns="" xmlns:a16="http://schemas.microsoft.com/office/drawing/2014/main" id="{670D1CC1-8ABD-4A79-AED5-02027CF34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A87C203-F9CD-4721-9C60-B786E2B73285}"/>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278251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03EAFB-6F89-4FE5-BA08-2D413571C1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B5F3D90-B3C2-4F42-A4D3-A89E99BF21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BDFDE87-225D-4E6C-84F6-90B1C27119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AE9667C-231C-4037-91F0-828F0F15DD45}"/>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6" name="Footer Placeholder 5">
            <a:extLst>
              <a:ext uri="{FF2B5EF4-FFF2-40B4-BE49-F238E27FC236}">
                <a16:creationId xmlns="" xmlns:a16="http://schemas.microsoft.com/office/drawing/2014/main" id="{53D859CC-5888-4443-9536-EDE695201C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8C14E1A-2BCB-4C03-8B11-CDEEB38F2EBE}"/>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191136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BB41C-A0F5-4EF7-BFC0-64D78EF14A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9D16807-3690-4C30-B1D1-5B8B5F6A8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C2A2853-56C1-4425-B001-7583F9C813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5441E2F-0BA7-454B-AA77-D69EF4FA2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9D80A93-1403-4B08-BA15-B3D9D35FE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C31A7CA-B51A-4A29-831E-705B63F54914}"/>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8" name="Footer Placeholder 7">
            <a:extLst>
              <a:ext uri="{FF2B5EF4-FFF2-40B4-BE49-F238E27FC236}">
                <a16:creationId xmlns="" xmlns:a16="http://schemas.microsoft.com/office/drawing/2014/main" id="{8CBC2AEA-50D3-4DDA-9474-AE73F0FA7C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F6745F6-D32B-42A8-BB94-7AE8910E5276}"/>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278978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1605B9-F43C-469B-A2CF-EBE545E6CB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FFED4A4A-097F-4C53-B8AE-5540D315A0A0}"/>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4" name="Footer Placeholder 3">
            <a:extLst>
              <a:ext uri="{FF2B5EF4-FFF2-40B4-BE49-F238E27FC236}">
                <a16:creationId xmlns="" xmlns:a16="http://schemas.microsoft.com/office/drawing/2014/main" id="{746B3392-0F18-4896-9213-8FF2BFB07B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34D6337-2FA2-4F0E-AC06-AEB6FFA48DD8}"/>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229922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71CF5F8-3EDD-41B0-A65C-007A41FF9691}"/>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3" name="Footer Placeholder 2">
            <a:extLst>
              <a:ext uri="{FF2B5EF4-FFF2-40B4-BE49-F238E27FC236}">
                <a16:creationId xmlns="" xmlns:a16="http://schemas.microsoft.com/office/drawing/2014/main" id="{A065382E-3A24-4C2F-A34B-C771376ABE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4886A968-46FF-493F-BEF0-6886CF4C7F3A}"/>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282521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B205D8-EE79-4E9E-859E-7AFF40651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34CEDF3-1634-4AB3-A908-8B85AE16E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935D1BB0-6DDD-4314-835B-918E7DDB3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923D580-8109-4719-B04E-56315D7F2F45}"/>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6" name="Footer Placeholder 5">
            <a:extLst>
              <a:ext uri="{FF2B5EF4-FFF2-40B4-BE49-F238E27FC236}">
                <a16:creationId xmlns="" xmlns:a16="http://schemas.microsoft.com/office/drawing/2014/main" id="{3B1673FE-0E0C-4255-90E6-60303139FF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BCB354-AC6A-4DC3-B992-7A0068ED271A}"/>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12538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28491-E5BD-4E2E-A433-FEF920C1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7D221BD-D868-4EDD-84AC-F2F33B921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8873BA6-02D1-4909-9202-6C5102F7C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C96D8C8-7AF0-454D-963D-9D350B4AE21D}"/>
              </a:ext>
            </a:extLst>
          </p:cNvPr>
          <p:cNvSpPr>
            <a:spLocks noGrp="1"/>
          </p:cNvSpPr>
          <p:nvPr>
            <p:ph type="dt" sz="half" idx="10"/>
          </p:nvPr>
        </p:nvSpPr>
        <p:spPr/>
        <p:txBody>
          <a:bodyPr/>
          <a:lstStyle/>
          <a:p>
            <a:fld id="{DE32CD88-62EC-48B0-A27E-2D54357DD703}" type="datetimeFigureOut">
              <a:rPr lang="en-IN" smtClean="0"/>
              <a:pPr/>
              <a:t>15-01-2022</a:t>
            </a:fld>
            <a:endParaRPr lang="en-IN"/>
          </a:p>
        </p:txBody>
      </p:sp>
      <p:sp>
        <p:nvSpPr>
          <p:cNvPr id="6" name="Footer Placeholder 5">
            <a:extLst>
              <a:ext uri="{FF2B5EF4-FFF2-40B4-BE49-F238E27FC236}">
                <a16:creationId xmlns="" xmlns:a16="http://schemas.microsoft.com/office/drawing/2014/main" id="{89009513-2E55-4811-A5F7-D1090C8EA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32040B5-FB79-49BE-999C-E0D2B29D209F}"/>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66612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017DC02-73EA-4E24-8759-0368A377A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21A10EF-6A7B-4E38-B3C3-962514D01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E303FB9-B4D3-409C-86D1-45F387E6C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2CD88-62EC-48B0-A27E-2D54357DD703}" type="datetimeFigureOut">
              <a:rPr lang="en-IN" smtClean="0"/>
              <a:pPr/>
              <a:t>15-01-2022</a:t>
            </a:fld>
            <a:endParaRPr lang="en-IN"/>
          </a:p>
        </p:txBody>
      </p:sp>
      <p:sp>
        <p:nvSpPr>
          <p:cNvPr id="5" name="Footer Placeholder 4">
            <a:extLst>
              <a:ext uri="{FF2B5EF4-FFF2-40B4-BE49-F238E27FC236}">
                <a16:creationId xmlns="" xmlns:a16="http://schemas.microsoft.com/office/drawing/2014/main" id="{78D63C83-3CFC-4C74-8739-D01DB528D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CD11DD74-AFB3-400B-BE73-D59C1B26F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07774-9F54-4C03-91A0-8C102923DF23}" type="slidenum">
              <a:rPr lang="en-IN" smtClean="0"/>
              <a:pPr/>
              <a:t>‹#›</a:t>
            </a:fld>
            <a:endParaRPr lang="en-IN"/>
          </a:p>
        </p:txBody>
      </p:sp>
    </p:spTree>
    <p:extLst>
      <p:ext uri="{BB962C8B-B14F-4D97-AF65-F5344CB8AC3E}">
        <p14:creationId xmlns="" xmlns:p14="http://schemas.microsoft.com/office/powerpoint/2010/main" val="27316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738314" y="357188"/>
            <a:ext cx="8105775" cy="1022350"/>
          </a:xfrm>
        </p:spPr>
        <p:txBody>
          <a:bodyPr/>
          <a:lstStyle/>
          <a:p>
            <a:pPr eaLnBrk="1" hangingPunct="1"/>
            <a:r>
              <a:rPr lang="en-US" dirty="0"/>
              <a:t> </a:t>
            </a:r>
            <a:endParaRPr lang="en-IN" dirty="0"/>
          </a:p>
        </p:txBody>
      </p:sp>
      <p:sp>
        <p:nvSpPr>
          <p:cNvPr id="23555" name="Content Placeholder 3"/>
          <p:cNvSpPr>
            <a:spLocks noGrp="1"/>
          </p:cNvSpPr>
          <p:nvPr>
            <p:ph idx="1"/>
          </p:nvPr>
        </p:nvSpPr>
        <p:spPr>
          <a:xfrm>
            <a:off x="97654" y="1260629"/>
            <a:ext cx="11958222" cy="5368771"/>
          </a:xfrm>
        </p:spPr>
        <p:txBody>
          <a:bodyPr/>
          <a:lstStyle/>
          <a:p>
            <a:pPr algn="ctr">
              <a:buNone/>
            </a:pPr>
            <a:r>
              <a:rPr lang="en-US" sz="6600" b="1" dirty="0">
                <a:solidFill>
                  <a:srgbClr val="C00000"/>
                </a:solidFill>
              </a:rPr>
              <a:t>           UNIT I</a:t>
            </a:r>
            <a:r>
              <a:rPr lang="en-US" sz="6600" dirty="0">
                <a:solidFill>
                  <a:srgbClr val="C00000"/>
                </a:solidFill>
              </a:rPr>
              <a:t>			</a:t>
            </a:r>
            <a:endParaRPr lang="en-US" sz="6600" b="1" dirty="0">
              <a:solidFill>
                <a:srgbClr val="C00000"/>
              </a:solidFill>
            </a:endParaRPr>
          </a:p>
          <a:p>
            <a:pPr algn="ctr">
              <a:buNone/>
            </a:pPr>
            <a:r>
              <a:rPr lang="en-US" sz="6600" b="1" dirty="0"/>
              <a:t>Financial Management</a:t>
            </a:r>
            <a:endParaRPr lang="en-US" sz="6600" b="1" dirty="0">
              <a:solidFill>
                <a:srgbClr val="C00000"/>
              </a:solidFill>
            </a:endParaRPr>
          </a:p>
          <a:p>
            <a:pPr>
              <a:buNone/>
            </a:pPr>
            <a:endParaRPr lang="en-US" sz="4000" b="1" dirty="0">
              <a:solidFill>
                <a:srgbClr val="C00000"/>
              </a:solidFill>
            </a:endParaRPr>
          </a:p>
          <a:p>
            <a:pPr>
              <a:buNone/>
            </a:pPr>
            <a:endParaRPr lang="en-US" sz="4000" b="1" dirty="0">
              <a:solidFill>
                <a:srgbClr val="C00000"/>
              </a:solidFill>
            </a:endParaRPr>
          </a:p>
          <a:p>
            <a:pPr>
              <a:buNone/>
            </a:pPr>
            <a:endParaRPr lang="en-US" sz="3200" dirty="0">
              <a:solidFill>
                <a:srgbClr val="C00000"/>
              </a:solidFill>
            </a:endParaRPr>
          </a:p>
          <a:p>
            <a:pP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17F2F6-89B6-4A76-AEA3-BF3673F04E20}"/>
              </a:ext>
            </a:extLst>
          </p:cNvPr>
          <p:cNvSpPr>
            <a:spLocks noGrp="1"/>
          </p:cNvSpPr>
          <p:nvPr>
            <p:ph type="ctrTitle"/>
          </p:nvPr>
        </p:nvSpPr>
        <p:spPr>
          <a:xfrm>
            <a:off x="2209440" y="248575"/>
            <a:ext cx="7773120" cy="1269507"/>
          </a:xfrm>
        </p:spPr>
        <p:txBody>
          <a:bodyPr>
            <a:normAutofit/>
          </a:bodyPr>
          <a:lstStyle/>
          <a:p>
            <a:r>
              <a:rPr lang="en-US" b="1" dirty="0"/>
              <a:t>MCQ </a:t>
            </a:r>
            <a:endParaRPr lang="en-IN" b="1" dirty="0"/>
          </a:p>
        </p:txBody>
      </p:sp>
      <p:sp>
        <p:nvSpPr>
          <p:cNvPr id="3" name="Subtitle 2">
            <a:extLst>
              <a:ext uri="{FF2B5EF4-FFF2-40B4-BE49-F238E27FC236}">
                <a16:creationId xmlns="" xmlns:a16="http://schemas.microsoft.com/office/drawing/2014/main" id="{51A196F9-EFF6-4440-A6EC-C97028FBD681}"/>
              </a:ext>
            </a:extLst>
          </p:cNvPr>
          <p:cNvSpPr>
            <a:spLocks noGrp="1"/>
          </p:cNvSpPr>
          <p:nvPr>
            <p:ph type="subTitle" idx="1"/>
          </p:nvPr>
        </p:nvSpPr>
        <p:spPr>
          <a:xfrm>
            <a:off x="71021" y="1802166"/>
            <a:ext cx="12011488" cy="4903433"/>
          </a:xfrm>
        </p:spPr>
        <p:txBody>
          <a:bodyPr>
            <a:normAutofit/>
          </a:bodyPr>
          <a:lstStyle/>
          <a:p>
            <a:pPr algn="just"/>
            <a:r>
              <a:rPr lang="en-US" sz="3200" b="1" dirty="0"/>
              <a:t>Que. In his traditional role the finance manager is responsible for…………….</a:t>
            </a:r>
          </a:p>
          <a:p>
            <a:pPr marL="514350" indent="-514350" algn="just">
              <a:lnSpc>
                <a:spcPct val="150000"/>
              </a:lnSpc>
              <a:buFont typeface="+mj-lt"/>
              <a:buAutoNum type="alphaLcParenR"/>
            </a:pPr>
            <a:r>
              <a:rPr lang="en-US" sz="3200" dirty="0"/>
              <a:t>Proper utilization of funds</a:t>
            </a:r>
          </a:p>
          <a:p>
            <a:pPr marL="514350" indent="-514350" algn="just">
              <a:lnSpc>
                <a:spcPct val="150000"/>
              </a:lnSpc>
              <a:buFont typeface="+mj-lt"/>
              <a:buAutoNum type="alphaLcParenR"/>
            </a:pPr>
            <a:r>
              <a:rPr lang="en-US" sz="3200" dirty="0"/>
              <a:t>Arrangement of financial resources</a:t>
            </a:r>
          </a:p>
          <a:p>
            <a:pPr marL="514350" indent="-514350" algn="just">
              <a:lnSpc>
                <a:spcPct val="150000"/>
              </a:lnSpc>
              <a:buFont typeface="+mj-lt"/>
              <a:buAutoNum type="alphaLcParenR"/>
            </a:pPr>
            <a:r>
              <a:rPr lang="en-US" sz="3200" dirty="0"/>
              <a:t>Acquiring capital assets of the organization</a:t>
            </a:r>
          </a:p>
          <a:p>
            <a:pPr marL="514350" indent="-514350" algn="just">
              <a:lnSpc>
                <a:spcPct val="150000"/>
              </a:lnSpc>
              <a:buFont typeface="+mj-lt"/>
              <a:buAutoNum type="alphaLcParenR"/>
            </a:pPr>
            <a:r>
              <a:rPr lang="en-US" sz="3200" dirty="0"/>
              <a:t>Efficient management of capital </a:t>
            </a:r>
            <a:endParaRPr lang="en-IN" sz="3200" dirty="0"/>
          </a:p>
        </p:txBody>
      </p:sp>
    </p:spTree>
    <p:extLst>
      <p:ext uri="{BB962C8B-B14F-4D97-AF65-F5344CB8AC3E}">
        <p14:creationId xmlns="" xmlns:p14="http://schemas.microsoft.com/office/powerpoint/2010/main" val="3503059915"/>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05EB65A-3F3B-40F8-8865-82652D659DBF}"/>
              </a:ext>
            </a:extLst>
          </p:cNvPr>
          <p:cNvSpPr>
            <a:spLocks noGrp="1"/>
          </p:cNvSpPr>
          <p:nvPr>
            <p:ph type="subTitle" idx="1"/>
          </p:nvPr>
        </p:nvSpPr>
        <p:spPr>
          <a:xfrm>
            <a:off x="142043" y="1524000"/>
            <a:ext cx="11922710" cy="5181600"/>
          </a:xfrm>
        </p:spPr>
        <p:txBody>
          <a:bodyPr/>
          <a:lstStyle/>
          <a:p>
            <a:pPr algn="just">
              <a:lnSpc>
                <a:spcPct val="150000"/>
              </a:lnSpc>
            </a:pPr>
            <a:r>
              <a:rPr lang="en-US" sz="3200" b="1" dirty="0"/>
              <a:t>Answer: Option B</a:t>
            </a:r>
            <a:endParaRPr lang="en-US" sz="3200" dirty="0"/>
          </a:p>
          <a:p>
            <a:pPr algn="just">
              <a:lnSpc>
                <a:spcPct val="150000"/>
              </a:lnSpc>
            </a:pPr>
            <a:r>
              <a:rPr lang="en-US" sz="3200" dirty="0"/>
              <a:t>In his traditional role the finance manager is responsible for arrangement of financial resources. Financial managers are responsible for the financial health of an organization. They produce financial reports, direct investment activities, and develop strategies and plans for the long-term financial goals of their organization.</a:t>
            </a:r>
          </a:p>
          <a:p>
            <a:endParaRPr lang="en-IN" dirty="0"/>
          </a:p>
        </p:txBody>
      </p:sp>
    </p:spTree>
    <p:extLst>
      <p:ext uri="{BB962C8B-B14F-4D97-AF65-F5344CB8AC3E}">
        <p14:creationId xmlns="" xmlns:p14="http://schemas.microsoft.com/office/powerpoint/2010/main" val="2013875317"/>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A141B8-6071-456A-A5DC-35197AE040EE}"/>
              </a:ext>
            </a:extLst>
          </p:cNvPr>
          <p:cNvSpPr>
            <a:spLocks noGrp="1"/>
          </p:cNvSpPr>
          <p:nvPr>
            <p:ph type="ctrTitle"/>
          </p:nvPr>
        </p:nvSpPr>
        <p:spPr>
          <a:xfrm>
            <a:off x="452761" y="152400"/>
            <a:ext cx="11248008" cy="1219200"/>
          </a:xfrm>
        </p:spPr>
        <p:txBody>
          <a:bodyPr>
            <a:normAutofit/>
          </a:bodyPr>
          <a:lstStyle/>
          <a:p>
            <a:r>
              <a:rPr lang="en-IN" b="1" dirty="0"/>
              <a:t>Risk-return Trade-off</a:t>
            </a:r>
          </a:p>
        </p:txBody>
      </p:sp>
      <p:sp>
        <p:nvSpPr>
          <p:cNvPr id="3" name="Subtitle 2">
            <a:extLst>
              <a:ext uri="{FF2B5EF4-FFF2-40B4-BE49-F238E27FC236}">
                <a16:creationId xmlns="" xmlns:a16="http://schemas.microsoft.com/office/drawing/2014/main" id="{8AEECDB7-2DDB-4490-8164-C907AACB698A}"/>
              </a:ext>
            </a:extLst>
          </p:cNvPr>
          <p:cNvSpPr>
            <a:spLocks noGrp="1"/>
          </p:cNvSpPr>
          <p:nvPr>
            <p:ph type="subTitle" idx="1"/>
          </p:nvPr>
        </p:nvSpPr>
        <p:spPr>
          <a:xfrm>
            <a:off x="150920" y="1524000"/>
            <a:ext cx="11887200" cy="5181600"/>
          </a:xfrm>
        </p:spPr>
        <p:txBody>
          <a:bodyPr>
            <a:normAutofit lnSpcReduction="10000"/>
          </a:bodyPr>
          <a:lstStyle/>
          <a:p>
            <a:pPr algn="just">
              <a:lnSpc>
                <a:spcPct val="150000"/>
              </a:lnSpc>
            </a:pPr>
            <a:r>
              <a:rPr lang="en-US" sz="2800" dirty="0"/>
              <a:t>Financial decisions incur different degree of risk and decision to invest money in government bonds has less risk as interest rate is known and the risk of default is very less. </a:t>
            </a:r>
          </a:p>
          <a:p>
            <a:pPr algn="just">
              <a:lnSpc>
                <a:spcPct val="150000"/>
              </a:lnSpc>
            </a:pPr>
            <a:r>
              <a:rPr lang="en-US" sz="2800" dirty="0"/>
              <a:t>On the contrary, more risk in security investment as return is not certain. However, you can expect a lower return from government bond and higher from shares. Risk and expected return move in tandem; the greater the risk, the greater the expected return. Financial decisions of the firm are guided by the </a:t>
            </a:r>
            <a:r>
              <a:rPr lang="en-US" sz="2800" b="1" dirty="0"/>
              <a:t>risk-return trade-off.</a:t>
            </a:r>
            <a:endParaRPr lang="en-IN" sz="2800" b="1" dirty="0"/>
          </a:p>
        </p:txBody>
      </p:sp>
    </p:spTree>
    <p:extLst>
      <p:ext uri="{BB962C8B-B14F-4D97-AF65-F5344CB8AC3E}">
        <p14:creationId xmlns="" xmlns:p14="http://schemas.microsoft.com/office/powerpoint/2010/main" val="240389442"/>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D28A18-0C0C-4600-9426-051C4A25C323}"/>
              </a:ext>
            </a:extLst>
          </p:cNvPr>
          <p:cNvSpPr>
            <a:spLocks noGrp="1"/>
          </p:cNvSpPr>
          <p:nvPr>
            <p:ph type="ctrTitle"/>
          </p:nvPr>
        </p:nvSpPr>
        <p:spPr>
          <a:xfrm>
            <a:off x="2209440" y="152400"/>
            <a:ext cx="7773120" cy="1019452"/>
          </a:xfrm>
        </p:spPr>
        <p:txBody>
          <a:bodyPr>
            <a:normAutofit/>
          </a:bodyPr>
          <a:lstStyle/>
          <a:p>
            <a:r>
              <a:rPr lang="en-US" b="1" dirty="0" err="1"/>
              <a:t>Contd</a:t>
            </a:r>
            <a:r>
              <a:rPr lang="en-US" b="1" dirty="0"/>
              <a:t>……</a:t>
            </a:r>
            <a:endParaRPr lang="en-IN" b="1" dirty="0"/>
          </a:p>
        </p:txBody>
      </p:sp>
      <p:sp>
        <p:nvSpPr>
          <p:cNvPr id="3" name="Subtitle 2">
            <a:extLst>
              <a:ext uri="{FF2B5EF4-FFF2-40B4-BE49-F238E27FC236}">
                <a16:creationId xmlns="" xmlns:a16="http://schemas.microsoft.com/office/drawing/2014/main" id="{6CA84B64-1F50-4670-A828-4437FC56B2B1}"/>
              </a:ext>
            </a:extLst>
          </p:cNvPr>
          <p:cNvSpPr>
            <a:spLocks noGrp="1"/>
          </p:cNvSpPr>
          <p:nvPr>
            <p:ph type="subTitle" idx="1"/>
          </p:nvPr>
        </p:nvSpPr>
        <p:spPr>
          <a:xfrm>
            <a:off x="133165" y="1340528"/>
            <a:ext cx="11958221" cy="5365072"/>
          </a:xfrm>
        </p:spPr>
        <p:txBody>
          <a:bodyPr/>
          <a:lstStyle/>
          <a:p>
            <a:endParaRPr lang="en-IN" dirty="0"/>
          </a:p>
        </p:txBody>
      </p:sp>
      <p:pic>
        <p:nvPicPr>
          <p:cNvPr id="5" name="Picture 4">
            <a:extLst>
              <a:ext uri="{FF2B5EF4-FFF2-40B4-BE49-F238E27FC236}">
                <a16:creationId xmlns="" xmlns:a16="http://schemas.microsoft.com/office/drawing/2014/main" id="{B5A6452D-22F9-4E9D-97A9-BCD6FABD0A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697" y="1402672"/>
            <a:ext cx="11700769" cy="5228947"/>
          </a:xfrm>
          <a:prstGeom prst="rect">
            <a:avLst/>
          </a:prstGeom>
        </p:spPr>
      </p:pic>
    </p:spTree>
    <p:extLst>
      <p:ext uri="{BB962C8B-B14F-4D97-AF65-F5344CB8AC3E}">
        <p14:creationId xmlns="" xmlns:p14="http://schemas.microsoft.com/office/powerpoint/2010/main" val="4027483096"/>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CC8F3-2BC5-424D-970F-7A5558D75BA3}"/>
              </a:ext>
            </a:extLst>
          </p:cNvPr>
          <p:cNvSpPr>
            <a:spLocks noGrp="1"/>
          </p:cNvSpPr>
          <p:nvPr>
            <p:ph type="ctrTitle"/>
          </p:nvPr>
        </p:nvSpPr>
        <p:spPr>
          <a:xfrm>
            <a:off x="127248" y="79900"/>
            <a:ext cx="11937504" cy="1136342"/>
          </a:xfrm>
        </p:spPr>
        <p:txBody>
          <a:bodyPr>
            <a:normAutofit fontScale="90000"/>
          </a:bodyPr>
          <a:lstStyle/>
          <a:p>
            <a:r>
              <a:rPr lang="en-IN" b="1" dirty="0"/>
              <a:t/>
            </a:r>
            <a:br>
              <a:rPr lang="en-IN" b="1" dirty="0"/>
            </a:br>
            <a:r>
              <a:rPr lang="en-IN" b="1" dirty="0"/>
              <a:t/>
            </a:r>
            <a:br>
              <a:rPr lang="en-IN" b="1" dirty="0"/>
            </a:br>
            <a:r>
              <a:rPr lang="en-IN" b="1" dirty="0"/>
              <a:t>MCQ </a:t>
            </a:r>
            <a:endParaRPr lang="en-IN" dirty="0"/>
          </a:p>
        </p:txBody>
      </p:sp>
      <p:sp>
        <p:nvSpPr>
          <p:cNvPr id="3" name="Subtitle 2">
            <a:extLst>
              <a:ext uri="{FF2B5EF4-FFF2-40B4-BE49-F238E27FC236}">
                <a16:creationId xmlns="" xmlns:a16="http://schemas.microsoft.com/office/drawing/2014/main" id="{0EF4E217-5988-4700-9738-16D675982AD8}"/>
              </a:ext>
            </a:extLst>
          </p:cNvPr>
          <p:cNvSpPr>
            <a:spLocks noGrp="1"/>
          </p:cNvSpPr>
          <p:nvPr>
            <p:ph type="subTitle" idx="1"/>
          </p:nvPr>
        </p:nvSpPr>
        <p:spPr>
          <a:xfrm>
            <a:off x="115409" y="1553592"/>
            <a:ext cx="11949343" cy="5152008"/>
          </a:xfrm>
        </p:spPr>
        <p:txBody>
          <a:bodyPr>
            <a:normAutofit/>
          </a:bodyPr>
          <a:lstStyle/>
          <a:p>
            <a:pPr algn="just"/>
            <a:r>
              <a:rPr lang="en-US" sz="3600" b="1" dirty="0"/>
              <a:t>Que. most of investors are risk averse which means……………..</a:t>
            </a:r>
          </a:p>
          <a:p>
            <a:pPr marL="457200" indent="-457200" algn="just">
              <a:lnSpc>
                <a:spcPct val="150000"/>
              </a:lnSpc>
              <a:buFont typeface="+mj-lt"/>
              <a:buAutoNum type="alphaLcParenR"/>
            </a:pPr>
            <a:r>
              <a:rPr lang="en-US" sz="2800" dirty="0"/>
              <a:t>They will assume more risk only if they are compensated with higher expected return.</a:t>
            </a:r>
          </a:p>
          <a:p>
            <a:pPr marL="457200" indent="-457200" algn="just">
              <a:lnSpc>
                <a:spcPct val="150000"/>
              </a:lnSpc>
              <a:buFont typeface="+mj-lt"/>
              <a:buAutoNum type="alphaLcParenR"/>
            </a:pPr>
            <a:r>
              <a:rPr lang="en-US" sz="2800" dirty="0"/>
              <a:t>They will always invest in the investment with lowest possible risk.</a:t>
            </a:r>
          </a:p>
          <a:p>
            <a:pPr marL="457200" indent="-457200" algn="just">
              <a:lnSpc>
                <a:spcPct val="150000"/>
              </a:lnSpc>
              <a:buFont typeface="+mj-lt"/>
              <a:buAutoNum type="alphaLcParenR"/>
            </a:pPr>
            <a:r>
              <a:rPr lang="en-US" sz="2800" dirty="0"/>
              <a:t>They will always invest in the investment with highest possible risk.</a:t>
            </a:r>
          </a:p>
          <a:p>
            <a:pPr marL="457200" indent="-457200" algn="just">
              <a:lnSpc>
                <a:spcPct val="150000"/>
              </a:lnSpc>
              <a:buFont typeface="+mj-lt"/>
              <a:buAutoNum type="alphaLcParenR"/>
            </a:pPr>
            <a:r>
              <a:rPr lang="en-US" sz="2800" dirty="0"/>
              <a:t>They avoid the stock market due to higher risk.</a:t>
            </a:r>
          </a:p>
          <a:p>
            <a:pPr algn="just">
              <a:lnSpc>
                <a:spcPct val="150000"/>
              </a:lnSpc>
            </a:pPr>
            <a:endParaRPr lang="en-IN" sz="2800" dirty="0"/>
          </a:p>
        </p:txBody>
      </p:sp>
    </p:spTree>
    <p:extLst>
      <p:ext uri="{BB962C8B-B14F-4D97-AF65-F5344CB8AC3E}">
        <p14:creationId xmlns="" xmlns:p14="http://schemas.microsoft.com/office/powerpoint/2010/main" val="3326034617"/>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D586A6-E44A-4FFD-8357-9A822BDED6A1}"/>
              </a:ext>
            </a:extLst>
          </p:cNvPr>
          <p:cNvSpPr>
            <a:spLocks noGrp="1"/>
          </p:cNvSpPr>
          <p:nvPr>
            <p:ph type="ctrTitle"/>
          </p:nvPr>
        </p:nvSpPr>
        <p:spPr>
          <a:xfrm>
            <a:off x="159797" y="71022"/>
            <a:ext cx="11878321" cy="1189608"/>
          </a:xfrm>
        </p:spPr>
        <p:txBody>
          <a:bodyPr>
            <a:normAutofit/>
          </a:bodyPr>
          <a:lstStyle/>
          <a:p>
            <a:r>
              <a:rPr lang="en-IN" b="1" dirty="0"/>
              <a:t>Answer </a:t>
            </a:r>
          </a:p>
        </p:txBody>
      </p:sp>
      <p:sp>
        <p:nvSpPr>
          <p:cNvPr id="3" name="Subtitle 2">
            <a:extLst>
              <a:ext uri="{FF2B5EF4-FFF2-40B4-BE49-F238E27FC236}">
                <a16:creationId xmlns="" xmlns:a16="http://schemas.microsoft.com/office/drawing/2014/main" id="{5A4187D5-D53A-4F68-9F2B-8D434840F52E}"/>
              </a:ext>
            </a:extLst>
          </p:cNvPr>
          <p:cNvSpPr>
            <a:spLocks noGrp="1"/>
          </p:cNvSpPr>
          <p:nvPr>
            <p:ph type="subTitle" idx="1"/>
          </p:nvPr>
        </p:nvSpPr>
        <p:spPr>
          <a:xfrm>
            <a:off x="159798" y="1420427"/>
            <a:ext cx="11878322" cy="5285173"/>
          </a:xfrm>
        </p:spPr>
        <p:txBody>
          <a:bodyPr>
            <a:normAutofit/>
          </a:bodyPr>
          <a:lstStyle/>
          <a:p>
            <a:pPr algn="just">
              <a:lnSpc>
                <a:spcPct val="150000"/>
              </a:lnSpc>
            </a:pPr>
            <a:r>
              <a:rPr lang="en-US" sz="3200" b="1" dirty="0"/>
              <a:t>Option D</a:t>
            </a:r>
            <a:endParaRPr lang="en-US" sz="3200" dirty="0"/>
          </a:p>
          <a:p>
            <a:pPr algn="just">
              <a:lnSpc>
                <a:spcPct val="150000"/>
              </a:lnSpc>
            </a:pPr>
            <a:r>
              <a:rPr lang="en-US" sz="3200" dirty="0"/>
              <a:t>Most investors are risk averse which means they avoid the stock market due to the high degree of risk. A risk-averse investor, on the other hand, dislikes risk and, thus, stays away from high-risk stocks or investments and is prepared to forego higher rates of return.</a:t>
            </a:r>
          </a:p>
          <a:p>
            <a:pPr algn="just">
              <a:lnSpc>
                <a:spcPct val="150000"/>
              </a:lnSpc>
            </a:pPr>
            <a:endParaRPr lang="en-IN" sz="4000" dirty="0"/>
          </a:p>
        </p:txBody>
      </p:sp>
    </p:spTree>
    <p:extLst>
      <p:ext uri="{BB962C8B-B14F-4D97-AF65-F5344CB8AC3E}">
        <p14:creationId xmlns="" xmlns:p14="http://schemas.microsoft.com/office/powerpoint/2010/main" val="3052431399"/>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32D0C5-E6CA-4DA5-B886-512F6451E9AB}"/>
              </a:ext>
            </a:extLst>
          </p:cNvPr>
          <p:cNvSpPr>
            <a:spLocks noGrp="1"/>
          </p:cNvSpPr>
          <p:nvPr>
            <p:ph type="ctrTitle"/>
          </p:nvPr>
        </p:nvSpPr>
        <p:spPr>
          <a:xfrm>
            <a:off x="319595" y="152399"/>
            <a:ext cx="11638625" cy="1445581"/>
          </a:xfrm>
        </p:spPr>
        <p:txBody>
          <a:bodyPr>
            <a:normAutofit fontScale="90000"/>
          </a:bodyPr>
          <a:lstStyle/>
          <a:p>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Objectives of Financial Management</a:t>
            </a:r>
            <a:endParaRPr lang="en-IN" dirty="0"/>
          </a:p>
        </p:txBody>
      </p:sp>
      <p:sp>
        <p:nvSpPr>
          <p:cNvPr id="3" name="Subtitle 2">
            <a:extLst>
              <a:ext uri="{FF2B5EF4-FFF2-40B4-BE49-F238E27FC236}">
                <a16:creationId xmlns="" xmlns:a16="http://schemas.microsoft.com/office/drawing/2014/main" id="{A140D281-A613-4419-B5B3-D1B2B487D2C6}"/>
              </a:ext>
            </a:extLst>
          </p:cNvPr>
          <p:cNvSpPr>
            <a:spLocks noGrp="1"/>
          </p:cNvSpPr>
          <p:nvPr>
            <p:ph type="subTitle" idx="1"/>
          </p:nvPr>
        </p:nvSpPr>
        <p:spPr>
          <a:xfrm>
            <a:off x="115409" y="2050742"/>
            <a:ext cx="11967099" cy="4654858"/>
          </a:xfrm>
        </p:spPr>
        <p:txBody>
          <a:bodyPr>
            <a:normAutofit/>
          </a:bodyPr>
          <a:lstStyle/>
          <a:p>
            <a:pPr marL="457200" indent="-457200" algn="just">
              <a:lnSpc>
                <a:spcPct val="150000"/>
              </a:lnSpc>
              <a:buFont typeface="+mj-lt"/>
              <a:buAutoNum type="arabicParenR"/>
            </a:pPr>
            <a:r>
              <a:rPr lang="en-US" sz="3200" dirty="0"/>
              <a:t>To ensure regular and adequate supply of funds to the concern.</a:t>
            </a:r>
          </a:p>
          <a:p>
            <a:pPr marL="457200" indent="-457200" algn="just">
              <a:lnSpc>
                <a:spcPct val="150000"/>
              </a:lnSpc>
              <a:buFont typeface="+mj-lt"/>
              <a:buAutoNum type="arabicParenR"/>
            </a:pPr>
            <a:r>
              <a:rPr lang="en-US" sz="3200" dirty="0"/>
              <a:t>To ensure adequate returns to the shareholders.</a:t>
            </a:r>
          </a:p>
          <a:p>
            <a:pPr marL="457200" indent="-457200" algn="just">
              <a:lnSpc>
                <a:spcPct val="150000"/>
              </a:lnSpc>
              <a:buFont typeface="+mj-lt"/>
              <a:buAutoNum type="arabicParenR"/>
            </a:pPr>
            <a:r>
              <a:rPr lang="en-US" sz="3200" dirty="0"/>
              <a:t>To ensure optimum funds utilization. </a:t>
            </a:r>
          </a:p>
          <a:p>
            <a:pPr marL="457200" indent="-457200" algn="just">
              <a:lnSpc>
                <a:spcPct val="150000"/>
              </a:lnSpc>
              <a:buFont typeface="+mj-lt"/>
              <a:buAutoNum type="arabicParenR"/>
            </a:pPr>
            <a:r>
              <a:rPr lang="en-US" sz="3200" dirty="0"/>
              <a:t>To ensure safety on investment.</a:t>
            </a:r>
          </a:p>
          <a:p>
            <a:pPr marL="457200" indent="-457200" algn="just">
              <a:lnSpc>
                <a:spcPct val="150000"/>
              </a:lnSpc>
              <a:buFont typeface="+mj-lt"/>
              <a:buAutoNum type="arabicParenR"/>
            </a:pPr>
            <a:r>
              <a:rPr lang="en-US" sz="3200" dirty="0"/>
              <a:t>To plan a sound capital structure.</a:t>
            </a:r>
            <a:endParaRPr lang="en-IN" sz="3200" dirty="0"/>
          </a:p>
        </p:txBody>
      </p:sp>
    </p:spTree>
    <p:extLst>
      <p:ext uri="{BB962C8B-B14F-4D97-AF65-F5344CB8AC3E}">
        <p14:creationId xmlns="" xmlns:p14="http://schemas.microsoft.com/office/powerpoint/2010/main" val="2596664749"/>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CC8F3-2BC5-424D-970F-7A5558D75BA3}"/>
              </a:ext>
            </a:extLst>
          </p:cNvPr>
          <p:cNvSpPr>
            <a:spLocks noGrp="1"/>
          </p:cNvSpPr>
          <p:nvPr>
            <p:ph type="ctrTitle"/>
          </p:nvPr>
        </p:nvSpPr>
        <p:spPr>
          <a:xfrm>
            <a:off x="127248" y="79900"/>
            <a:ext cx="11937504" cy="1136342"/>
          </a:xfrm>
        </p:spPr>
        <p:txBody>
          <a:bodyPr>
            <a:normAutofit fontScale="90000"/>
          </a:bodyPr>
          <a:lstStyle/>
          <a:p>
            <a:r>
              <a:rPr lang="en-IN" b="1" dirty="0"/>
              <a:t/>
            </a:r>
            <a:br>
              <a:rPr lang="en-IN" b="1" dirty="0"/>
            </a:br>
            <a:r>
              <a:rPr lang="en-IN" b="1" dirty="0"/>
              <a:t/>
            </a:r>
            <a:br>
              <a:rPr lang="en-IN" b="1" dirty="0"/>
            </a:br>
            <a:r>
              <a:rPr lang="en-IN" b="1" dirty="0"/>
              <a:t>MCQ </a:t>
            </a:r>
            <a:endParaRPr lang="en-IN" dirty="0"/>
          </a:p>
        </p:txBody>
      </p:sp>
      <p:sp>
        <p:nvSpPr>
          <p:cNvPr id="3" name="Subtitle 2">
            <a:extLst>
              <a:ext uri="{FF2B5EF4-FFF2-40B4-BE49-F238E27FC236}">
                <a16:creationId xmlns="" xmlns:a16="http://schemas.microsoft.com/office/drawing/2014/main" id="{0EF4E217-5988-4700-9738-16D675982AD8}"/>
              </a:ext>
            </a:extLst>
          </p:cNvPr>
          <p:cNvSpPr>
            <a:spLocks noGrp="1"/>
          </p:cNvSpPr>
          <p:nvPr>
            <p:ph type="subTitle" idx="1"/>
          </p:nvPr>
        </p:nvSpPr>
        <p:spPr>
          <a:xfrm>
            <a:off x="115409" y="1553592"/>
            <a:ext cx="11949343" cy="5152008"/>
          </a:xfrm>
        </p:spPr>
        <p:txBody>
          <a:bodyPr>
            <a:normAutofit/>
          </a:bodyPr>
          <a:lstStyle/>
          <a:p>
            <a:pPr algn="just">
              <a:lnSpc>
                <a:spcPct val="150000"/>
              </a:lnSpc>
            </a:pPr>
            <a:r>
              <a:rPr lang="en-US" sz="3200" b="1" dirty="0"/>
              <a:t>The long-run objective of financial management is to:</a:t>
            </a:r>
          </a:p>
          <a:p>
            <a:pPr algn="just">
              <a:lnSpc>
                <a:spcPct val="150000"/>
              </a:lnSpc>
            </a:pPr>
            <a:r>
              <a:rPr lang="en-US" sz="2800" dirty="0"/>
              <a:t>a) maximize earnings per share.</a:t>
            </a:r>
          </a:p>
          <a:p>
            <a:pPr algn="just">
              <a:lnSpc>
                <a:spcPct val="150000"/>
              </a:lnSpc>
            </a:pPr>
            <a:r>
              <a:rPr lang="en-US" sz="2800" dirty="0"/>
              <a:t>b) maximize the value of the firm's common stock.</a:t>
            </a:r>
          </a:p>
          <a:p>
            <a:pPr algn="just">
              <a:lnSpc>
                <a:spcPct val="150000"/>
              </a:lnSpc>
            </a:pPr>
            <a:r>
              <a:rPr lang="en-US" sz="2800" dirty="0"/>
              <a:t>c) maximize return on investment.</a:t>
            </a:r>
          </a:p>
          <a:p>
            <a:pPr algn="just">
              <a:lnSpc>
                <a:spcPct val="150000"/>
              </a:lnSpc>
            </a:pPr>
            <a:r>
              <a:rPr lang="en-US" sz="2800" dirty="0"/>
              <a:t>d) maximize market share.</a:t>
            </a:r>
          </a:p>
          <a:p>
            <a:pPr algn="just">
              <a:lnSpc>
                <a:spcPct val="150000"/>
              </a:lnSpc>
            </a:pPr>
            <a:endParaRPr lang="en-IN" sz="2800" dirty="0"/>
          </a:p>
        </p:txBody>
      </p:sp>
    </p:spTree>
    <p:extLst>
      <p:ext uri="{BB962C8B-B14F-4D97-AF65-F5344CB8AC3E}">
        <p14:creationId xmlns="" xmlns:p14="http://schemas.microsoft.com/office/powerpoint/2010/main" val="3946251030"/>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D586A6-E44A-4FFD-8357-9A822BDED6A1}"/>
              </a:ext>
            </a:extLst>
          </p:cNvPr>
          <p:cNvSpPr>
            <a:spLocks noGrp="1"/>
          </p:cNvSpPr>
          <p:nvPr>
            <p:ph type="ctrTitle"/>
          </p:nvPr>
        </p:nvSpPr>
        <p:spPr>
          <a:xfrm>
            <a:off x="159797" y="71022"/>
            <a:ext cx="11878321" cy="1189608"/>
          </a:xfrm>
        </p:spPr>
        <p:txBody>
          <a:bodyPr>
            <a:normAutofit/>
          </a:bodyPr>
          <a:lstStyle/>
          <a:p>
            <a:r>
              <a:rPr lang="en-IN" b="1" dirty="0"/>
              <a:t>Answer </a:t>
            </a:r>
          </a:p>
        </p:txBody>
      </p:sp>
      <p:sp>
        <p:nvSpPr>
          <p:cNvPr id="3" name="Subtitle 2">
            <a:extLst>
              <a:ext uri="{FF2B5EF4-FFF2-40B4-BE49-F238E27FC236}">
                <a16:creationId xmlns="" xmlns:a16="http://schemas.microsoft.com/office/drawing/2014/main" id="{5A4187D5-D53A-4F68-9F2B-8D434840F52E}"/>
              </a:ext>
            </a:extLst>
          </p:cNvPr>
          <p:cNvSpPr>
            <a:spLocks noGrp="1"/>
          </p:cNvSpPr>
          <p:nvPr>
            <p:ph type="subTitle" idx="1"/>
          </p:nvPr>
        </p:nvSpPr>
        <p:spPr>
          <a:xfrm>
            <a:off x="159798" y="1420427"/>
            <a:ext cx="11878322" cy="5285173"/>
          </a:xfrm>
        </p:spPr>
        <p:txBody>
          <a:bodyPr>
            <a:normAutofit/>
          </a:bodyPr>
          <a:lstStyle/>
          <a:p>
            <a:pPr algn="just">
              <a:lnSpc>
                <a:spcPct val="150000"/>
              </a:lnSpc>
            </a:pPr>
            <a:r>
              <a:rPr lang="en-US" altLang="en-US" sz="4000" dirty="0"/>
              <a:t>b) maximize the value of the firm's common stock.</a:t>
            </a:r>
          </a:p>
          <a:p>
            <a:pPr algn="just">
              <a:lnSpc>
                <a:spcPct val="150000"/>
              </a:lnSpc>
            </a:pPr>
            <a:endParaRPr lang="en-IN" sz="4000" dirty="0"/>
          </a:p>
        </p:txBody>
      </p:sp>
    </p:spTree>
    <p:extLst>
      <p:ext uri="{BB962C8B-B14F-4D97-AF65-F5344CB8AC3E}">
        <p14:creationId xmlns="" xmlns:p14="http://schemas.microsoft.com/office/powerpoint/2010/main" val="2086895560"/>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D3E22C-2DBE-4371-9FCD-3C49931FAB3A}"/>
              </a:ext>
            </a:extLst>
          </p:cNvPr>
          <p:cNvSpPr>
            <a:spLocks noGrp="1"/>
          </p:cNvSpPr>
          <p:nvPr>
            <p:ph type="ctrTitle"/>
          </p:nvPr>
        </p:nvSpPr>
        <p:spPr>
          <a:xfrm>
            <a:off x="2209440" y="62144"/>
            <a:ext cx="7773120" cy="1242873"/>
          </a:xfrm>
        </p:spPr>
        <p:txBody>
          <a:bodyPr>
            <a:normAutofit/>
          </a:bodyPr>
          <a:lstStyle/>
          <a:p>
            <a:r>
              <a:rPr lang="en-IN" b="1" dirty="0"/>
              <a:t>Course Outcomes</a:t>
            </a:r>
          </a:p>
        </p:txBody>
      </p:sp>
      <p:sp>
        <p:nvSpPr>
          <p:cNvPr id="3" name="Subtitle 2">
            <a:extLst>
              <a:ext uri="{FF2B5EF4-FFF2-40B4-BE49-F238E27FC236}">
                <a16:creationId xmlns="" xmlns:a16="http://schemas.microsoft.com/office/drawing/2014/main" id="{8F2D5240-6412-4ABF-9983-6387A5075983}"/>
              </a:ext>
            </a:extLst>
          </p:cNvPr>
          <p:cNvSpPr>
            <a:spLocks noGrp="1"/>
          </p:cNvSpPr>
          <p:nvPr>
            <p:ph type="subTitle" idx="1"/>
          </p:nvPr>
        </p:nvSpPr>
        <p:spPr>
          <a:xfrm>
            <a:off x="133165" y="1562470"/>
            <a:ext cx="11967099" cy="5066930"/>
          </a:xfrm>
        </p:spPr>
        <p:txBody>
          <a:bodyPr>
            <a:normAutofit/>
          </a:bodyPr>
          <a:lstStyle/>
          <a:p>
            <a:pPr marL="457200" indent="-457200" algn="just">
              <a:lnSpc>
                <a:spcPct val="150000"/>
              </a:lnSpc>
              <a:buFont typeface="Arial" panose="020B0604020202020204" pitchFamily="34" charset="0"/>
              <a:buChar char="•"/>
            </a:pPr>
            <a:r>
              <a:rPr lang="en-IN" sz="3200" dirty="0"/>
              <a:t>Analyse the role of finance manager in contemporary scenario.</a:t>
            </a:r>
          </a:p>
          <a:p>
            <a:pPr marL="457200" indent="-457200" algn="just">
              <a:lnSpc>
                <a:spcPct val="150000"/>
              </a:lnSpc>
              <a:buFont typeface="Arial" panose="020B0604020202020204" pitchFamily="34" charset="0"/>
              <a:buChar char="•"/>
            </a:pPr>
            <a:r>
              <a:rPr lang="en-IN" sz="3200" dirty="0"/>
              <a:t>Analyse the objective of finance. </a:t>
            </a:r>
          </a:p>
        </p:txBody>
      </p:sp>
    </p:spTree>
    <p:extLst>
      <p:ext uri="{BB962C8B-B14F-4D97-AF65-F5344CB8AC3E}">
        <p14:creationId xmlns="" xmlns:p14="http://schemas.microsoft.com/office/powerpoint/2010/main" val="3221770436"/>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EC6811-0CCD-4DE9-9053-CFC342F91E00}"/>
              </a:ext>
            </a:extLst>
          </p:cNvPr>
          <p:cNvSpPr>
            <a:spLocks noGrp="1"/>
          </p:cNvSpPr>
          <p:nvPr>
            <p:ph type="ctrTitle"/>
          </p:nvPr>
        </p:nvSpPr>
        <p:spPr>
          <a:xfrm>
            <a:off x="115410" y="88777"/>
            <a:ext cx="11931588" cy="1633491"/>
          </a:xfrm>
        </p:spPr>
        <p:txBody>
          <a:bodyPr/>
          <a:lstStyle/>
          <a:p>
            <a:r>
              <a:rPr lang="en-IN" b="1" dirty="0"/>
              <a:t>Role of Finance Manager</a:t>
            </a:r>
          </a:p>
        </p:txBody>
      </p:sp>
      <p:sp>
        <p:nvSpPr>
          <p:cNvPr id="3" name="Subtitle 2">
            <a:extLst>
              <a:ext uri="{FF2B5EF4-FFF2-40B4-BE49-F238E27FC236}">
                <a16:creationId xmlns="" xmlns:a16="http://schemas.microsoft.com/office/drawing/2014/main" id="{66317B2D-3D00-42D6-86A2-C8E14E490C21}"/>
              </a:ext>
            </a:extLst>
          </p:cNvPr>
          <p:cNvSpPr>
            <a:spLocks noGrp="1"/>
          </p:cNvSpPr>
          <p:nvPr>
            <p:ph type="subTitle" idx="1"/>
          </p:nvPr>
        </p:nvSpPr>
        <p:spPr>
          <a:xfrm>
            <a:off x="115409" y="2210540"/>
            <a:ext cx="11931587" cy="4418860"/>
          </a:xfrm>
        </p:spPr>
        <p:txBody>
          <a:bodyPr/>
          <a:lstStyle/>
          <a:p>
            <a:pPr marL="457200" indent="-457200" algn="just">
              <a:lnSpc>
                <a:spcPct val="150000"/>
              </a:lnSpc>
              <a:buFont typeface="Wingdings" panose="05000000000000000000" pitchFamily="2" charset="2"/>
              <a:buChar char="v"/>
            </a:pPr>
            <a:r>
              <a:rPr lang="en-IN" sz="3600" dirty="0"/>
              <a:t>Raising of Funds</a:t>
            </a:r>
          </a:p>
          <a:p>
            <a:pPr marL="457200" indent="-457200" algn="just">
              <a:lnSpc>
                <a:spcPct val="150000"/>
              </a:lnSpc>
              <a:buFont typeface="Wingdings" panose="05000000000000000000" pitchFamily="2" charset="2"/>
              <a:buChar char="v"/>
            </a:pPr>
            <a:r>
              <a:rPr lang="en-IN" sz="3600" dirty="0"/>
              <a:t>Allocation of Funds</a:t>
            </a:r>
          </a:p>
          <a:p>
            <a:pPr marL="457200" indent="-457200" algn="just">
              <a:lnSpc>
                <a:spcPct val="150000"/>
              </a:lnSpc>
              <a:buFont typeface="Wingdings" panose="05000000000000000000" pitchFamily="2" charset="2"/>
              <a:buChar char="v"/>
            </a:pPr>
            <a:r>
              <a:rPr lang="en-IN" sz="3600" dirty="0"/>
              <a:t>Profit Planning</a:t>
            </a:r>
          </a:p>
          <a:p>
            <a:pPr marL="457200" indent="-457200" algn="just">
              <a:lnSpc>
                <a:spcPct val="150000"/>
              </a:lnSpc>
              <a:buFont typeface="Wingdings" panose="05000000000000000000" pitchFamily="2" charset="2"/>
              <a:buChar char="v"/>
            </a:pPr>
            <a:r>
              <a:rPr lang="en-IN" sz="3600" dirty="0"/>
              <a:t>Understanding Capital Markets</a:t>
            </a:r>
          </a:p>
          <a:p>
            <a:endParaRPr lang="en-IN" dirty="0"/>
          </a:p>
        </p:txBody>
      </p:sp>
    </p:spTree>
    <p:extLst>
      <p:ext uri="{BB962C8B-B14F-4D97-AF65-F5344CB8AC3E}">
        <p14:creationId xmlns="" xmlns:p14="http://schemas.microsoft.com/office/powerpoint/2010/main" val="2225664099"/>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5F793B-7E6B-4C06-B7F8-DA05FB83ACE0}"/>
              </a:ext>
            </a:extLst>
          </p:cNvPr>
          <p:cNvSpPr>
            <a:spLocks noGrp="1"/>
          </p:cNvSpPr>
          <p:nvPr>
            <p:ph type="ctrTitle"/>
          </p:nvPr>
        </p:nvSpPr>
        <p:spPr>
          <a:xfrm>
            <a:off x="319596" y="1"/>
            <a:ext cx="11665258" cy="1331650"/>
          </a:xfrm>
        </p:spPr>
        <p:txBody>
          <a:bodyPr>
            <a:normAutofit/>
          </a:bodyPr>
          <a:lstStyle/>
          <a:p>
            <a:r>
              <a:rPr lang="en-IN" b="1" dirty="0"/>
              <a:t>Funds Raising</a:t>
            </a:r>
          </a:p>
        </p:txBody>
      </p:sp>
      <p:sp>
        <p:nvSpPr>
          <p:cNvPr id="3" name="Subtitle 2">
            <a:extLst>
              <a:ext uri="{FF2B5EF4-FFF2-40B4-BE49-F238E27FC236}">
                <a16:creationId xmlns="" xmlns:a16="http://schemas.microsoft.com/office/drawing/2014/main" id="{6A0C9C3B-B785-4B75-87BD-EC1603353B23}"/>
              </a:ext>
            </a:extLst>
          </p:cNvPr>
          <p:cNvSpPr>
            <a:spLocks noGrp="1"/>
          </p:cNvSpPr>
          <p:nvPr>
            <p:ph type="subTitle" idx="1"/>
          </p:nvPr>
        </p:nvSpPr>
        <p:spPr>
          <a:xfrm>
            <a:off x="142043" y="1518082"/>
            <a:ext cx="11922710" cy="5187518"/>
          </a:xfrm>
        </p:spPr>
        <p:txBody>
          <a:bodyPr>
            <a:normAutofit lnSpcReduction="10000"/>
          </a:bodyPr>
          <a:lstStyle/>
          <a:p>
            <a:pPr algn="just">
              <a:lnSpc>
                <a:spcPct val="150000"/>
              </a:lnSpc>
            </a:pPr>
            <a:r>
              <a:rPr lang="en-US" sz="2800" dirty="0"/>
              <a:t>The traditional approach dominated the scope of financial management and limited the role of the financial manager simply to funds raising. It was during the major events, such as promotion, reorganization, expansion or diversification in the firm that the financial manager was called upon to raise funds. </a:t>
            </a:r>
          </a:p>
          <a:p>
            <a:pPr algn="just">
              <a:lnSpc>
                <a:spcPct val="150000"/>
              </a:lnSpc>
            </a:pPr>
            <a:r>
              <a:rPr lang="en-US" sz="2800" dirty="0"/>
              <a:t>In the day-to-day activities, finance manager was to see that the firm had enough cash to meet its obligations. The traditional approach has been criticized because it failed to consider the day-to-day managerial problems relating to finance of the firm.</a:t>
            </a:r>
            <a:endParaRPr lang="en-IN" sz="2800" dirty="0"/>
          </a:p>
        </p:txBody>
      </p:sp>
    </p:spTree>
    <p:extLst>
      <p:ext uri="{BB962C8B-B14F-4D97-AF65-F5344CB8AC3E}">
        <p14:creationId xmlns="" xmlns:p14="http://schemas.microsoft.com/office/powerpoint/2010/main" val="2453860474"/>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6D52D8-4BDE-4CC0-AF70-F8CEADECC968}"/>
              </a:ext>
            </a:extLst>
          </p:cNvPr>
          <p:cNvSpPr>
            <a:spLocks noGrp="1"/>
          </p:cNvSpPr>
          <p:nvPr>
            <p:ph type="ctrTitle"/>
          </p:nvPr>
        </p:nvSpPr>
        <p:spPr>
          <a:xfrm>
            <a:off x="97653" y="1"/>
            <a:ext cx="11975977" cy="1349405"/>
          </a:xfrm>
        </p:spPr>
        <p:txBody>
          <a:bodyPr/>
          <a:lstStyle/>
          <a:p>
            <a:r>
              <a:rPr lang="en-IN" b="1" dirty="0"/>
              <a:t>Funds Allocation </a:t>
            </a:r>
          </a:p>
        </p:txBody>
      </p:sp>
      <p:sp>
        <p:nvSpPr>
          <p:cNvPr id="3" name="Subtitle 2">
            <a:extLst>
              <a:ext uri="{FF2B5EF4-FFF2-40B4-BE49-F238E27FC236}">
                <a16:creationId xmlns="" xmlns:a16="http://schemas.microsoft.com/office/drawing/2014/main" id="{9FFE1FD3-5FBC-431E-870F-55F3331962C5}"/>
              </a:ext>
            </a:extLst>
          </p:cNvPr>
          <p:cNvSpPr>
            <a:spLocks noGrp="1"/>
          </p:cNvSpPr>
          <p:nvPr>
            <p:ph type="subTitle" idx="1"/>
          </p:nvPr>
        </p:nvSpPr>
        <p:spPr>
          <a:xfrm>
            <a:off x="97653" y="1518082"/>
            <a:ext cx="11975977" cy="5206753"/>
          </a:xfrm>
        </p:spPr>
        <p:txBody>
          <a:bodyPr>
            <a:normAutofit/>
          </a:bodyPr>
          <a:lstStyle/>
          <a:p>
            <a:pPr algn="just">
              <a:lnSpc>
                <a:spcPct val="150000"/>
              </a:lnSpc>
            </a:pPr>
            <a:r>
              <a:rPr lang="en-US" sz="2800" dirty="0"/>
              <a:t>In a modern enterprise, the basic finance function is to decide about the </a:t>
            </a:r>
            <a:r>
              <a:rPr lang="en-US" sz="2800" b="1" dirty="0"/>
              <a:t>expenditure decisions </a:t>
            </a:r>
            <a:r>
              <a:rPr lang="en-US" sz="2800" dirty="0"/>
              <a:t>and to </a:t>
            </a:r>
            <a:r>
              <a:rPr lang="en-US" sz="2800" b="1" dirty="0"/>
              <a:t>determine the demand for capital for these expenditures </a:t>
            </a:r>
            <a:r>
              <a:rPr lang="en-US" sz="2800" dirty="0"/>
              <a:t>or concerned with  the </a:t>
            </a:r>
            <a:r>
              <a:rPr lang="en-US" sz="2800" b="1" dirty="0"/>
              <a:t>efficient allocation of funds. </a:t>
            </a:r>
            <a:r>
              <a:rPr lang="en-US" sz="2800" dirty="0"/>
              <a:t>The financial manager must find a rationale for answering the following three questions:</a:t>
            </a:r>
          </a:p>
          <a:p>
            <a:pPr marL="457200" indent="-457200" algn="just">
              <a:lnSpc>
                <a:spcPct val="150000"/>
              </a:lnSpc>
              <a:buFont typeface="Arial" panose="020B0604020202020204" pitchFamily="34" charset="0"/>
              <a:buChar char="•"/>
            </a:pPr>
            <a:r>
              <a:rPr lang="en-US" sz="2800" dirty="0"/>
              <a:t>How large should an enterprise be, and how fast should it grow?</a:t>
            </a:r>
          </a:p>
          <a:p>
            <a:pPr marL="457200" indent="-457200" algn="just">
              <a:lnSpc>
                <a:spcPct val="150000"/>
              </a:lnSpc>
              <a:buFont typeface="Arial" panose="020B0604020202020204" pitchFamily="34" charset="0"/>
              <a:buChar char="•"/>
            </a:pPr>
            <a:r>
              <a:rPr lang="en-US" sz="2800" dirty="0"/>
              <a:t>In what form should it hold its assets?</a:t>
            </a:r>
          </a:p>
          <a:p>
            <a:pPr marL="457200" indent="-457200" algn="just">
              <a:lnSpc>
                <a:spcPct val="150000"/>
              </a:lnSpc>
              <a:buFont typeface="Arial" panose="020B0604020202020204" pitchFamily="34" charset="0"/>
              <a:buChar char="•"/>
            </a:pPr>
            <a:r>
              <a:rPr lang="en-US" sz="2800" dirty="0"/>
              <a:t>How should the funds required be raised?</a:t>
            </a:r>
            <a:endParaRPr lang="en-IN" sz="2800" dirty="0"/>
          </a:p>
        </p:txBody>
      </p:sp>
    </p:spTree>
    <p:extLst>
      <p:ext uri="{BB962C8B-B14F-4D97-AF65-F5344CB8AC3E}">
        <p14:creationId xmlns="" xmlns:p14="http://schemas.microsoft.com/office/powerpoint/2010/main" val="168640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17F2F6-89B6-4A76-AEA3-BF3673F04E20}"/>
              </a:ext>
            </a:extLst>
          </p:cNvPr>
          <p:cNvSpPr>
            <a:spLocks noGrp="1"/>
          </p:cNvSpPr>
          <p:nvPr>
            <p:ph type="ctrTitle"/>
          </p:nvPr>
        </p:nvSpPr>
        <p:spPr>
          <a:xfrm>
            <a:off x="2209440" y="248575"/>
            <a:ext cx="7773120" cy="1269507"/>
          </a:xfrm>
        </p:spPr>
        <p:txBody>
          <a:bodyPr>
            <a:normAutofit/>
          </a:bodyPr>
          <a:lstStyle/>
          <a:p>
            <a:r>
              <a:rPr lang="en-US" b="1" dirty="0"/>
              <a:t>MCQ </a:t>
            </a:r>
            <a:endParaRPr lang="en-IN" b="1" dirty="0"/>
          </a:p>
        </p:txBody>
      </p:sp>
      <p:sp>
        <p:nvSpPr>
          <p:cNvPr id="3" name="Subtitle 2">
            <a:extLst>
              <a:ext uri="{FF2B5EF4-FFF2-40B4-BE49-F238E27FC236}">
                <a16:creationId xmlns="" xmlns:a16="http://schemas.microsoft.com/office/drawing/2014/main" id="{51A196F9-EFF6-4440-A6EC-C97028FBD681}"/>
              </a:ext>
            </a:extLst>
          </p:cNvPr>
          <p:cNvSpPr>
            <a:spLocks noGrp="1"/>
          </p:cNvSpPr>
          <p:nvPr>
            <p:ph type="subTitle" idx="1"/>
          </p:nvPr>
        </p:nvSpPr>
        <p:spPr>
          <a:xfrm>
            <a:off x="71021" y="1802166"/>
            <a:ext cx="12011488" cy="4903433"/>
          </a:xfrm>
        </p:spPr>
        <p:txBody>
          <a:bodyPr>
            <a:normAutofit/>
          </a:bodyPr>
          <a:lstStyle/>
          <a:p>
            <a:pPr algn="just">
              <a:lnSpc>
                <a:spcPct val="150000"/>
              </a:lnSpc>
            </a:pPr>
            <a:r>
              <a:rPr lang="en-US" sz="3200" b="1" dirty="0"/>
              <a:t>Corporate governance success includes three key groups. Which of the following represents these three groups?</a:t>
            </a:r>
            <a:r>
              <a:rPr lang="en-US" sz="3200" dirty="0"/>
              <a:t>	</a:t>
            </a:r>
          </a:p>
          <a:p>
            <a:pPr marL="514350" indent="-514350" algn="just">
              <a:lnSpc>
                <a:spcPct val="150000"/>
              </a:lnSpc>
              <a:buFont typeface="+mj-lt"/>
              <a:buAutoNum type="alphaUcPeriod"/>
            </a:pPr>
            <a:r>
              <a:rPr lang="en-US" sz="2800" dirty="0"/>
              <a:t>Suppliers, managers, and customers.</a:t>
            </a:r>
          </a:p>
          <a:p>
            <a:pPr marL="514350" indent="-514350" algn="just">
              <a:lnSpc>
                <a:spcPct val="150000"/>
              </a:lnSpc>
              <a:buFont typeface="+mj-lt"/>
              <a:buAutoNum type="alphaUcPeriod"/>
            </a:pPr>
            <a:r>
              <a:rPr lang="en-US" sz="2800" dirty="0"/>
              <a:t>Board of Directors, executive officers, and common shareholders.</a:t>
            </a:r>
          </a:p>
          <a:p>
            <a:pPr marL="514350" indent="-514350" algn="just">
              <a:lnSpc>
                <a:spcPct val="150000"/>
              </a:lnSpc>
              <a:buFont typeface="+mj-lt"/>
              <a:buAutoNum type="alphaUcPeriod"/>
            </a:pPr>
            <a:r>
              <a:rPr lang="en-US" sz="2800" dirty="0"/>
              <a:t>Suppliers, employees, and customers.</a:t>
            </a:r>
          </a:p>
          <a:p>
            <a:pPr marL="514350" indent="-514350" algn="just">
              <a:lnSpc>
                <a:spcPct val="150000"/>
              </a:lnSpc>
              <a:buFont typeface="+mj-lt"/>
              <a:buAutoNum type="alphaUcPeriod"/>
            </a:pPr>
            <a:r>
              <a:rPr lang="en-US" sz="2800" dirty="0"/>
              <a:t>Common shareholders, managers, and employees.</a:t>
            </a:r>
            <a:endParaRPr lang="en-IN" sz="2800" dirty="0"/>
          </a:p>
        </p:txBody>
      </p:sp>
    </p:spTree>
    <p:extLst>
      <p:ext uri="{BB962C8B-B14F-4D97-AF65-F5344CB8AC3E}">
        <p14:creationId xmlns="" xmlns:p14="http://schemas.microsoft.com/office/powerpoint/2010/main" val="2582562000"/>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05EB65A-3F3B-40F8-8865-82652D659DBF}"/>
              </a:ext>
            </a:extLst>
          </p:cNvPr>
          <p:cNvSpPr>
            <a:spLocks noGrp="1"/>
          </p:cNvSpPr>
          <p:nvPr>
            <p:ph type="subTitle" idx="1"/>
          </p:nvPr>
        </p:nvSpPr>
        <p:spPr>
          <a:xfrm>
            <a:off x="142043" y="1524000"/>
            <a:ext cx="11922710" cy="5181600"/>
          </a:xfrm>
        </p:spPr>
        <p:txBody>
          <a:bodyPr/>
          <a:lstStyle/>
          <a:p>
            <a:pPr algn="just"/>
            <a:r>
              <a:rPr lang="en-US" sz="3600" dirty="0"/>
              <a:t>B. Board of Directors, executive officers, and common shareholders.</a:t>
            </a:r>
          </a:p>
          <a:p>
            <a:endParaRPr lang="en-IN" dirty="0"/>
          </a:p>
        </p:txBody>
      </p:sp>
    </p:spTree>
    <p:extLst>
      <p:ext uri="{BB962C8B-B14F-4D97-AF65-F5344CB8AC3E}">
        <p14:creationId xmlns="" xmlns:p14="http://schemas.microsoft.com/office/powerpoint/2010/main" val="4109954374"/>
      </p:ext>
    </p:extLst>
  </p:cSld>
  <p:clrMapOvr>
    <a:masterClrMapping/>
  </p:clrMapOvr>
  <mc:AlternateContent xmlns:mc="http://schemas.openxmlformats.org/markup-compatibility/2006">
    <mc:Choice xmlns="" xmlns:p14="http://schemas.microsoft.com/office/powerpoint/2010/main" Requires="p14">
      <p:transition spd="slow" p14:dur="2000" advClick="0" advTm="2147255000"/>
    </mc:Choice>
    <mc:Fallback>
      <p:transition spd="slow" advClick="0" advTm="214725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C5BEF-9AB2-46A2-B6B7-C0F200110D07}"/>
              </a:ext>
            </a:extLst>
          </p:cNvPr>
          <p:cNvSpPr>
            <a:spLocks noGrp="1"/>
          </p:cNvSpPr>
          <p:nvPr>
            <p:ph type="ctrTitle"/>
          </p:nvPr>
        </p:nvSpPr>
        <p:spPr>
          <a:xfrm>
            <a:off x="1524000" y="124287"/>
            <a:ext cx="9144000" cy="1340529"/>
          </a:xfrm>
        </p:spPr>
        <p:txBody>
          <a:bodyPr/>
          <a:lstStyle/>
          <a:p>
            <a:r>
              <a:rPr lang="en-US" b="1" dirty="0"/>
              <a:t>Profit Planning </a:t>
            </a:r>
            <a:endParaRPr lang="en-IN" b="1" dirty="0"/>
          </a:p>
        </p:txBody>
      </p:sp>
      <p:sp>
        <p:nvSpPr>
          <p:cNvPr id="3" name="Subtitle 2">
            <a:extLst>
              <a:ext uri="{FF2B5EF4-FFF2-40B4-BE49-F238E27FC236}">
                <a16:creationId xmlns="" xmlns:a16="http://schemas.microsoft.com/office/drawing/2014/main" id="{00C58E1C-CE67-48E7-96B0-979C94EC77D0}"/>
              </a:ext>
            </a:extLst>
          </p:cNvPr>
          <p:cNvSpPr>
            <a:spLocks noGrp="1"/>
          </p:cNvSpPr>
          <p:nvPr>
            <p:ph type="subTitle" idx="1"/>
          </p:nvPr>
        </p:nvSpPr>
        <p:spPr>
          <a:xfrm>
            <a:off x="115410" y="1553592"/>
            <a:ext cx="11940466" cy="5180121"/>
          </a:xfrm>
        </p:spPr>
        <p:txBody>
          <a:bodyPr>
            <a:normAutofit/>
          </a:bodyPr>
          <a:lstStyle/>
          <a:p>
            <a:pPr algn="just">
              <a:lnSpc>
                <a:spcPct val="150000"/>
              </a:lnSpc>
            </a:pPr>
            <a:r>
              <a:rPr lang="en-US" sz="3200" b="1" dirty="0"/>
              <a:t>Profit planning </a:t>
            </a:r>
            <a:r>
              <a:rPr lang="en-US" sz="3200" dirty="0"/>
              <a:t>refers to the operating decisions in the areas of pricing, costs, volume of output and the firm’s selection of product lines. Profit planning is, therefore, a prerequisite for optimizing investment and financing decisions. </a:t>
            </a:r>
          </a:p>
          <a:p>
            <a:pPr algn="just">
              <a:lnSpc>
                <a:spcPct val="150000"/>
              </a:lnSpc>
            </a:pPr>
            <a:r>
              <a:rPr lang="en-US" sz="3200" dirty="0"/>
              <a:t>The </a:t>
            </a:r>
            <a:r>
              <a:rPr lang="en-US" sz="3200" b="1" dirty="0"/>
              <a:t>cost structure </a:t>
            </a:r>
            <a:r>
              <a:rPr lang="en-US" sz="3200" dirty="0"/>
              <a:t>of the firm, i.e., the mix of fixed and variable costs has a significant influence on a firm’s profitability.</a:t>
            </a:r>
            <a:endParaRPr lang="en-IN" sz="3200" dirty="0"/>
          </a:p>
        </p:txBody>
      </p:sp>
    </p:spTree>
    <p:extLst>
      <p:ext uri="{BB962C8B-B14F-4D97-AF65-F5344CB8AC3E}">
        <p14:creationId xmlns="" xmlns:p14="http://schemas.microsoft.com/office/powerpoint/2010/main" val="227366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8347BB-D960-4F81-BEC2-10F6F31EDDA5}"/>
              </a:ext>
            </a:extLst>
          </p:cNvPr>
          <p:cNvSpPr>
            <a:spLocks noGrp="1"/>
          </p:cNvSpPr>
          <p:nvPr>
            <p:ph type="ctrTitle"/>
          </p:nvPr>
        </p:nvSpPr>
        <p:spPr>
          <a:xfrm>
            <a:off x="133165" y="106533"/>
            <a:ext cx="11896078" cy="1225117"/>
          </a:xfrm>
        </p:spPr>
        <p:txBody>
          <a:bodyPr/>
          <a:lstStyle/>
          <a:p>
            <a:r>
              <a:rPr lang="en-IN" b="1" dirty="0"/>
              <a:t>Understanding Capital Markets</a:t>
            </a:r>
          </a:p>
        </p:txBody>
      </p:sp>
      <p:sp>
        <p:nvSpPr>
          <p:cNvPr id="3" name="Subtitle 2">
            <a:extLst>
              <a:ext uri="{FF2B5EF4-FFF2-40B4-BE49-F238E27FC236}">
                <a16:creationId xmlns="" xmlns:a16="http://schemas.microsoft.com/office/drawing/2014/main" id="{695D55ED-05D4-4F5E-8434-60880EB4F9AE}"/>
              </a:ext>
            </a:extLst>
          </p:cNvPr>
          <p:cNvSpPr>
            <a:spLocks noGrp="1"/>
          </p:cNvSpPr>
          <p:nvPr>
            <p:ph type="subTitle" idx="1"/>
          </p:nvPr>
        </p:nvSpPr>
        <p:spPr>
          <a:xfrm>
            <a:off x="133165" y="1526959"/>
            <a:ext cx="11896078" cy="5224507"/>
          </a:xfrm>
        </p:spPr>
        <p:txBody>
          <a:bodyPr>
            <a:normAutofit/>
          </a:bodyPr>
          <a:lstStyle/>
          <a:p>
            <a:pPr algn="just">
              <a:lnSpc>
                <a:spcPct val="150000"/>
              </a:lnSpc>
            </a:pPr>
            <a:r>
              <a:rPr lang="en-US" sz="2800" dirty="0"/>
              <a:t>Capital markets bring investors (lenders) and firms (borrowers) together. Hence the financial manager has to deal with capital markets and fully understand the operations of capital markets and the way in which the capital markets value securities. He or she should also know how risk is measured and how to cope with it in investment and financing decisions.</a:t>
            </a:r>
          </a:p>
          <a:p>
            <a:pPr algn="just">
              <a:lnSpc>
                <a:spcPct val="150000"/>
              </a:lnSpc>
            </a:pPr>
            <a:r>
              <a:rPr lang="en-US" sz="2800" dirty="0"/>
              <a:t>For example, if a firm uses excessive debt to finance its growth, investors may perceive it as risky. The value of the firm’s share may, therefore, decline.</a:t>
            </a:r>
            <a:endParaRPr lang="en-IN" sz="2800" dirty="0"/>
          </a:p>
        </p:txBody>
      </p:sp>
    </p:spTree>
    <p:extLst>
      <p:ext uri="{BB962C8B-B14F-4D97-AF65-F5344CB8AC3E}">
        <p14:creationId xmlns="" xmlns:p14="http://schemas.microsoft.com/office/powerpoint/2010/main" val="272868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754</Words>
  <Application>Microsoft Office PowerPoint</Application>
  <PresentationFormat>Custom</PresentationFormat>
  <Paragraphs>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vt:lpstr>
      <vt:lpstr>Course Outcomes</vt:lpstr>
      <vt:lpstr>Role of Finance Manager</vt:lpstr>
      <vt:lpstr>Funds Raising</vt:lpstr>
      <vt:lpstr>Funds Allocation </vt:lpstr>
      <vt:lpstr>MCQ </vt:lpstr>
      <vt:lpstr>Slide 7</vt:lpstr>
      <vt:lpstr>Profit Planning </vt:lpstr>
      <vt:lpstr>Understanding Capital Markets</vt:lpstr>
      <vt:lpstr>MCQ </vt:lpstr>
      <vt:lpstr>Slide 11</vt:lpstr>
      <vt:lpstr>Risk-return Trade-off</vt:lpstr>
      <vt:lpstr>Contd……</vt:lpstr>
      <vt:lpstr>  MCQ </vt:lpstr>
      <vt:lpstr>Answer </vt:lpstr>
      <vt:lpstr>           Objectives of Financial Management</vt:lpstr>
      <vt:lpstr>  MCQ </vt:lpstr>
      <vt:lpstr>Answer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cv</cp:lastModifiedBy>
  <cp:revision>29</cp:revision>
  <dcterms:created xsi:type="dcterms:W3CDTF">2020-11-19T00:57:45Z</dcterms:created>
  <dcterms:modified xsi:type="dcterms:W3CDTF">2022-01-15T04:33:55Z</dcterms:modified>
</cp:coreProperties>
</file>