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4.xml.rels><?xml version="1.0" encoding="UTF-8" standalone="yes"?>
<Relationships xmlns="http://schemas.openxmlformats.org/package/2006/relationships"><Relationship Id="rId1" Type="http://schemas.openxmlformats.org/officeDocument/2006/relationships/hyperlink" Target="https://cybersecurityventures.com/directory-of-u-s-state-and-local-cybercrime-law-enforcement/"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cybersecurityventures.com/directory-of-u-s-state-and-local-cybercrime-law-enforcement/"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59E685-1502-4F62-B93E-FC09402D970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CB28F3E-6B97-4E0A-A7D1-0029E2F376CE}">
      <dgm:prSet custT="1"/>
      <dgm:spPr/>
      <dgm:t>
        <a:bodyPr/>
        <a:lstStyle/>
        <a:p>
          <a:pPr algn="just"/>
          <a:r>
            <a:rPr lang="en-US" sz="2400" b="0" i="0">
              <a:latin typeface="Times New Roman" panose="02020603050405020304" pitchFamily="18" charset="0"/>
              <a:cs typeface="Times New Roman" panose="02020603050405020304" pitchFamily="18" charset="0"/>
            </a:rPr>
            <a:t>Forensics is the use of scientific knowledge to collect, analyze, and present digital evidence to court.</a:t>
          </a:r>
          <a:endParaRPr lang="en-US" sz="2400">
            <a:latin typeface="Times New Roman" panose="02020603050405020304" pitchFamily="18" charset="0"/>
            <a:cs typeface="Times New Roman" panose="02020603050405020304" pitchFamily="18" charset="0"/>
          </a:endParaRPr>
        </a:p>
      </dgm:t>
    </dgm:pt>
    <dgm:pt modelId="{8AB13377-88F9-4B01-A3C9-6E749BB6CDA4}" type="parTrans" cxnId="{AD4DB7D0-63C8-4A5B-B001-1DED1A498238}">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774E4A13-517D-40AD-9A73-B7B80891BC9A}" type="sibTrans" cxnId="{AD4DB7D0-63C8-4A5B-B001-1DED1A498238}">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84729609-994C-4846-9825-B73B24CF6021}">
      <dgm:prSet custT="1"/>
      <dgm:spPr/>
      <dgm:t>
        <a:bodyPr/>
        <a:lstStyle/>
        <a:p>
          <a:pPr algn="just"/>
          <a:r>
            <a:rPr lang="en-US" sz="2400" b="0" i="0" dirty="0">
              <a:latin typeface="Times New Roman" panose="02020603050405020304" pitchFamily="18" charset="0"/>
              <a:cs typeface="Times New Roman" panose="02020603050405020304" pitchFamily="18" charset="0"/>
            </a:rPr>
            <a:t>Digital Forensic examiners draw on an array of techniques for discovering data from a computer, often for recovering deleted, encrypted, or damaged files (graphics, documents, images and so forth).</a:t>
          </a:r>
          <a:endParaRPr lang="en-US" sz="2400" dirty="0">
            <a:latin typeface="Times New Roman" panose="02020603050405020304" pitchFamily="18" charset="0"/>
            <a:cs typeface="Times New Roman" panose="02020603050405020304" pitchFamily="18" charset="0"/>
          </a:endParaRPr>
        </a:p>
      </dgm:t>
    </dgm:pt>
    <dgm:pt modelId="{CAD37F11-D821-48A1-AA0D-AFE9821A6B78}" type="parTrans" cxnId="{2597BE8B-46D5-4FD9-AE00-827CC259EDED}">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707900CE-5E08-4BF5-8664-014DE2FC9D87}" type="sibTrans" cxnId="{2597BE8B-46D5-4FD9-AE00-827CC259EDED}">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3211CEF2-7E67-4FC9-8903-37184DCA6913}">
      <dgm:prSet custT="1"/>
      <dgm:spPr/>
      <dgm:t>
        <a:bodyPr/>
        <a:lstStyle/>
        <a:p>
          <a:pPr algn="just"/>
          <a:r>
            <a:rPr lang="en-US" sz="2400" b="0" i="0">
              <a:latin typeface="Times New Roman" panose="02020603050405020304" pitchFamily="18" charset="0"/>
              <a:cs typeface="Times New Roman" panose="02020603050405020304" pitchFamily="18" charset="0"/>
            </a:rPr>
            <a:t>All of this information is crucial, especially during discovery, prior to depositions, or in preparation for criminal or civil litigation.  Much of the information to be recovered may not be found in simply deleted files. </a:t>
          </a:r>
          <a:endParaRPr lang="en-US" sz="2400">
            <a:latin typeface="Times New Roman" panose="02020603050405020304" pitchFamily="18" charset="0"/>
            <a:cs typeface="Times New Roman" panose="02020603050405020304" pitchFamily="18" charset="0"/>
          </a:endParaRPr>
        </a:p>
      </dgm:t>
    </dgm:pt>
    <dgm:pt modelId="{609B3A98-B0D1-4318-88A5-BF0B87627CC5}" type="parTrans" cxnId="{21BE83FA-108A-4D52-ADD5-6C2C0B53D504}">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352C055C-7252-4C2D-ACBD-46B002BA6AD1}" type="sibTrans" cxnId="{21BE83FA-108A-4D52-ADD5-6C2C0B53D504}">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5A6433FA-96FB-4AD1-9CD1-1876791806A8}">
      <dgm:prSet custT="1"/>
      <dgm:spPr/>
      <dgm:t>
        <a:bodyPr/>
        <a:lstStyle/>
        <a:p>
          <a:pPr algn="just"/>
          <a:r>
            <a:rPr lang="en-US" sz="2400" b="0" i="0" dirty="0">
              <a:latin typeface="Times New Roman" panose="02020603050405020304" pitchFamily="18" charset="0"/>
              <a:cs typeface="Times New Roman" panose="02020603050405020304" pitchFamily="18" charset="0"/>
            </a:rPr>
            <a:t>It may be hidden in other data files such as HTML, e-mail entries, and information recovered from hard disk areas such as the virtual memory, slack space, or recycle bin.</a:t>
          </a:r>
          <a:endParaRPr lang="en-US" sz="2400" dirty="0">
            <a:latin typeface="Times New Roman" panose="02020603050405020304" pitchFamily="18" charset="0"/>
            <a:cs typeface="Times New Roman" panose="02020603050405020304" pitchFamily="18" charset="0"/>
          </a:endParaRPr>
        </a:p>
      </dgm:t>
    </dgm:pt>
    <dgm:pt modelId="{738EFF22-B0A0-4AF8-9C8D-8F5E083613FD}" type="parTrans" cxnId="{206E0A47-35E8-4D1A-B11D-DB185BFFDA2E}">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18932AA7-9FC3-4CB1-978D-634AB7A5978E}" type="sibTrans" cxnId="{206E0A47-35E8-4D1A-B11D-DB185BFFDA2E}">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30CD2CF4-ABB0-4E6D-A418-5A640219393E}" type="pres">
      <dgm:prSet presAssocID="{3859E685-1502-4F62-B93E-FC09402D9705}" presName="vert0" presStyleCnt="0">
        <dgm:presLayoutVars>
          <dgm:dir/>
          <dgm:animOne val="branch"/>
          <dgm:animLvl val="lvl"/>
        </dgm:presLayoutVars>
      </dgm:prSet>
      <dgm:spPr/>
    </dgm:pt>
    <dgm:pt modelId="{80328010-1339-49DB-8D4F-1ADEB62D7F6C}" type="pres">
      <dgm:prSet presAssocID="{DCB28F3E-6B97-4E0A-A7D1-0029E2F376CE}" presName="thickLine" presStyleLbl="alignNode1" presStyleIdx="0" presStyleCnt="4"/>
      <dgm:spPr/>
    </dgm:pt>
    <dgm:pt modelId="{4B905E42-D14C-470F-AB90-44D3E51050F3}" type="pres">
      <dgm:prSet presAssocID="{DCB28F3E-6B97-4E0A-A7D1-0029E2F376CE}" presName="horz1" presStyleCnt="0"/>
      <dgm:spPr/>
    </dgm:pt>
    <dgm:pt modelId="{3E3E1BC5-17C2-4C40-8E39-2695B3D69D77}" type="pres">
      <dgm:prSet presAssocID="{DCB28F3E-6B97-4E0A-A7D1-0029E2F376CE}" presName="tx1" presStyleLbl="revTx" presStyleIdx="0" presStyleCnt="4"/>
      <dgm:spPr/>
    </dgm:pt>
    <dgm:pt modelId="{EAA1CD16-5AC9-454C-9E35-D207377E25FE}" type="pres">
      <dgm:prSet presAssocID="{DCB28F3E-6B97-4E0A-A7D1-0029E2F376CE}" presName="vert1" presStyleCnt="0"/>
      <dgm:spPr/>
    </dgm:pt>
    <dgm:pt modelId="{77080B00-B1A2-4F5B-96DD-A768A960B92A}" type="pres">
      <dgm:prSet presAssocID="{84729609-994C-4846-9825-B73B24CF6021}" presName="thickLine" presStyleLbl="alignNode1" presStyleIdx="1" presStyleCnt="4"/>
      <dgm:spPr/>
    </dgm:pt>
    <dgm:pt modelId="{4A771A83-9A3F-4142-8550-B098F2FF36BF}" type="pres">
      <dgm:prSet presAssocID="{84729609-994C-4846-9825-B73B24CF6021}" presName="horz1" presStyleCnt="0"/>
      <dgm:spPr/>
    </dgm:pt>
    <dgm:pt modelId="{B0E5E7D5-A126-42A9-A30C-B6BBA5E045FA}" type="pres">
      <dgm:prSet presAssocID="{84729609-994C-4846-9825-B73B24CF6021}" presName="tx1" presStyleLbl="revTx" presStyleIdx="1" presStyleCnt="4"/>
      <dgm:spPr/>
    </dgm:pt>
    <dgm:pt modelId="{D0B846AA-B52F-42BD-9CFE-9B4DF57F8C3F}" type="pres">
      <dgm:prSet presAssocID="{84729609-994C-4846-9825-B73B24CF6021}" presName="vert1" presStyleCnt="0"/>
      <dgm:spPr/>
    </dgm:pt>
    <dgm:pt modelId="{2F63DD5D-330B-4F38-BA7A-E57717C0275B}" type="pres">
      <dgm:prSet presAssocID="{3211CEF2-7E67-4FC9-8903-37184DCA6913}" presName="thickLine" presStyleLbl="alignNode1" presStyleIdx="2" presStyleCnt="4"/>
      <dgm:spPr/>
    </dgm:pt>
    <dgm:pt modelId="{2A866FE5-9DF4-4261-B32F-143C6B6FB163}" type="pres">
      <dgm:prSet presAssocID="{3211CEF2-7E67-4FC9-8903-37184DCA6913}" presName="horz1" presStyleCnt="0"/>
      <dgm:spPr/>
    </dgm:pt>
    <dgm:pt modelId="{C9DFCF6A-E2E0-4A6D-A720-C192DB275E86}" type="pres">
      <dgm:prSet presAssocID="{3211CEF2-7E67-4FC9-8903-37184DCA6913}" presName="tx1" presStyleLbl="revTx" presStyleIdx="2" presStyleCnt="4"/>
      <dgm:spPr/>
    </dgm:pt>
    <dgm:pt modelId="{6DF7F0F3-2579-4C8C-870E-E7A2B64E6CFD}" type="pres">
      <dgm:prSet presAssocID="{3211CEF2-7E67-4FC9-8903-37184DCA6913}" presName="vert1" presStyleCnt="0"/>
      <dgm:spPr/>
    </dgm:pt>
    <dgm:pt modelId="{0B8BF155-BD66-40CD-9470-E85E340817AD}" type="pres">
      <dgm:prSet presAssocID="{5A6433FA-96FB-4AD1-9CD1-1876791806A8}" presName="thickLine" presStyleLbl="alignNode1" presStyleIdx="3" presStyleCnt="4"/>
      <dgm:spPr/>
    </dgm:pt>
    <dgm:pt modelId="{4D1FDCF0-D8B4-4246-88F3-81577BCD2D0D}" type="pres">
      <dgm:prSet presAssocID="{5A6433FA-96FB-4AD1-9CD1-1876791806A8}" presName="horz1" presStyleCnt="0"/>
      <dgm:spPr/>
    </dgm:pt>
    <dgm:pt modelId="{BC6F5585-4291-41B3-BB16-C68D17953491}" type="pres">
      <dgm:prSet presAssocID="{5A6433FA-96FB-4AD1-9CD1-1876791806A8}" presName="tx1" presStyleLbl="revTx" presStyleIdx="3" presStyleCnt="4"/>
      <dgm:spPr/>
    </dgm:pt>
    <dgm:pt modelId="{C33C6B7F-3D95-4FFF-9014-B6C88AD3CD2F}" type="pres">
      <dgm:prSet presAssocID="{5A6433FA-96FB-4AD1-9CD1-1876791806A8}" presName="vert1" presStyleCnt="0"/>
      <dgm:spPr/>
    </dgm:pt>
  </dgm:ptLst>
  <dgm:cxnLst>
    <dgm:cxn modelId="{366E0344-CFB5-4E6C-8EB3-4E1463F809D9}" type="presOf" srcId="{DCB28F3E-6B97-4E0A-A7D1-0029E2F376CE}" destId="{3E3E1BC5-17C2-4C40-8E39-2695B3D69D77}" srcOrd="0" destOrd="0" presId="urn:microsoft.com/office/officeart/2008/layout/LinedList"/>
    <dgm:cxn modelId="{206E0A47-35E8-4D1A-B11D-DB185BFFDA2E}" srcId="{3859E685-1502-4F62-B93E-FC09402D9705}" destId="{5A6433FA-96FB-4AD1-9CD1-1876791806A8}" srcOrd="3" destOrd="0" parTransId="{738EFF22-B0A0-4AF8-9C8D-8F5E083613FD}" sibTransId="{18932AA7-9FC3-4CB1-978D-634AB7A5978E}"/>
    <dgm:cxn modelId="{43249A4E-9B9E-4A5E-A833-BDAFFB56D0F6}" type="presOf" srcId="{84729609-994C-4846-9825-B73B24CF6021}" destId="{B0E5E7D5-A126-42A9-A30C-B6BBA5E045FA}" srcOrd="0" destOrd="0" presId="urn:microsoft.com/office/officeart/2008/layout/LinedList"/>
    <dgm:cxn modelId="{2597BE8B-46D5-4FD9-AE00-827CC259EDED}" srcId="{3859E685-1502-4F62-B93E-FC09402D9705}" destId="{84729609-994C-4846-9825-B73B24CF6021}" srcOrd="1" destOrd="0" parTransId="{CAD37F11-D821-48A1-AA0D-AFE9821A6B78}" sibTransId="{707900CE-5E08-4BF5-8664-014DE2FC9D87}"/>
    <dgm:cxn modelId="{C542D4A8-996B-4E9B-A787-3EC668FEC42A}" type="presOf" srcId="{3859E685-1502-4F62-B93E-FC09402D9705}" destId="{30CD2CF4-ABB0-4E6D-A418-5A640219393E}" srcOrd="0" destOrd="0" presId="urn:microsoft.com/office/officeart/2008/layout/LinedList"/>
    <dgm:cxn modelId="{AD4DB7D0-63C8-4A5B-B001-1DED1A498238}" srcId="{3859E685-1502-4F62-B93E-FC09402D9705}" destId="{DCB28F3E-6B97-4E0A-A7D1-0029E2F376CE}" srcOrd="0" destOrd="0" parTransId="{8AB13377-88F9-4B01-A3C9-6E749BB6CDA4}" sibTransId="{774E4A13-517D-40AD-9A73-B7B80891BC9A}"/>
    <dgm:cxn modelId="{C7D6DAEB-0693-423A-BF5E-B6BE3EAD49EF}" type="presOf" srcId="{3211CEF2-7E67-4FC9-8903-37184DCA6913}" destId="{C9DFCF6A-E2E0-4A6D-A720-C192DB275E86}" srcOrd="0" destOrd="0" presId="urn:microsoft.com/office/officeart/2008/layout/LinedList"/>
    <dgm:cxn modelId="{E633B1F5-DE80-4B38-9809-61B98CCEAE76}" type="presOf" srcId="{5A6433FA-96FB-4AD1-9CD1-1876791806A8}" destId="{BC6F5585-4291-41B3-BB16-C68D17953491}" srcOrd="0" destOrd="0" presId="urn:microsoft.com/office/officeart/2008/layout/LinedList"/>
    <dgm:cxn modelId="{21BE83FA-108A-4D52-ADD5-6C2C0B53D504}" srcId="{3859E685-1502-4F62-B93E-FC09402D9705}" destId="{3211CEF2-7E67-4FC9-8903-37184DCA6913}" srcOrd="2" destOrd="0" parTransId="{609B3A98-B0D1-4318-88A5-BF0B87627CC5}" sibTransId="{352C055C-7252-4C2D-ACBD-46B002BA6AD1}"/>
    <dgm:cxn modelId="{4D224C94-43D0-48AD-A099-23CFF43AABD5}" type="presParOf" srcId="{30CD2CF4-ABB0-4E6D-A418-5A640219393E}" destId="{80328010-1339-49DB-8D4F-1ADEB62D7F6C}" srcOrd="0" destOrd="0" presId="urn:microsoft.com/office/officeart/2008/layout/LinedList"/>
    <dgm:cxn modelId="{B1A53F04-D839-421F-9C7E-95E29C07425C}" type="presParOf" srcId="{30CD2CF4-ABB0-4E6D-A418-5A640219393E}" destId="{4B905E42-D14C-470F-AB90-44D3E51050F3}" srcOrd="1" destOrd="0" presId="urn:microsoft.com/office/officeart/2008/layout/LinedList"/>
    <dgm:cxn modelId="{50B86330-E7D6-4EB5-A06B-1AD245A1B674}" type="presParOf" srcId="{4B905E42-D14C-470F-AB90-44D3E51050F3}" destId="{3E3E1BC5-17C2-4C40-8E39-2695B3D69D77}" srcOrd="0" destOrd="0" presId="urn:microsoft.com/office/officeart/2008/layout/LinedList"/>
    <dgm:cxn modelId="{D4CA694E-B6B0-4E25-A91C-A3E1569AAACD}" type="presParOf" srcId="{4B905E42-D14C-470F-AB90-44D3E51050F3}" destId="{EAA1CD16-5AC9-454C-9E35-D207377E25FE}" srcOrd="1" destOrd="0" presId="urn:microsoft.com/office/officeart/2008/layout/LinedList"/>
    <dgm:cxn modelId="{57522928-3E8C-4FFB-A9AC-4617CC4E961B}" type="presParOf" srcId="{30CD2CF4-ABB0-4E6D-A418-5A640219393E}" destId="{77080B00-B1A2-4F5B-96DD-A768A960B92A}" srcOrd="2" destOrd="0" presId="urn:microsoft.com/office/officeart/2008/layout/LinedList"/>
    <dgm:cxn modelId="{AAC5A3B5-8466-4785-BECE-4C8F1372DB0C}" type="presParOf" srcId="{30CD2CF4-ABB0-4E6D-A418-5A640219393E}" destId="{4A771A83-9A3F-4142-8550-B098F2FF36BF}" srcOrd="3" destOrd="0" presId="urn:microsoft.com/office/officeart/2008/layout/LinedList"/>
    <dgm:cxn modelId="{0BF3D267-9C2E-4F64-99F1-903585B510AA}" type="presParOf" srcId="{4A771A83-9A3F-4142-8550-B098F2FF36BF}" destId="{B0E5E7D5-A126-42A9-A30C-B6BBA5E045FA}" srcOrd="0" destOrd="0" presId="urn:microsoft.com/office/officeart/2008/layout/LinedList"/>
    <dgm:cxn modelId="{E9890B35-35A8-4CFA-98B6-87CCE476D052}" type="presParOf" srcId="{4A771A83-9A3F-4142-8550-B098F2FF36BF}" destId="{D0B846AA-B52F-42BD-9CFE-9B4DF57F8C3F}" srcOrd="1" destOrd="0" presId="urn:microsoft.com/office/officeart/2008/layout/LinedList"/>
    <dgm:cxn modelId="{A893B9AC-9050-442F-B65A-0AC932250DB3}" type="presParOf" srcId="{30CD2CF4-ABB0-4E6D-A418-5A640219393E}" destId="{2F63DD5D-330B-4F38-BA7A-E57717C0275B}" srcOrd="4" destOrd="0" presId="urn:microsoft.com/office/officeart/2008/layout/LinedList"/>
    <dgm:cxn modelId="{D54B95A8-7826-4CB5-85D9-68FBC0960034}" type="presParOf" srcId="{30CD2CF4-ABB0-4E6D-A418-5A640219393E}" destId="{2A866FE5-9DF4-4261-B32F-143C6B6FB163}" srcOrd="5" destOrd="0" presId="urn:microsoft.com/office/officeart/2008/layout/LinedList"/>
    <dgm:cxn modelId="{93E4A770-44DC-403D-B7B0-949A06021372}" type="presParOf" srcId="{2A866FE5-9DF4-4261-B32F-143C6B6FB163}" destId="{C9DFCF6A-E2E0-4A6D-A720-C192DB275E86}" srcOrd="0" destOrd="0" presId="urn:microsoft.com/office/officeart/2008/layout/LinedList"/>
    <dgm:cxn modelId="{DCF908A3-820D-49FD-99E9-06E2BA95D71F}" type="presParOf" srcId="{2A866FE5-9DF4-4261-B32F-143C6B6FB163}" destId="{6DF7F0F3-2579-4C8C-870E-E7A2B64E6CFD}" srcOrd="1" destOrd="0" presId="urn:microsoft.com/office/officeart/2008/layout/LinedList"/>
    <dgm:cxn modelId="{5E8077D6-C400-47FF-804A-9B6F8006C85B}" type="presParOf" srcId="{30CD2CF4-ABB0-4E6D-A418-5A640219393E}" destId="{0B8BF155-BD66-40CD-9470-E85E340817AD}" srcOrd="6" destOrd="0" presId="urn:microsoft.com/office/officeart/2008/layout/LinedList"/>
    <dgm:cxn modelId="{0C0ABD13-2225-4146-B127-B70E1022E4C5}" type="presParOf" srcId="{30CD2CF4-ABB0-4E6D-A418-5A640219393E}" destId="{4D1FDCF0-D8B4-4246-88F3-81577BCD2D0D}" srcOrd="7" destOrd="0" presId="urn:microsoft.com/office/officeart/2008/layout/LinedList"/>
    <dgm:cxn modelId="{CB03B940-BB02-4E30-876C-4BE482862E3A}" type="presParOf" srcId="{4D1FDCF0-D8B4-4246-88F3-81577BCD2D0D}" destId="{BC6F5585-4291-41B3-BB16-C68D17953491}" srcOrd="0" destOrd="0" presId="urn:microsoft.com/office/officeart/2008/layout/LinedList"/>
    <dgm:cxn modelId="{3DE7ABB7-DFAC-4354-8B47-42CDFC7FE715}" type="presParOf" srcId="{4D1FDCF0-D8B4-4246-88F3-81577BCD2D0D}" destId="{C33C6B7F-3D95-4FFF-9014-B6C88AD3CD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E65CB1-ABF0-4431-8DD9-56EC298D992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CAD336B-CDC6-4DC3-A47D-8C927DDE8049}">
      <dgm:prSet/>
      <dgm:spPr/>
      <dgm:t>
        <a:bodyPr/>
        <a:lstStyle/>
        <a:p>
          <a:r>
            <a:rPr lang="en-US" b="0" i="0"/>
            <a:t>Here, are major challenges faced by the Digital Forensic:</a:t>
          </a:r>
          <a:endParaRPr lang="en-US"/>
        </a:p>
      </dgm:t>
    </dgm:pt>
    <dgm:pt modelId="{EF16B57C-EAE4-401A-8A5E-31C0CA263D12}" type="parTrans" cxnId="{00DA2290-9070-4FC7-83D3-E15C7563A449}">
      <dgm:prSet/>
      <dgm:spPr/>
      <dgm:t>
        <a:bodyPr/>
        <a:lstStyle/>
        <a:p>
          <a:endParaRPr lang="en-US"/>
        </a:p>
      </dgm:t>
    </dgm:pt>
    <dgm:pt modelId="{3DDA006D-828D-470E-909D-A8BB181B9655}" type="sibTrans" cxnId="{00DA2290-9070-4FC7-83D3-E15C7563A449}">
      <dgm:prSet/>
      <dgm:spPr/>
      <dgm:t>
        <a:bodyPr/>
        <a:lstStyle/>
        <a:p>
          <a:endParaRPr lang="en-US"/>
        </a:p>
      </dgm:t>
    </dgm:pt>
    <dgm:pt modelId="{666C85BC-DABB-4C30-8D1C-D931F109ECE9}">
      <dgm:prSet/>
      <dgm:spPr/>
      <dgm:t>
        <a:bodyPr/>
        <a:lstStyle/>
        <a:p>
          <a:r>
            <a:rPr lang="en-US" b="0" i="0"/>
            <a:t>The increase of PC’s and extensive use of internet access</a:t>
          </a:r>
          <a:endParaRPr lang="en-US"/>
        </a:p>
      </dgm:t>
    </dgm:pt>
    <dgm:pt modelId="{0BFD5B76-8FAD-4F32-A0E6-30109328EC86}" type="parTrans" cxnId="{3BF8A4A4-C675-4DEC-8A91-87151B98F459}">
      <dgm:prSet/>
      <dgm:spPr/>
      <dgm:t>
        <a:bodyPr/>
        <a:lstStyle/>
        <a:p>
          <a:endParaRPr lang="en-US"/>
        </a:p>
      </dgm:t>
    </dgm:pt>
    <dgm:pt modelId="{829125BA-9A29-481D-8B4D-EF1B91B9326B}" type="sibTrans" cxnId="{3BF8A4A4-C675-4DEC-8A91-87151B98F459}">
      <dgm:prSet/>
      <dgm:spPr/>
      <dgm:t>
        <a:bodyPr/>
        <a:lstStyle/>
        <a:p>
          <a:endParaRPr lang="en-US"/>
        </a:p>
      </dgm:t>
    </dgm:pt>
    <dgm:pt modelId="{9C0D73D5-CD80-42A3-AFE7-B18F98A96594}">
      <dgm:prSet/>
      <dgm:spPr/>
      <dgm:t>
        <a:bodyPr/>
        <a:lstStyle/>
        <a:p>
          <a:r>
            <a:rPr lang="en-US" b="0" i="0"/>
            <a:t>Easy availability of hacking tools</a:t>
          </a:r>
          <a:endParaRPr lang="en-US"/>
        </a:p>
      </dgm:t>
    </dgm:pt>
    <dgm:pt modelId="{330E7CCD-0289-4BDD-81E3-51421F7C88AE}" type="parTrans" cxnId="{96913661-D5D2-4019-ABC0-398BCC15B518}">
      <dgm:prSet/>
      <dgm:spPr/>
      <dgm:t>
        <a:bodyPr/>
        <a:lstStyle/>
        <a:p>
          <a:endParaRPr lang="en-US"/>
        </a:p>
      </dgm:t>
    </dgm:pt>
    <dgm:pt modelId="{998E54C2-D4BC-4C7A-8AE0-1C1B3C1AEEA4}" type="sibTrans" cxnId="{96913661-D5D2-4019-ABC0-398BCC15B518}">
      <dgm:prSet/>
      <dgm:spPr/>
      <dgm:t>
        <a:bodyPr/>
        <a:lstStyle/>
        <a:p>
          <a:endParaRPr lang="en-US"/>
        </a:p>
      </dgm:t>
    </dgm:pt>
    <dgm:pt modelId="{54D11C50-7F13-44A8-BFD5-F524681C69D1}">
      <dgm:prSet/>
      <dgm:spPr/>
      <dgm:t>
        <a:bodyPr/>
        <a:lstStyle/>
        <a:p>
          <a:r>
            <a:rPr lang="en-US" b="0" i="0"/>
            <a:t>Lack of physical evidence makes prosecution difficult.</a:t>
          </a:r>
          <a:endParaRPr lang="en-US"/>
        </a:p>
      </dgm:t>
    </dgm:pt>
    <dgm:pt modelId="{1873476B-54E6-4076-9AE5-BBA6430ABA28}" type="parTrans" cxnId="{0682E7E5-E6E9-46F6-A587-0B9EACF4728F}">
      <dgm:prSet/>
      <dgm:spPr/>
      <dgm:t>
        <a:bodyPr/>
        <a:lstStyle/>
        <a:p>
          <a:endParaRPr lang="en-US"/>
        </a:p>
      </dgm:t>
    </dgm:pt>
    <dgm:pt modelId="{E39A1A5D-3113-4F3F-9EEB-2EE543EA3FA0}" type="sibTrans" cxnId="{0682E7E5-E6E9-46F6-A587-0B9EACF4728F}">
      <dgm:prSet/>
      <dgm:spPr/>
      <dgm:t>
        <a:bodyPr/>
        <a:lstStyle/>
        <a:p>
          <a:endParaRPr lang="en-US"/>
        </a:p>
      </dgm:t>
    </dgm:pt>
    <dgm:pt modelId="{90DE8435-E8BE-43B4-A6EB-93127A412714}">
      <dgm:prSet/>
      <dgm:spPr/>
      <dgm:t>
        <a:bodyPr/>
        <a:lstStyle/>
        <a:p>
          <a:r>
            <a:rPr lang="en-US" b="0" i="0" dirty="0"/>
            <a:t>The large amount of storage space into Terabytes that makes this investigation job difficult.</a:t>
          </a:r>
          <a:endParaRPr lang="en-US" dirty="0"/>
        </a:p>
      </dgm:t>
    </dgm:pt>
    <dgm:pt modelId="{45145EF0-2042-4AB8-839D-3A527A52763A}" type="parTrans" cxnId="{0C34D917-E5D8-4EC8-A944-1BE3CDCC03E4}">
      <dgm:prSet/>
      <dgm:spPr/>
      <dgm:t>
        <a:bodyPr/>
        <a:lstStyle/>
        <a:p>
          <a:endParaRPr lang="en-US"/>
        </a:p>
      </dgm:t>
    </dgm:pt>
    <dgm:pt modelId="{AB38D40C-DCE5-4777-9D27-A710EAD5CB83}" type="sibTrans" cxnId="{0C34D917-E5D8-4EC8-A944-1BE3CDCC03E4}">
      <dgm:prSet/>
      <dgm:spPr/>
      <dgm:t>
        <a:bodyPr/>
        <a:lstStyle/>
        <a:p>
          <a:endParaRPr lang="en-US"/>
        </a:p>
      </dgm:t>
    </dgm:pt>
    <dgm:pt modelId="{4A4CEF08-F6A7-45B6-8E08-052CC7E246D9}">
      <dgm:prSet/>
      <dgm:spPr/>
      <dgm:t>
        <a:bodyPr/>
        <a:lstStyle/>
        <a:p>
          <a:r>
            <a:rPr lang="en-US" b="0" i="0"/>
            <a:t>Any technological changes require an upgrade or changes to solutions.</a:t>
          </a:r>
          <a:endParaRPr lang="en-US"/>
        </a:p>
      </dgm:t>
    </dgm:pt>
    <dgm:pt modelId="{2BC96BF6-9E91-4545-97CC-11F746E010B7}" type="parTrans" cxnId="{020CB109-DE8D-4C7E-9333-65CB31791040}">
      <dgm:prSet/>
      <dgm:spPr/>
      <dgm:t>
        <a:bodyPr/>
        <a:lstStyle/>
        <a:p>
          <a:endParaRPr lang="en-US"/>
        </a:p>
      </dgm:t>
    </dgm:pt>
    <dgm:pt modelId="{ED2829A4-CA50-450F-BE23-39FB962C1C67}" type="sibTrans" cxnId="{020CB109-DE8D-4C7E-9333-65CB31791040}">
      <dgm:prSet/>
      <dgm:spPr/>
      <dgm:t>
        <a:bodyPr/>
        <a:lstStyle/>
        <a:p>
          <a:endParaRPr lang="en-US"/>
        </a:p>
      </dgm:t>
    </dgm:pt>
    <dgm:pt modelId="{579B88CC-8AF4-4107-8604-750C10B3282C}" type="pres">
      <dgm:prSet presAssocID="{84E65CB1-ABF0-4431-8DD9-56EC298D9926}" presName="linear" presStyleCnt="0">
        <dgm:presLayoutVars>
          <dgm:animLvl val="lvl"/>
          <dgm:resizeHandles val="exact"/>
        </dgm:presLayoutVars>
      </dgm:prSet>
      <dgm:spPr/>
    </dgm:pt>
    <dgm:pt modelId="{E9C824A7-CD8A-4D61-ADD6-326773FE57FC}" type="pres">
      <dgm:prSet presAssocID="{1CAD336B-CDC6-4DC3-A47D-8C927DDE8049}" presName="parentText" presStyleLbl="node1" presStyleIdx="0" presStyleCnt="1">
        <dgm:presLayoutVars>
          <dgm:chMax val="0"/>
          <dgm:bulletEnabled val="1"/>
        </dgm:presLayoutVars>
      </dgm:prSet>
      <dgm:spPr/>
    </dgm:pt>
    <dgm:pt modelId="{920DF6B5-31A4-4782-B976-76FE4B921982}" type="pres">
      <dgm:prSet presAssocID="{1CAD336B-CDC6-4DC3-A47D-8C927DDE8049}" presName="childText" presStyleLbl="revTx" presStyleIdx="0" presStyleCnt="1">
        <dgm:presLayoutVars>
          <dgm:bulletEnabled val="1"/>
        </dgm:presLayoutVars>
      </dgm:prSet>
      <dgm:spPr/>
    </dgm:pt>
  </dgm:ptLst>
  <dgm:cxnLst>
    <dgm:cxn modelId="{020CB109-DE8D-4C7E-9333-65CB31791040}" srcId="{1CAD336B-CDC6-4DC3-A47D-8C927DDE8049}" destId="{4A4CEF08-F6A7-45B6-8E08-052CC7E246D9}" srcOrd="4" destOrd="0" parTransId="{2BC96BF6-9E91-4545-97CC-11F746E010B7}" sibTransId="{ED2829A4-CA50-450F-BE23-39FB962C1C67}"/>
    <dgm:cxn modelId="{0C34D917-E5D8-4EC8-A944-1BE3CDCC03E4}" srcId="{1CAD336B-CDC6-4DC3-A47D-8C927DDE8049}" destId="{90DE8435-E8BE-43B4-A6EB-93127A412714}" srcOrd="3" destOrd="0" parTransId="{45145EF0-2042-4AB8-839D-3A527A52763A}" sibTransId="{AB38D40C-DCE5-4777-9D27-A710EAD5CB83}"/>
    <dgm:cxn modelId="{37EBB519-0180-476D-824F-E1671D2553A2}" type="presOf" srcId="{666C85BC-DABB-4C30-8D1C-D931F109ECE9}" destId="{920DF6B5-31A4-4782-B976-76FE4B921982}" srcOrd="0" destOrd="0" presId="urn:microsoft.com/office/officeart/2005/8/layout/vList2"/>
    <dgm:cxn modelId="{96913661-D5D2-4019-ABC0-398BCC15B518}" srcId="{1CAD336B-CDC6-4DC3-A47D-8C927DDE8049}" destId="{9C0D73D5-CD80-42A3-AFE7-B18F98A96594}" srcOrd="1" destOrd="0" parTransId="{330E7CCD-0289-4BDD-81E3-51421F7C88AE}" sibTransId="{998E54C2-D4BC-4C7A-8AE0-1C1B3C1AEEA4}"/>
    <dgm:cxn modelId="{DF189451-9752-4E74-BEEC-C1915729E931}" type="presOf" srcId="{9C0D73D5-CD80-42A3-AFE7-B18F98A96594}" destId="{920DF6B5-31A4-4782-B976-76FE4B921982}" srcOrd="0" destOrd="1" presId="urn:microsoft.com/office/officeart/2005/8/layout/vList2"/>
    <dgm:cxn modelId="{00DA2290-9070-4FC7-83D3-E15C7563A449}" srcId="{84E65CB1-ABF0-4431-8DD9-56EC298D9926}" destId="{1CAD336B-CDC6-4DC3-A47D-8C927DDE8049}" srcOrd="0" destOrd="0" parTransId="{EF16B57C-EAE4-401A-8A5E-31C0CA263D12}" sibTransId="{3DDA006D-828D-470E-909D-A8BB181B9655}"/>
    <dgm:cxn modelId="{DF8A5D97-6078-46C5-8427-08C4D5FE1314}" type="presOf" srcId="{1CAD336B-CDC6-4DC3-A47D-8C927DDE8049}" destId="{E9C824A7-CD8A-4D61-ADD6-326773FE57FC}" srcOrd="0" destOrd="0" presId="urn:microsoft.com/office/officeart/2005/8/layout/vList2"/>
    <dgm:cxn modelId="{AE869297-E380-4575-8197-E6825053E5BF}" type="presOf" srcId="{90DE8435-E8BE-43B4-A6EB-93127A412714}" destId="{920DF6B5-31A4-4782-B976-76FE4B921982}" srcOrd="0" destOrd="3" presId="urn:microsoft.com/office/officeart/2005/8/layout/vList2"/>
    <dgm:cxn modelId="{70B49199-2ECE-49D4-B445-C1FDBC1DE5B2}" type="presOf" srcId="{84E65CB1-ABF0-4431-8DD9-56EC298D9926}" destId="{579B88CC-8AF4-4107-8604-750C10B3282C}" srcOrd="0" destOrd="0" presId="urn:microsoft.com/office/officeart/2005/8/layout/vList2"/>
    <dgm:cxn modelId="{3BF8A4A4-C675-4DEC-8A91-87151B98F459}" srcId="{1CAD336B-CDC6-4DC3-A47D-8C927DDE8049}" destId="{666C85BC-DABB-4C30-8D1C-D931F109ECE9}" srcOrd="0" destOrd="0" parTransId="{0BFD5B76-8FAD-4F32-A0E6-30109328EC86}" sibTransId="{829125BA-9A29-481D-8B4D-EF1B91B9326B}"/>
    <dgm:cxn modelId="{F1F94CC1-2F30-4594-901B-9E18BB56A9BA}" type="presOf" srcId="{4A4CEF08-F6A7-45B6-8E08-052CC7E246D9}" destId="{920DF6B5-31A4-4782-B976-76FE4B921982}" srcOrd="0" destOrd="4" presId="urn:microsoft.com/office/officeart/2005/8/layout/vList2"/>
    <dgm:cxn modelId="{429062C8-3782-4F5E-800C-5335A9C03581}" type="presOf" srcId="{54D11C50-7F13-44A8-BFD5-F524681C69D1}" destId="{920DF6B5-31A4-4782-B976-76FE4B921982}" srcOrd="0" destOrd="2" presId="urn:microsoft.com/office/officeart/2005/8/layout/vList2"/>
    <dgm:cxn modelId="{0682E7E5-E6E9-46F6-A587-0B9EACF4728F}" srcId="{1CAD336B-CDC6-4DC3-A47D-8C927DDE8049}" destId="{54D11C50-7F13-44A8-BFD5-F524681C69D1}" srcOrd="2" destOrd="0" parTransId="{1873476B-54E6-4076-9AE5-BBA6430ABA28}" sibTransId="{E39A1A5D-3113-4F3F-9EEB-2EE543EA3FA0}"/>
    <dgm:cxn modelId="{C6F58FE2-76E6-4414-AD65-E6DF7410D680}" type="presParOf" srcId="{579B88CC-8AF4-4107-8604-750C10B3282C}" destId="{E9C824A7-CD8A-4D61-ADD6-326773FE57FC}" srcOrd="0" destOrd="0" presId="urn:microsoft.com/office/officeart/2005/8/layout/vList2"/>
    <dgm:cxn modelId="{63F9084B-B8A8-4FBC-93F4-642DA40860C6}" type="presParOf" srcId="{579B88CC-8AF4-4107-8604-750C10B3282C}" destId="{920DF6B5-31A4-4782-B976-76FE4B92198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16CA86-441B-4D21-935E-E8E684A28C5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0966747-063D-4750-AD9C-69610F2D5400}">
      <dgm:prSet/>
      <dgm:spPr/>
      <dgm:t>
        <a:bodyPr/>
        <a:lstStyle/>
        <a:p>
          <a:r>
            <a:rPr lang="en-US" b="0" i="0"/>
            <a:t>In recent time, commercial organizations have used digital forensics in following a type of cases:</a:t>
          </a:r>
          <a:endParaRPr lang="en-US"/>
        </a:p>
      </dgm:t>
    </dgm:pt>
    <dgm:pt modelId="{50FA9DC1-501C-4207-9C38-34ED76F536B5}" type="parTrans" cxnId="{40909D72-E076-41B0-B37E-75B921F0551D}">
      <dgm:prSet/>
      <dgm:spPr/>
      <dgm:t>
        <a:bodyPr/>
        <a:lstStyle/>
        <a:p>
          <a:endParaRPr lang="en-US"/>
        </a:p>
      </dgm:t>
    </dgm:pt>
    <dgm:pt modelId="{2E04E50E-196D-4814-901A-B7B92F5E6005}" type="sibTrans" cxnId="{40909D72-E076-41B0-B37E-75B921F0551D}">
      <dgm:prSet/>
      <dgm:spPr/>
      <dgm:t>
        <a:bodyPr/>
        <a:lstStyle/>
        <a:p>
          <a:endParaRPr lang="en-US"/>
        </a:p>
      </dgm:t>
    </dgm:pt>
    <dgm:pt modelId="{74973D2D-8C32-4018-980E-F6051497DD34}">
      <dgm:prSet/>
      <dgm:spPr/>
      <dgm:t>
        <a:bodyPr/>
        <a:lstStyle/>
        <a:p>
          <a:r>
            <a:rPr lang="en-US" b="0" i="0"/>
            <a:t>Intellectual Property theft</a:t>
          </a:r>
          <a:endParaRPr lang="en-US"/>
        </a:p>
      </dgm:t>
    </dgm:pt>
    <dgm:pt modelId="{3E163FD1-D79E-4265-B429-5E560C38432F}" type="parTrans" cxnId="{4611A87F-44F1-4A6C-849B-1CBD93E69E74}">
      <dgm:prSet/>
      <dgm:spPr/>
      <dgm:t>
        <a:bodyPr/>
        <a:lstStyle/>
        <a:p>
          <a:endParaRPr lang="en-US"/>
        </a:p>
      </dgm:t>
    </dgm:pt>
    <dgm:pt modelId="{D0E54430-650A-400E-8FB2-FDA691FBFC9A}" type="sibTrans" cxnId="{4611A87F-44F1-4A6C-849B-1CBD93E69E74}">
      <dgm:prSet/>
      <dgm:spPr/>
      <dgm:t>
        <a:bodyPr/>
        <a:lstStyle/>
        <a:p>
          <a:endParaRPr lang="en-US"/>
        </a:p>
      </dgm:t>
    </dgm:pt>
    <dgm:pt modelId="{9A9AC83D-8D17-43D3-9ACD-2B1CAB0D385A}">
      <dgm:prSet/>
      <dgm:spPr/>
      <dgm:t>
        <a:bodyPr/>
        <a:lstStyle/>
        <a:p>
          <a:r>
            <a:rPr lang="en-US" b="0" i="0"/>
            <a:t>Industrial espionage</a:t>
          </a:r>
          <a:endParaRPr lang="en-US"/>
        </a:p>
      </dgm:t>
    </dgm:pt>
    <dgm:pt modelId="{7FC2B8F2-7179-4F09-A708-538665B4D0EB}" type="parTrans" cxnId="{78B6F915-F8EA-4D28-9BBE-6B64BBB9F9A7}">
      <dgm:prSet/>
      <dgm:spPr/>
      <dgm:t>
        <a:bodyPr/>
        <a:lstStyle/>
        <a:p>
          <a:endParaRPr lang="en-US"/>
        </a:p>
      </dgm:t>
    </dgm:pt>
    <dgm:pt modelId="{211AC935-EE40-4C5C-A35A-3F0ACF79A8FA}" type="sibTrans" cxnId="{78B6F915-F8EA-4D28-9BBE-6B64BBB9F9A7}">
      <dgm:prSet/>
      <dgm:spPr/>
      <dgm:t>
        <a:bodyPr/>
        <a:lstStyle/>
        <a:p>
          <a:endParaRPr lang="en-US"/>
        </a:p>
      </dgm:t>
    </dgm:pt>
    <dgm:pt modelId="{FF108349-0750-4A1B-B370-F489668FE440}">
      <dgm:prSet/>
      <dgm:spPr/>
      <dgm:t>
        <a:bodyPr/>
        <a:lstStyle/>
        <a:p>
          <a:r>
            <a:rPr lang="en-US" b="0" i="0"/>
            <a:t>Employment disputes</a:t>
          </a:r>
          <a:endParaRPr lang="en-US"/>
        </a:p>
      </dgm:t>
    </dgm:pt>
    <dgm:pt modelId="{706E9ACE-13B3-4A58-8FC5-E1915212C99D}" type="parTrans" cxnId="{8495FA3D-8652-49F9-B616-98FB1E260B30}">
      <dgm:prSet/>
      <dgm:spPr/>
      <dgm:t>
        <a:bodyPr/>
        <a:lstStyle/>
        <a:p>
          <a:endParaRPr lang="en-US"/>
        </a:p>
      </dgm:t>
    </dgm:pt>
    <dgm:pt modelId="{DFF0BF47-2BCC-4EAF-8964-B24F949837FB}" type="sibTrans" cxnId="{8495FA3D-8652-49F9-B616-98FB1E260B30}">
      <dgm:prSet/>
      <dgm:spPr/>
      <dgm:t>
        <a:bodyPr/>
        <a:lstStyle/>
        <a:p>
          <a:endParaRPr lang="en-US"/>
        </a:p>
      </dgm:t>
    </dgm:pt>
    <dgm:pt modelId="{D8C40E85-6E3C-42DE-9BD1-843340898B92}">
      <dgm:prSet/>
      <dgm:spPr/>
      <dgm:t>
        <a:bodyPr/>
        <a:lstStyle/>
        <a:p>
          <a:r>
            <a:rPr lang="en-US" b="0" i="0"/>
            <a:t>Fraud investigations</a:t>
          </a:r>
          <a:endParaRPr lang="en-US"/>
        </a:p>
      </dgm:t>
    </dgm:pt>
    <dgm:pt modelId="{9D9EADF5-C0A6-4985-B7FA-20A0B7E0BE61}" type="parTrans" cxnId="{2C1DC256-2A48-4CA1-879F-B1306843CA4B}">
      <dgm:prSet/>
      <dgm:spPr/>
      <dgm:t>
        <a:bodyPr/>
        <a:lstStyle/>
        <a:p>
          <a:endParaRPr lang="en-US"/>
        </a:p>
      </dgm:t>
    </dgm:pt>
    <dgm:pt modelId="{FB3A4628-DBB8-4BE3-B9BC-D2D1A80F8CB6}" type="sibTrans" cxnId="{2C1DC256-2A48-4CA1-879F-B1306843CA4B}">
      <dgm:prSet/>
      <dgm:spPr/>
      <dgm:t>
        <a:bodyPr/>
        <a:lstStyle/>
        <a:p>
          <a:endParaRPr lang="en-US"/>
        </a:p>
      </dgm:t>
    </dgm:pt>
    <dgm:pt modelId="{7ECB23D5-1878-444A-95FD-2E4073DBEB11}">
      <dgm:prSet/>
      <dgm:spPr/>
      <dgm:t>
        <a:bodyPr/>
        <a:lstStyle/>
        <a:p>
          <a:r>
            <a:rPr lang="en-US" b="0" i="0"/>
            <a:t>Inappropriate use of the Internet and email in the workplace</a:t>
          </a:r>
          <a:endParaRPr lang="en-US"/>
        </a:p>
      </dgm:t>
    </dgm:pt>
    <dgm:pt modelId="{187FF9D8-51B4-4F04-86F8-4E94ED324021}" type="parTrans" cxnId="{0A27BA01-DC03-4865-B34E-B764E362FDC8}">
      <dgm:prSet/>
      <dgm:spPr/>
      <dgm:t>
        <a:bodyPr/>
        <a:lstStyle/>
        <a:p>
          <a:endParaRPr lang="en-US"/>
        </a:p>
      </dgm:t>
    </dgm:pt>
    <dgm:pt modelId="{150BAABF-DFCA-4032-88A2-CB39FF022327}" type="sibTrans" cxnId="{0A27BA01-DC03-4865-B34E-B764E362FDC8}">
      <dgm:prSet/>
      <dgm:spPr/>
      <dgm:t>
        <a:bodyPr/>
        <a:lstStyle/>
        <a:p>
          <a:endParaRPr lang="en-US"/>
        </a:p>
      </dgm:t>
    </dgm:pt>
    <dgm:pt modelId="{AA36AE3F-7A68-4D40-8FEE-1B5B261312DD}">
      <dgm:prSet/>
      <dgm:spPr/>
      <dgm:t>
        <a:bodyPr/>
        <a:lstStyle/>
        <a:p>
          <a:r>
            <a:rPr lang="en-US" b="0" i="0"/>
            <a:t>Forgeries related matters</a:t>
          </a:r>
          <a:endParaRPr lang="en-US"/>
        </a:p>
      </dgm:t>
    </dgm:pt>
    <dgm:pt modelId="{DFF6714D-B309-48ED-8CAE-5F65A4E77D0A}" type="parTrans" cxnId="{D94C421B-CD1D-4D5C-8D9C-8B6D42E73B5D}">
      <dgm:prSet/>
      <dgm:spPr/>
      <dgm:t>
        <a:bodyPr/>
        <a:lstStyle/>
        <a:p>
          <a:endParaRPr lang="en-US"/>
        </a:p>
      </dgm:t>
    </dgm:pt>
    <dgm:pt modelId="{ED8D2E94-7A2F-4D93-B314-89AAE48923FA}" type="sibTrans" cxnId="{D94C421B-CD1D-4D5C-8D9C-8B6D42E73B5D}">
      <dgm:prSet/>
      <dgm:spPr/>
      <dgm:t>
        <a:bodyPr/>
        <a:lstStyle/>
        <a:p>
          <a:endParaRPr lang="en-US"/>
        </a:p>
      </dgm:t>
    </dgm:pt>
    <dgm:pt modelId="{31964593-E2A5-4A1E-973B-48294F8F75B6}">
      <dgm:prSet/>
      <dgm:spPr/>
      <dgm:t>
        <a:bodyPr/>
        <a:lstStyle/>
        <a:p>
          <a:r>
            <a:rPr lang="en-US" b="0" i="0"/>
            <a:t>Bankruptcy investigations</a:t>
          </a:r>
          <a:endParaRPr lang="en-US"/>
        </a:p>
      </dgm:t>
    </dgm:pt>
    <dgm:pt modelId="{AC5158F3-51CF-4668-92C6-867E410CDA60}" type="parTrans" cxnId="{7E229251-9066-40C7-BB4B-E6A334A776FE}">
      <dgm:prSet/>
      <dgm:spPr/>
      <dgm:t>
        <a:bodyPr/>
        <a:lstStyle/>
        <a:p>
          <a:endParaRPr lang="en-US"/>
        </a:p>
      </dgm:t>
    </dgm:pt>
    <dgm:pt modelId="{5AFF1220-5E46-4676-8714-7A5DB0E085B4}" type="sibTrans" cxnId="{7E229251-9066-40C7-BB4B-E6A334A776FE}">
      <dgm:prSet/>
      <dgm:spPr/>
      <dgm:t>
        <a:bodyPr/>
        <a:lstStyle/>
        <a:p>
          <a:endParaRPr lang="en-US"/>
        </a:p>
      </dgm:t>
    </dgm:pt>
    <dgm:pt modelId="{8607244D-3D19-487E-ADAB-B121E73C4BAD}">
      <dgm:prSet/>
      <dgm:spPr/>
      <dgm:t>
        <a:bodyPr/>
        <a:lstStyle/>
        <a:p>
          <a:r>
            <a:rPr lang="en-US" b="0" i="0"/>
            <a:t>Issues concern with the regulatory compliance</a:t>
          </a:r>
          <a:endParaRPr lang="en-US"/>
        </a:p>
      </dgm:t>
    </dgm:pt>
    <dgm:pt modelId="{21125DDF-CFEA-4BB4-9E10-EC20853C8C8D}" type="parTrans" cxnId="{DC925754-D9D0-4CA7-8640-BB526B5181E1}">
      <dgm:prSet/>
      <dgm:spPr/>
      <dgm:t>
        <a:bodyPr/>
        <a:lstStyle/>
        <a:p>
          <a:endParaRPr lang="en-US"/>
        </a:p>
      </dgm:t>
    </dgm:pt>
    <dgm:pt modelId="{2BBEBE36-4E34-4DAC-9B44-C0AC2702CF00}" type="sibTrans" cxnId="{DC925754-D9D0-4CA7-8640-BB526B5181E1}">
      <dgm:prSet/>
      <dgm:spPr/>
      <dgm:t>
        <a:bodyPr/>
        <a:lstStyle/>
        <a:p>
          <a:endParaRPr lang="en-US"/>
        </a:p>
      </dgm:t>
    </dgm:pt>
    <dgm:pt modelId="{307413C6-66D9-423B-961C-0294CEE02D1E}" type="pres">
      <dgm:prSet presAssocID="{1E16CA86-441B-4D21-935E-E8E684A28C51}" presName="linear" presStyleCnt="0">
        <dgm:presLayoutVars>
          <dgm:animLvl val="lvl"/>
          <dgm:resizeHandles val="exact"/>
        </dgm:presLayoutVars>
      </dgm:prSet>
      <dgm:spPr/>
    </dgm:pt>
    <dgm:pt modelId="{235F1FEF-13A4-4825-A8D0-AEDC441F55FC}" type="pres">
      <dgm:prSet presAssocID="{40966747-063D-4750-AD9C-69610F2D5400}" presName="parentText" presStyleLbl="node1" presStyleIdx="0" presStyleCnt="1">
        <dgm:presLayoutVars>
          <dgm:chMax val="0"/>
          <dgm:bulletEnabled val="1"/>
        </dgm:presLayoutVars>
      </dgm:prSet>
      <dgm:spPr/>
    </dgm:pt>
    <dgm:pt modelId="{A537BF40-2EE8-4E61-9A18-B0A68760D98C}" type="pres">
      <dgm:prSet presAssocID="{40966747-063D-4750-AD9C-69610F2D5400}" presName="childText" presStyleLbl="revTx" presStyleIdx="0" presStyleCnt="1">
        <dgm:presLayoutVars>
          <dgm:bulletEnabled val="1"/>
        </dgm:presLayoutVars>
      </dgm:prSet>
      <dgm:spPr/>
    </dgm:pt>
  </dgm:ptLst>
  <dgm:cxnLst>
    <dgm:cxn modelId="{0A27BA01-DC03-4865-B34E-B764E362FDC8}" srcId="{40966747-063D-4750-AD9C-69610F2D5400}" destId="{7ECB23D5-1878-444A-95FD-2E4073DBEB11}" srcOrd="4" destOrd="0" parTransId="{187FF9D8-51B4-4F04-86F8-4E94ED324021}" sibTransId="{150BAABF-DFCA-4032-88A2-CB39FF022327}"/>
    <dgm:cxn modelId="{7B7E3E07-A50B-40C0-B4DC-DC1FCFAF266F}" type="presOf" srcId="{9A9AC83D-8D17-43D3-9ACD-2B1CAB0D385A}" destId="{A537BF40-2EE8-4E61-9A18-B0A68760D98C}" srcOrd="0" destOrd="1" presId="urn:microsoft.com/office/officeart/2005/8/layout/vList2"/>
    <dgm:cxn modelId="{E643820F-F892-4022-A6D0-E551DA69FD57}" type="presOf" srcId="{40966747-063D-4750-AD9C-69610F2D5400}" destId="{235F1FEF-13A4-4825-A8D0-AEDC441F55FC}" srcOrd="0" destOrd="0" presId="urn:microsoft.com/office/officeart/2005/8/layout/vList2"/>
    <dgm:cxn modelId="{78B6F915-F8EA-4D28-9BBE-6B64BBB9F9A7}" srcId="{40966747-063D-4750-AD9C-69610F2D5400}" destId="{9A9AC83D-8D17-43D3-9ACD-2B1CAB0D385A}" srcOrd="1" destOrd="0" parTransId="{7FC2B8F2-7179-4F09-A708-538665B4D0EB}" sibTransId="{211AC935-EE40-4C5C-A35A-3F0ACF79A8FA}"/>
    <dgm:cxn modelId="{D94C421B-CD1D-4D5C-8D9C-8B6D42E73B5D}" srcId="{40966747-063D-4750-AD9C-69610F2D5400}" destId="{AA36AE3F-7A68-4D40-8FEE-1B5B261312DD}" srcOrd="5" destOrd="0" parTransId="{DFF6714D-B309-48ED-8CAE-5F65A4E77D0A}" sibTransId="{ED8D2E94-7A2F-4D93-B314-89AAE48923FA}"/>
    <dgm:cxn modelId="{BF4A3E23-0018-4234-8686-A9481020D572}" type="presOf" srcId="{1E16CA86-441B-4D21-935E-E8E684A28C51}" destId="{307413C6-66D9-423B-961C-0294CEE02D1E}" srcOrd="0" destOrd="0" presId="urn:microsoft.com/office/officeart/2005/8/layout/vList2"/>
    <dgm:cxn modelId="{8495FA3D-8652-49F9-B616-98FB1E260B30}" srcId="{40966747-063D-4750-AD9C-69610F2D5400}" destId="{FF108349-0750-4A1B-B370-F489668FE440}" srcOrd="2" destOrd="0" parTransId="{706E9ACE-13B3-4A58-8FC5-E1915212C99D}" sibTransId="{DFF0BF47-2BCC-4EAF-8964-B24F949837FB}"/>
    <dgm:cxn modelId="{0F8B8C5C-FC5C-41EA-AED6-C5DBB8795B5C}" type="presOf" srcId="{FF108349-0750-4A1B-B370-F489668FE440}" destId="{A537BF40-2EE8-4E61-9A18-B0A68760D98C}" srcOrd="0" destOrd="2" presId="urn:microsoft.com/office/officeart/2005/8/layout/vList2"/>
    <dgm:cxn modelId="{4F66B04D-DC9F-4A72-A843-62893F20F0BD}" type="presOf" srcId="{74973D2D-8C32-4018-980E-F6051497DD34}" destId="{A537BF40-2EE8-4E61-9A18-B0A68760D98C}" srcOrd="0" destOrd="0" presId="urn:microsoft.com/office/officeart/2005/8/layout/vList2"/>
    <dgm:cxn modelId="{4F5B8250-9A8A-42DB-996C-D83DCE4A2582}" type="presOf" srcId="{AA36AE3F-7A68-4D40-8FEE-1B5B261312DD}" destId="{A537BF40-2EE8-4E61-9A18-B0A68760D98C}" srcOrd="0" destOrd="5" presId="urn:microsoft.com/office/officeart/2005/8/layout/vList2"/>
    <dgm:cxn modelId="{7E229251-9066-40C7-BB4B-E6A334A776FE}" srcId="{40966747-063D-4750-AD9C-69610F2D5400}" destId="{31964593-E2A5-4A1E-973B-48294F8F75B6}" srcOrd="6" destOrd="0" parTransId="{AC5158F3-51CF-4668-92C6-867E410CDA60}" sibTransId="{5AFF1220-5E46-4676-8714-7A5DB0E085B4}"/>
    <dgm:cxn modelId="{40909D72-E076-41B0-B37E-75B921F0551D}" srcId="{1E16CA86-441B-4D21-935E-E8E684A28C51}" destId="{40966747-063D-4750-AD9C-69610F2D5400}" srcOrd="0" destOrd="0" parTransId="{50FA9DC1-501C-4207-9C38-34ED76F536B5}" sibTransId="{2E04E50E-196D-4814-901A-B7B92F5E6005}"/>
    <dgm:cxn modelId="{DC925754-D9D0-4CA7-8640-BB526B5181E1}" srcId="{40966747-063D-4750-AD9C-69610F2D5400}" destId="{8607244D-3D19-487E-ADAB-B121E73C4BAD}" srcOrd="7" destOrd="0" parTransId="{21125DDF-CFEA-4BB4-9E10-EC20853C8C8D}" sibTransId="{2BBEBE36-4E34-4DAC-9B44-C0AC2702CF00}"/>
    <dgm:cxn modelId="{2C1DC256-2A48-4CA1-879F-B1306843CA4B}" srcId="{40966747-063D-4750-AD9C-69610F2D5400}" destId="{D8C40E85-6E3C-42DE-9BD1-843340898B92}" srcOrd="3" destOrd="0" parTransId="{9D9EADF5-C0A6-4985-B7FA-20A0B7E0BE61}" sibTransId="{FB3A4628-DBB8-4BE3-B9BC-D2D1A80F8CB6}"/>
    <dgm:cxn modelId="{4611A87F-44F1-4A6C-849B-1CBD93E69E74}" srcId="{40966747-063D-4750-AD9C-69610F2D5400}" destId="{74973D2D-8C32-4018-980E-F6051497DD34}" srcOrd="0" destOrd="0" parTransId="{3E163FD1-D79E-4265-B429-5E560C38432F}" sibTransId="{D0E54430-650A-400E-8FB2-FDA691FBFC9A}"/>
    <dgm:cxn modelId="{76C0AA8E-D22A-48EF-BA19-154BFA9A7B35}" type="presOf" srcId="{7ECB23D5-1878-444A-95FD-2E4073DBEB11}" destId="{A537BF40-2EE8-4E61-9A18-B0A68760D98C}" srcOrd="0" destOrd="4" presId="urn:microsoft.com/office/officeart/2005/8/layout/vList2"/>
    <dgm:cxn modelId="{140F5198-B574-4B49-AEB7-51BD166305D4}" type="presOf" srcId="{8607244D-3D19-487E-ADAB-B121E73C4BAD}" destId="{A537BF40-2EE8-4E61-9A18-B0A68760D98C}" srcOrd="0" destOrd="7" presId="urn:microsoft.com/office/officeart/2005/8/layout/vList2"/>
    <dgm:cxn modelId="{4438EA9B-B530-4CAB-9FCD-05CB4F85A258}" type="presOf" srcId="{D8C40E85-6E3C-42DE-9BD1-843340898B92}" destId="{A537BF40-2EE8-4E61-9A18-B0A68760D98C}" srcOrd="0" destOrd="3" presId="urn:microsoft.com/office/officeart/2005/8/layout/vList2"/>
    <dgm:cxn modelId="{F6C4F0C8-ADD8-4463-B50C-A85E01D4753F}" type="presOf" srcId="{31964593-E2A5-4A1E-973B-48294F8F75B6}" destId="{A537BF40-2EE8-4E61-9A18-B0A68760D98C}" srcOrd="0" destOrd="6" presId="urn:microsoft.com/office/officeart/2005/8/layout/vList2"/>
    <dgm:cxn modelId="{6F21FF08-37A5-4434-BE8D-25FA7B93185D}" type="presParOf" srcId="{307413C6-66D9-423B-961C-0294CEE02D1E}" destId="{235F1FEF-13A4-4825-A8D0-AEDC441F55FC}" srcOrd="0" destOrd="0" presId="urn:microsoft.com/office/officeart/2005/8/layout/vList2"/>
    <dgm:cxn modelId="{EE3493FD-597D-46A8-ADDF-73A4E1248735}" type="presParOf" srcId="{307413C6-66D9-423B-961C-0294CEE02D1E}" destId="{A537BF40-2EE8-4E61-9A18-B0A68760D98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F082EE-5AEE-4D1F-A261-ACC15DAC2018}"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B9D34D12-C97C-4600-BA76-444FB7E4D462}">
      <dgm:prSet custT="1"/>
      <dgm:spPr/>
      <dgm:t>
        <a:bodyPr/>
        <a:lstStyle/>
        <a:p>
          <a:pPr algn="just"/>
          <a:r>
            <a:rPr lang="en-US" sz="1600" b="0" i="0"/>
            <a:t>The following organizations aim to prevent cyber crime from happening through deterrence, monitoring, and education:</a:t>
          </a:r>
          <a:endParaRPr lang="en-US" sz="1600"/>
        </a:p>
      </dgm:t>
    </dgm:pt>
    <dgm:pt modelId="{44FE5E83-6F5E-46D9-BB93-652C20FAB0B9}" type="parTrans" cxnId="{EF63AD62-C3BC-4195-85B4-FBE12B9D6125}">
      <dgm:prSet/>
      <dgm:spPr/>
      <dgm:t>
        <a:bodyPr/>
        <a:lstStyle/>
        <a:p>
          <a:pPr algn="just"/>
          <a:endParaRPr lang="en-US" sz="2000"/>
        </a:p>
      </dgm:t>
    </dgm:pt>
    <dgm:pt modelId="{2F652F75-B018-477D-8F1E-D6FB7EA4EE40}" type="sibTrans" cxnId="{EF63AD62-C3BC-4195-85B4-FBE12B9D6125}">
      <dgm:prSet/>
      <dgm:spPr/>
      <dgm:t>
        <a:bodyPr/>
        <a:lstStyle/>
        <a:p>
          <a:pPr algn="just"/>
          <a:endParaRPr lang="en-US" sz="2000"/>
        </a:p>
      </dgm:t>
    </dgm:pt>
    <dgm:pt modelId="{42BB25F9-434F-44F2-9D62-F9033F2881D3}">
      <dgm:prSet custT="1"/>
      <dgm:spPr/>
      <dgm:t>
        <a:bodyPr/>
        <a:lstStyle/>
        <a:p>
          <a:pPr algn="just"/>
          <a:r>
            <a:rPr lang="en-US" sz="1600" b="1" i="0" dirty="0"/>
            <a:t>Criminal Justice and Law Enforcement Agencies</a:t>
          </a:r>
          <a:endParaRPr lang="en-US" sz="1600" dirty="0"/>
        </a:p>
      </dgm:t>
    </dgm:pt>
    <dgm:pt modelId="{BAFB12F2-0FE3-422C-AD64-E84267A35A7E}" type="parTrans" cxnId="{71456AE7-0160-4C36-B2C6-CFA31AB3D06A}">
      <dgm:prSet/>
      <dgm:spPr/>
      <dgm:t>
        <a:bodyPr/>
        <a:lstStyle/>
        <a:p>
          <a:pPr algn="just"/>
          <a:endParaRPr lang="en-US" sz="2000"/>
        </a:p>
      </dgm:t>
    </dgm:pt>
    <dgm:pt modelId="{A0F7885B-425D-4DC8-8D53-193E7FF9BF20}" type="sibTrans" cxnId="{71456AE7-0160-4C36-B2C6-CFA31AB3D06A}">
      <dgm:prSet/>
      <dgm:spPr/>
      <dgm:t>
        <a:bodyPr/>
        <a:lstStyle/>
        <a:p>
          <a:pPr algn="just"/>
          <a:endParaRPr lang="en-US" sz="2000"/>
        </a:p>
      </dgm:t>
    </dgm:pt>
    <dgm:pt modelId="{A253B27F-8B27-4361-87F3-9165BA254DF4}">
      <dgm:prSet custT="1"/>
      <dgm:spPr/>
      <dgm:t>
        <a:bodyPr/>
        <a:lstStyle/>
        <a:p>
          <a:pPr algn="just"/>
          <a:r>
            <a:rPr lang="en-US" sz="1600" b="0" i="0" dirty="0"/>
            <a:t>The criminal justice system is made up of a network of agencies, including law enforcement, the judiciary, and corrections. Individuals who work in criminal justice agencies include law enforcement officers, prosecutors, and judges. These agencies work independently, yet work together to investigate and prosecute violations of cyber crime laws. Each branch of the criminal justice system is responsible for a certain area of the criminal justice process.</a:t>
          </a:r>
          <a:endParaRPr lang="en-US" sz="1600" dirty="0"/>
        </a:p>
      </dgm:t>
    </dgm:pt>
    <dgm:pt modelId="{E1B4F169-4133-438E-B366-5EE2AD9098BD}" type="parTrans" cxnId="{8F0AB497-DC47-450A-A639-C4B00EC21BA8}">
      <dgm:prSet/>
      <dgm:spPr/>
      <dgm:t>
        <a:bodyPr/>
        <a:lstStyle/>
        <a:p>
          <a:pPr algn="just"/>
          <a:endParaRPr lang="en-US" sz="2000"/>
        </a:p>
      </dgm:t>
    </dgm:pt>
    <dgm:pt modelId="{AB437A55-CD14-4A45-9670-FA4DA0497E75}" type="sibTrans" cxnId="{8F0AB497-DC47-450A-A639-C4B00EC21BA8}">
      <dgm:prSet/>
      <dgm:spPr/>
      <dgm:t>
        <a:bodyPr/>
        <a:lstStyle/>
        <a:p>
          <a:pPr algn="just"/>
          <a:endParaRPr lang="en-US" sz="2000"/>
        </a:p>
      </dgm:t>
    </dgm:pt>
    <dgm:pt modelId="{D6823FFA-161A-46F4-9688-B2B0E02854A9}">
      <dgm:prSet custT="1"/>
      <dgm:spPr/>
      <dgm:t>
        <a:bodyPr/>
        <a:lstStyle/>
        <a:p>
          <a:pPr algn="just"/>
          <a:r>
            <a:rPr lang="en-US" sz="1600" b="0" i="0"/>
            <a:t>Law enforcement (police officers, agents, and investigators) is responsible for gathering evidence of a crime, arresting a suspect, and charging the suspect with the crime.</a:t>
          </a:r>
          <a:endParaRPr lang="en-US" sz="1600"/>
        </a:p>
      </dgm:t>
    </dgm:pt>
    <dgm:pt modelId="{F601F4CD-A2EB-4345-9C4F-6D64DF763DF4}" type="parTrans" cxnId="{A98D8D8E-B2F2-4845-A31A-3C01CA785DFF}">
      <dgm:prSet/>
      <dgm:spPr/>
      <dgm:t>
        <a:bodyPr/>
        <a:lstStyle/>
        <a:p>
          <a:pPr algn="just"/>
          <a:endParaRPr lang="en-US" sz="2000"/>
        </a:p>
      </dgm:t>
    </dgm:pt>
    <dgm:pt modelId="{9EA59451-6C72-4749-8042-3FA2B2FF7B5D}" type="sibTrans" cxnId="{A98D8D8E-B2F2-4845-A31A-3C01CA785DFF}">
      <dgm:prSet/>
      <dgm:spPr/>
      <dgm:t>
        <a:bodyPr/>
        <a:lstStyle/>
        <a:p>
          <a:pPr algn="just"/>
          <a:endParaRPr lang="en-US" sz="2000"/>
        </a:p>
      </dgm:t>
    </dgm:pt>
    <dgm:pt modelId="{16452737-7137-4F4A-BA30-36009237E871}">
      <dgm:prSet custT="1"/>
      <dgm:spPr/>
      <dgm:t>
        <a:bodyPr/>
        <a:lstStyle/>
        <a:p>
          <a:pPr algn="just"/>
          <a:r>
            <a:rPr lang="en-US" sz="1600" b="0" i="0"/>
            <a:t>The judiciary consists of lawyers who present their evidence against the charged individual, lawyers who defend the individual, judges who preside over the proceedings, and juries who decide whether the individual is guilty or innocent.</a:t>
          </a:r>
          <a:endParaRPr lang="en-US" sz="1600"/>
        </a:p>
      </dgm:t>
    </dgm:pt>
    <dgm:pt modelId="{BBE718FB-EB20-4FEF-9C61-6A3F0A17677A}" type="parTrans" cxnId="{E6CAC822-E195-4985-88D9-B8315405D6AA}">
      <dgm:prSet/>
      <dgm:spPr/>
      <dgm:t>
        <a:bodyPr/>
        <a:lstStyle/>
        <a:p>
          <a:pPr algn="just"/>
          <a:endParaRPr lang="en-US" sz="2000"/>
        </a:p>
      </dgm:t>
    </dgm:pt>
    <dgm:pt modelId="{82102116-DEDF-4AE6-9FDA-4972844B8346}" type="sibTrans" cxnId="{E6CAC822-E195-4985-88D9-B8315405D6AA}">
      <dgm:prSet/>
      <dgm:spPr/>
      <dgm:t>
        <a:bodyPr/>
        <a:lstStyle/>
        <a:p>
          <a:pPr algn="just"/>
          <a:endParaRPr lang="en-US" sz="2000"/>
        </a:p>
      </dgm:t>
    </dgm:pt>
    <dgm:pt modelId="{53D80A40-A30C-47D7-BB66-CFD5795D7E24}">
      <dgm:prSet custT="1"/>
      <dgm:spPr/>
      <dgm:t>
        <a:bodyPr/>
        <a:lstStyle/>
        <a:p>
          <a:pPr algn="just"/>
          <a:r>
            <a:rPr lang="en-US" sz="1600" b="0" i="0"/>
            <a:t>Corrections agencies ensure that prosecuted criminals remain behind bars during their sentences.</a:t>
          </a:r>
          <a:endParaRPr lang="en-US" sz="1600"/>
        </a:p>
      </dgm:t>
    </dgm:pt>
    <dgm:pt modelId="{332876CA-05AB-409F-B798-08C25EE4DA47}" type="parTrans" cxnId="{F62DD79A-1D00-4E3F-89E2-F64A4C9F38E6}">
      <dgm:prSet/>
      <dgm:spPr/>
      <dgm:t>
        <a:bodyPr/>
        <a:lstStyle/>
        <a:p>
          <a:pPr algn="just"/>
          <a:endParaRPr lang="en-US" sz="2000"/>
        </a:p>
      </dgm:t>
    </dgm:pt>
    <dgm:pt modelId="{75CC5557-58D6-430A-B342-00AF5CB7F5E5}" type="sibTrans" cxnId="{F62DD79A-1D00-4E3F-89E2-F64A4C9F38E6}">
      <dgm:prSet/>
      <dgm:spPr/>
      <dgm:t>
        <a:bodyPr/>
        <a:lstStyle/>
        <a:p>
          <a:pPr algn="just"/>
          <a:endParaRPr lang="en-US" sz="2000"/>
        </a:p>
      </dgm:t>
    </dgm:pt>
    <dgm:pt modelId="{6874AF94-18CE-4BE4-A2CF-24768A4A7E13}">
      <dgm:prSet custT="1"/>
      <dgm:spPr/>
      <dgm:t>
        <a:bodyPr/>
        <a:lstStyle/>
        <a:p>
          <a:pPr algn="just"/>
          <a:r>
            <a:rPr lang="en-US" sz="1600" b="0" i="0"/>
            <a:t>The FBI is the primary federal law enforcement agency that investigates cyber crime domestically and abroad. Other agencies include the U.S Secret Service, U.S. Immigration and Customs Enforcement (ICE), U.S. Postal Inspection Service, and the Bureau of Alcohol, Tobacco, Firearms and Explosives (ATF). These agencies have local offices in each state. </a:t>
          </a:r>
          <a:r>
            <a:rPr lang="en-US" sz="1600" b="0" i="0" u="sng">
              <a:hlinkClick xmlns:r="http://schemas.openxmlformats.org/officeDocument/2006/relationships" r:id="rId1"/>
            </a:rPr>
            <a:t>State and local law enforcement</a:t>
          </a:r>
          <a:r>
            <a:rPr lang="en-US" sz="1600" b="0" i="0"/>
            <a:t> agencies also investigate cyber crimes that take place in their jurisdictions.</a:t>
          </a:r>
          <a:endParaRPr lang="en-US" sz="1600"/>
        </a:p>
      </dgm:t>
    </dgm:pt>
    <dgm:pt modelId="{4D1D7F41-411C-40EF-9BED-2BB2962838E3}" type="parTrans" cxnId="{9D0E4301-4B2B-42D1-9E09-912D28EC77AE}">
      <dgm:prSet/>
      <dgm:spPr/>
      <dgm:t>
        <a:bodyPr/>
        <a:lstStyle/>
        <a:p>
          <a:pPr algn="just"/>
          <a:endParaRPr lang="en-US" sz="2000"/>
        </a:p>
      </dgm:t>
    </dgm:pt>
    <dgm:pt modelId="{4B9559E3-7491-4EEB-B144-F51E014CBA63}" type="sibTrans" cxnId="{9D0E4301-4B2B-42D1-9E09-912D28EC77AE}">
      <dgm:prSet/>
      <dgm:spPr/>
      <dgm:t>
        <a:bodyPr/>
        <a:lstStyle/>
        <a:p>
          <a:pPr algn="just"/>
          <a:endParaRPr lang="en-US" sz="2000"/>
        </a:p>
      </dgm:t>
    </dgm:pt>
    <dgm:pt modelId="{5EE22BB6-9133-431B-A355-34C7DD5D0F5F}" type="pres">
      <dgm:prSet presAssocID="{C9F082EE-5AEE-4D1F-A261-ACC15DAC2018}" presName="vert0" presStyleCnt="0">
        <dgm:presLayoutVars>
          <dgm:dir/>
          <dgm:animOne val="branch"/>
          <dgm:animLvl val="lvl"/>
        </dgm:presLayoutVars>
      </dgm:prSet>
      <dgm:spPr/>
    </dgm:pt>
    <dgm:pt modelId="{47967406-E509-4F90-91E2-D7F1DF0FE914}" type="pres">
      <dgm:prSet presAssocID="{B9D34D12-C97C-4600-BA76-444FB7E4D462}" presName="thickLine" presStyleLbl="alignNode1" presStyleIdx="0" presStyleCnt="7"/>
      <dgm:spPr/>
    </dgm:pt>
    <dgm:pt modelId="{28798DDD-28E2-4BEF-9083-5CA55E3BE208}" type="pres">
      <dgm:prSet presAssocID="{B9D34D12-C97C-4600-BA76-444FB7E4D462}" presName="horz1" presStyleCnt="0"/>
      <dgm:spPr/>
    </dgm:pt>
    <dgm:pt modelId="{07436887-ADE1-4AFF-9C2E-BF90671411E2}" type="pres">
      <dgm:prSet presAssocID="{B9D34D12-C97C-4600-BA76-444FB7E4D462}" presName="tx1" presStyleLbl="revTx" presStyleIdx="0" presStyleCnt="7"/>
      <dgm:spPr/>
    </dgm:pt>
    <dgm:pt modelId="{1B2D4D0B-DA6C-47E0-AE23-8639F6338F36}" type="pres">
      <dgm:prSet presAssocID="{B9D34D12-C97C-4600-BA76-444FB7E4D462}" presName="vert1" presStyleCnt="0"/>
      <dgm:spPr/>
    </dgm:pt>
    <dgm:pt modelId="{BAA8FF52-C4D4-45E8-BEA3-A398D40D444A}" type="pres">
      <dgm:prSet presAssocID="{42BB25F9-434F-44F2-9D62-F9033F2881D3}" presName="thickLine" presStyleLbl="alignNode1" presStyleIdx="1" presStyleCnt="7"/>
      <dgm:spPr/>
    </dgm:pt>
    <dgm:pt modelId="{5D684EF4-14A5-45DB-9280-961AC34ADA25}" type="pres">
      <dgm:prSet presAssocID="{42BB25F9-434F-44F2-9D62-F9033F2881D3}" presName="horz1" presStyleCnt="0"/>
      <dgm:spPr/>
    </dgm:pt>
    <dgm:pt modelId="{487880A6-82C9-4726-BD06-9F235A264471}" type="pres">
      <dgm:prSet presAssocID="{42BB25F9-434F-44F2-9D62-F9033F2881D3}" presName="tx1" presStyleLbl="revTx" presStyleIdx="1" presStyleCnt="7"/>
      <dgm:spPr/>
    </dgm:pt>
    <dgm:pt modelId="{0D396C7D-3B0E-4260-8CAA-6A86EAE57DC4}" type="pres">
      <dgm:prSet presAssocID="{42BB25F9-434F-44F2-9D62-F9033F2881D3}" presName="vert1" presStyleCnt="0"/>
      <dgm:spPr/>
    </dgm:pt>
    <dgm:pt modelId="{56E7E744-2B5F-486D-9D76-31863FC4B464}" type="pres">
      <dgm:prSet presAssocID="{A253B27F-8B27-4361-87F3-9165BA254DF4}" presName="thickLine" presStyleLbl="alignNode1" presStyleIdx="2" presStyleCnt="7"/>
      <dgm:spPr/>
    </dgm:pt>
    <dgm:pt modelId="{C7CE502F-2F7A-4858-B12F-E1E340100A65}" type="pres">
      <dgm:prSet presAssocID="{A253B27F-8B27-4361-87F3-9165BA254DF4}" presName="horz1" presStyleCnt="0"/>
      <dgm:spPr/>
    </dgm:pt>
    <dgm:pt modelId="{56A74524-41FC-4C32-A664-83C814E417CE}" type="pres">
      <dgm:prSet presAssocID="{A253B27F-8B27-4361-87F3-9165BA254DF4}" presName="tx1" presStyleLbl="revTx" presStyleIdx="2" presStyleCnt="7" custScaleY="187728"/>
      <dgm:spPr/>
    </dgm:pt>
    <dgm:pt modelId="{4A304D8C-1F2D-4307-A4C5-36B860AA00E9}" type="pres">
      <dgm:prSet presAssocID="{A253B27F-8B27-4361-87F3-9165BA254DF4}" presName="vert1" presStyleCnt="0"/>
      <dgm:spPr/>
    </dgm:pt>
    <dgm:pt modelId="{1F12D9BE-4966-4759-B58D-9D0F15B55D4E}" type="pres">
      <dgm:prSet presAssocID="{D6823FFA-161A-46F4-9688-B2B0E02854A9}" presName="thickLine" presStyleLbl="alignNode1" presStyleIdx="3" presStyleCnt="7"/>
      <dgm:spPr/>
    </dgm:pt>
    <dgm:pt modelId="{F462F19B-7B84-4A42-AAEF-A21F1E819C0B}" type="pres">
      <dgm:prSet presAssocID="{D6823FFA-161A-46F4-9688-B2B0E02854A9}" presName="horz1" presStyleCnt="0"/>
      <dgm:spPr/>
    </dgm:pt>
    <dgm:pt modelId="{60C491BE-0BD6-45F9-BF65-6D7378DDBDDE}" type="pres">
      <dgm:prSet presAssocID="{D6823FFA-161A-46F4-9688-B2B0E02854A9}" presName="tx1" presStyleLbl="revTx" presStyleIdx="3" presStyleCnt="7"/>
      <dgm:spPr/>
    </dgm:pt>
    <dgm:pt modelId="{815A2A8C-DA3C-465E-9901-7DED3AC5F6A8}" type="pres">
      <dgm:prSet presAssocID="{D6823FFA-161A-46F4-9688-B2B0E02854A9}" presName="vert1" presStyleCnt="0"/>
      <dgm:spPr/>
    </dgm:pt>
    <dgm:pt modelId="{03D873F0-B744-4AC0-9315-3BC0DC63D490}" type="pres">
      <dgm:prSet presAssocID="{16452737-7137-4F4A-BA30-36009237E871}" presName="thickLine" presStyleLbl="alignNode1" presStyleIdx="4" presStyleCnt="7"/>
      <dgm:spPr/>
    </dgm:pt>
    <dgm:pt modelId="{216DA625-202E-456C-AB9C-5DFA3F941646}" type="pres">
      <dgm:prSet presAssocID="{16452737-7137-4F4A-BA30-36009237E871}" presName="horz1" presStyleCnt="0"/>
      <dgm:spPr/>
    </dgm:pt>
    <dgm:pt modelId="{39B1797A-57D2-415A-AB81-FF17CA5E7B27}" type="pres">
      <dgm:prSet presAssocID="{16452737-7137-4F4A-BA30-36009237E871}" presName="tx1" presStyleLbl="revTx" presStyleIdx="4" presStyleCnt="7"/>
      <dgm:spPr/>
    </dgm:pt>
    <dgm:pt modelId="{96B1B9CE-4C74-46E6-812F-57135C681C35}" type="pres">
      <dgm:prSet presAssocID="{16452737-7137-4F4A-BA30-36009237E871}" presName="vert1" presStyleCnt="0"/>
      <dgm:spPr/>
    </dgm:pt>
    <dgm:pt modelId="{368ADCAE-7ABA-46FA-87CA-80C213986142}" type="pres">
      <dgm:prSet presAssocID="{53D80A40-A30C-47D7-BB66-CFD5795D7E24}" presName="thickLine" presStyleLbl="alignNode1" presStyleIdx="5" presStyleCnt="7"/>
      <dgm:spPr/>
    </dgm:pt>
    <dgm:pt modelId="{2AABC7A5-A253-4744-9268-576B9CD5B59D}" type="pres">
      <dgm:prSet presAssocID="{53D80A40-A30C-47D7-BB66-CFD5795D7E24}" presName="horz1" presStyleCnt="0"/>
      <dgm:spPr/>
    </dgm:pt>
    <dgm:pt modelId="{3D2F4DC7-9ADF-424F-B9D5-274D6B56213E}" type="pres">
      <dgm:prSet presAssocID="{53D80A40-A30C-47D7-BB66-CFD5795D7E24}" presName="tx1" presStyleLbl="revTx" presStyleIdx="5" presStyleCnt="7"/>
      <dgm:spPr/>
    </dgm:pt>
    <dgm:pt modelId="{2185846D-CAB3-4C27-8973-75EF035AF619}" type="pres">
      <dgm:prSet presAssocID="{53D80A40-A30C-47D7-BB66-CFD5795D7E24}" presName="vert1" presStyleCnt="0"/>
      <dgm:spPr/>
    </dgm:pt>
    <dgm:pt modelId="{CB298E6C-614A-4E9D-8283-B7B64C3F20B4}" type="pres">
      <dgm:prSet presAssocID="{6874AF94-18CE-4BE4-A2CF-24768A4A7E13}" presName="thickLine" presStyleLbl="alignNode1" presStyleIdx="6" presStyleCnt="7"/>
      <dgm:spPr/>
    </dgm:pt>
    <dgm:pt modelId="{1A1A8A71-AA2E-4832-9A1E-9523CA296F22}" type="pres">
      <dgm:prSet presAssocID="{6874AF94-18CE-4BE4-A2CF-24768A4A7E13}" presName="horz1" presStyleCnt="0"/>
      <dgm:spPr/>
    </dgm:pt>
    <dgm:pt modelId="{243282E2-3A08-483F-A31E-C772591D5776}" type="pres">
      <dgm:prSet presAssocID="{6874AF94-18CE-4BE4-A2CF-24768A4A7E13}" presName="tx1" presStyleLbl="revTx" presStyleIdx="6" presStyleCnt="7"/>
      <dgm:spPr/>
    </dgm:pt>
    <dgm:pt modelId="{C7CF9828-E86E-4B29-8B5C-9C878F5D1758}" type="pres">
      <dgm:prSet presAssocID="{6874AF94-18CE-4BE4-A2CF-24768A4A7E13}" presName="vert1" presStyleCnt="0"/>
      <dgm:spPr/>
    </dgm:pt>
  </dgm:ptLst>
  <dgm:cxnLst>
    <dgm:cxn modelId="{9D0E4301-4B2B-42D1-9E09-912D28EC77AE}" srcId="{C9F082EE-5AEE-4D1F-A261-ACC15DAC2018}" destId="{6874AF94-18CE-4BE4-A2CF-24768A4A7E13}" srcOrd="6" destOrd="0" parTransId="{4D1D7F41-411C-40EF-9BED-2BB2962838E3}" sibTransId="{4B9559E3-7491-4EEB-B144-F51E014CBA63}"/>
    <dgm:cxn modelId="{E6CAC822-E195-4985-88D9-B8315405D6AA}" srcId="{C9F082EE-5AEE-4D1F-A261-ACC15DAC2018}" destId="{16452737-7137-4F4A-BA30-36009237E871}" srcOrd="4" destOrd="0" parTransId="{BBE718FB-EB20-4FEF-9C61-6A3F0A17677A}" sibTransId="{82102116-DEDF-4AE6-9FDA-4972844B8346}"/>
    <dgm:cxn modelId="{EF63AD62-C3BC-4195-85B4-FBE12B9D6125}" srcId="{C9F082EE-5AEE-4D1F-A261-ACC15DAC2018}" destId="{B9D34D12-C97C-4600-BA76-444FB7E4D462}" srcOrd="0" destOrd="0" parTransId="{44FE5E83-6F5E-46D9-BB93-652C20FAB0B9}" sibTransId="{2F652F75-B018-477D-8F1E-D6FB7EA4EE40}"/>
    <dgm:cxn modelId="{F195094B-3570-4CEC-BCD4-34E2F7F9D7A5}" type="presOf" srcId="{A253B27F-8B27-4361-87F3-9165BA254DF4}" destId="{56A74524-41FC-4C32-A664-83C814E417CE}" srcOrd="0" destOrd="0" presId="urn:microsoft.com/office/officeart/2008/layout/LinedList"/>
    <dgm:cxn modelId="{B6AF166D-0164-4A3C-8499-B5DA10A46DFF}" type="presOf" srcId="{42BB25F9-434F-44F2-9D62-F9033F2881D3}" destId="{487880A6-82C9-4726-BD06-9F235A264471}" srcOrd="0" destOrd="0" presId="urn:microsoft.com/office/officeart/2008/layout/LinedList"/>
    <dgm:cxn modelId="{1F02776E-939A-4A96-9FEC-4A7518B3789F}" type="presOf" srcId="{D6823FFA-161A-46F4-9688-B2B0E02854A9}" destId="{60C491BE-0BD6-45F9-BF65-6D7378DDBDDE}" srcOrd="0" destOrd="0" presId="urn:microsoft.com/office/officeart/2008/layout/LinedList"/>
    <dgm:cxn modelId="{E3871750-5332-4420-89DE-85043B4BA3AE}" type="presOf" srcId="{53D80A40-A30C-47D7-BB66-CFD5795D7E24}" destId="{3D2F4DC7-9ADF-424F-B9D5-274D6B56213E}" srcOrd="0" destOrd="0" presId="urn:microsoft.com/office/officeart/2008/layout/LinedList"/>
    <dgm:cxn modelId="{A98D8D8E-B2F2-4845-A31A-3C01CA785DFF}" srcId="{C9F082EE-5AEE-4D1F-A261-ACC15DAC2018}" destId="{D6823FFA-161A-46F4-9688-B2B0E02854A9}" srcOrd="3" destOrd="0" parTransId="{F601F4CD-A2EB-4345-9C4F-6D64DF763DF4}" sibTransId="{9EA59451-6C72-4749-8042-3FA2B2FF7B5D}"/>
    <dgm:cxn modelId="{40A57693-9E86-4CF7-A5FF-FA72A82DBB63}" type="presOf" srcId="{B9D34D12-C97C-4600-BA76-444FB7E4D462}" destId="{07436887-ADE1-4AFF-9C2E-BF90671411E2}" srcOrd="0" destOrd="0" presId="urn:microsoft.com/office/officeart/2008/layout/LinedList"/>
    <dgm:cxn modelId="{8F0AB497-DC47-450A-A639-C4B00EC21BA8}" srcId="{C9F082EE-5AEE-4D1F-A261-ACC15DAC2018}" destId="{A253B27F-8B27-4361-87F3-9165BA254DF4}" srcOrd="2" destOrd="0" parTransId="{E1B4F169-4133-438E-B366-5EE2AD9098BD}" sibTransId="{AB437A55-CD14-4A45-9670-FA4DA0497E75}"/>
    <dgm:cxn modelId="{F62DD79A-1D00-4E3F-89E2-F64A4C9F38E6}" srcId="{C9F082EE-5AEE-4D1F-A261-ACC15DAC2018}" destId="{53D80A40-A30C-47D7-BB66-CFD5795D7E24}" srcOrd="5" destOrd="0" parTransId="{332876CA-05AB-409F-B798-08C25EE4DA47}" sibTransId="{75CC5557-58D6-430A-B342-00AF5CB7F5E5}"/>
    <dgm:cxn modelId="{A5EB5FB5-4590-4BE3-B24A-5EC8AF50E424}" type="presOf" srcId="{6874AF94-18CE-4BE4-A2CF-24768A4A7E13}" destId="{243282E2-3A08-483F-A31E-C772591D5776}" srcOrd="0" destOrd="0" presId="urn:microsoft.com/office/officeart/2008/layout/LinedList"/>
    <dgm:cxn modelId="{A4B139C7-2E6C-4E7F-809F-A391568B5FB5}" type="presOf" srcId="{C9F082EE-5AEE-4D1F-A261-ACC15DAC2018}" destId="{5EE22BB6-9133-431B-A355-34C7DD5D0F5F}" srcOrd="0" destOrd="0" presId="urn:microsoft.com/office/officeart/2008/layout/LinedList"/>
    <dgm:cxn modelId="{71456AE7-0160-4C36-B2C6-CFA31AB3D06A}" srcId="{C9F082EE-5AEE-4D1F-A261-ACC15DAC2018}" destId="{42BB25F9-434F-44F2-9D62-F9033F2881D3}" srcOrd="1" destOrd="0" parTransId="{BAFB12F2-0FE3-422C-AD64-E84267A35A7E}" sibTransId="{A0F7885B-425D-4DC8-8D53-193E7FF9BF20}"/>
    <dgm:cxn modelId="{821A85F8-961A-42DF-BCAD-717A6C6396BB}" type="presOf" srcId="{16452737-7137-4F4A-BA30-36009237E871}" destId="{39B1797A-57D2-415A-AB81-FF17CA5E7B27}" srcOrd="0" destOrd="0" presId="urn:microsoft.com/office/officeart/2008/layout/LinedList"/>
    <dgm:cxn modelId="{FA6348CC-5066-48A5-B237-F82BE40826DF}" type="presParOf" srcId="{5EE22BB6-9133-431B-A355-34C7DD5D0F5F}" destId="{47967406-E509-4F90-91E2-D7F1DF0FE914}" srcOrd="0" destOrd="0" presId="urn:microsoft.com/office/officeart/2008/layout/LinedList"/>
    <dgm:cxn modelId="{A6184F22-5B59-400A-84FA-22C3BBEE0D1F}" type="presParOf" srcId="{5EE22BB6-9133-431B-A355-34C7DD5D0F5F}" destId="{28798DDD-28E2-4BEF-9083-5CA55E3BE208}" srcOrd="1" destOrd="0" presId="urn:microsoft.com/office/officeart/2008/layout/LinedList"/>
    <dgm:cxn modelId="{6345E533-2C71-4094-9A3B-BF536F2F023D}" type="presParOf" srcId="{28798DDD-28E2-4BEF-9083-5CA55E3BE208}" destId="{07436887-ADE1-4AFF-9C2E-BF90671411E2}" srcOrd="0" destOrd="0" presId="urn:microsoft.com/office/officeart/2008/layout/LinedList"/>
    <dgm:cxn modelId="{20CD5FBD-0B14-4D3F-97D9-CDBC39A19EA7}" type="presParOf" srcId="{28798DDD-28E2-4BEF-9083-5CA55E3BE208}" destId="{1B2D4D0B-DA6C-47E0-AE23-8639F6338F36}" srcOrd="1" destOrd="0" presId="urn:microsoft.com/office/officeart/2008/layout/LinedList"/>
    <dgm:cxn modelId="{872FD84A-F802-483E-BE73-BFAFF7DCD3A8}" type="presParOf" srcId="{5EE22BB6-9133-431B-A355-34C7DD5D0F5F}" destId="{BAA8FF52-C4D4-45E8-BEA3-A398D40D444A}" srcOrd="2" destOrd="0" presId="urn:microsoft.com/office/officeart/2008/layout/LinedList"/>
    <dgm:cxn modelId="{DEC17315-5D5F-4E5F-8739-FD08D563E764}" type="presParOf" srcId="{5EE22BB6-9133-431B-A355-34C7DD5D0F5F}" destId="{5D684EF4-14A5-45DB-9280-961AC34ADA25}" srcOrd="3" destOrd="0" presId="urn:microsoft.com/office/officeart/2008/layout/LinedList"/>
    <dgm:cxn modelId="{7C02D5FB-1E81-4FF2-A51E-0D5D3F7F6F46}" type="presParOf" srcId="{5D684EF4-14A5-45DB-9280-961AC34ADA25}" destId="{487880A6-82C9-4726-BD06-9F235A264471}" srcOrd="0" destOrd="0" presId="urn:microsoft.com/office/officeart/2008/layout/LinedList"/>
    <dgm:cxn modelId="{05086E1A-B521-4CDF-B23E-D7F7E599F466}" type="presParOf" srcId="{5D684EF4-14A5-45DB-9280-961AC34ADA25}" destId="{0D396C7D-3B0E-4260-8CAA-6A86EAE57DC4}" srcOrd="1" destOrd="0" presId="urn:microsoft.com/office/officeart/2008/layout/LinedList"/>
    <dgm:cxn modelId="{8317B966-E8D6-414C-BC8A-1684AAA7C04F}" type="presParOf" srcId="{5EE22BB6-9133-431B-A355-34C7DD5D0F5F}" destId="{56E7E744-2B5F-486D-9D76-31863FC4B464}" srcOrd="4" destOrd="0" presId="urn:microsoft.com/office/officeart/2008/layout/LinedList"/>
    <dgm:cxn modelId="{ABB3C1B3-10B6-4313-9BCB-FBB637879394}" type="presParOf" srcId="{5EE22BB6-9133-431B-A355-34C7DD5D0F5F}" destId="{C7CE502F-2F7A-4858-B12F-E1E340100A65}" srcOrd="5" destOrd="0" presId="urn:microsoft.com/office/officeart/2008/layout/LinedList"/>
    <dgm:cxn modelId="{502F9E51-ADEE-4439-A1A7-25F83FE9EFD0}" type="presParOf" srcId="{C7CE502F-2F7A-4858-B12F-E1E340100A65}" destId="{56A74524-41FC-4C32-A664-83C814E417CE}" srcOrd="0" destOrd="0" presId="urn:microsoft.com/office/officeart/2008/layout/LinedList"/>
    <dgm:cxn modelId="{FD2F01BD-F346-450A-BB61-56E46AC0910D}" type="presParOf" srcId="{C7CE502F-2F7A-4858-B12F-E1E340100A65}" destId="{4A304D8C-1F2D-4307-A4C5-36B860AA00E9}" srcOrd="1" destOrd="0" presId="urn:microsoft.com/office/officeart/2008/layout/LinedList"/>
    <dgm:cxn modelId="{8A4D927B-C1D6-4C36-8F38-AE3359D65A68}" type="presParOf" srcId="{5EE22BB6-9133-431B-A355-34C7DD5D0F5F}" destId="{1F12D9BE-4966-4759-B58D-9D0F15B55D4E}" srcOrd="6" destOrd="0" presId="urn:microsoft.com/office/officeart/2008/layout/LinedList"/>
    <dgm:cxn modelId="{98529460-A6C3-407E-8ADC-84B357067C57}" type="presParOf" srcId="{5EE22BB6-9133-431B-A355-34C7DD5D0F5F}" destId="{F462F19B-7B84-4A42-AAEF-A21F1E819C0B}" srcOrd="7" destOrd="0" presId="urn:microsoft.com/office/officeart/2008/layout/LinedList"/>
    <dgm:cxn modelId="{87ED9B15-70F8-401C-BC75-F03BB75962DC}" type="presParOf" srcId="{F462F19B-7B84-4A42-AAEF-A21F1E819C0B}" destId="{60C491BE-0BD6-45F9-BF65-6D7378DDBDDE}" srcOrd="0" destOrd="0" presId="urn:microsoft.com/office/officeart/2008/layout/LinedList"/>
    <dgm:cxn modelId="{93445BFE-9716-47ED-AF60-0EA23E397254}" type="presParOf" srcId="{F462F19B-7B84-4A42-AAEF-A21F1E819C0B}" destId="{815A2A8C-DA3C-465E-9901-7DED3AC5F6A8}" srcOrd="1" destOrd="0" presId="urn:microsoft.com/office/officeart/2008/layout/LinedList"/>
    <dgm:cxn modelId="{157FD8DC-3D0A-48BA-AB5B-E2EFD6D853CB}" type="presParOf" srcId="{5EE22BB6-9133-431B-A355-34C7DD5D0F5F}" destId="{03D873F0-B744-4AC0-9315-3BC0DC63D490}" srcOrd="8" destOrd="0" presId="urn:microsoft.com/office/officeart/2008/layout/LinedList"/>
    <dgm:cxn modelId="{4B9BBC2B-3F2B-4230-9537-F5A9D2412F94}" type="presParOf" srcId="{5EE22BB6-9133-431B-A355-34C7DD5D0F5F}" destId="{216DA625-202E-456C-AB9C-5DFA3F941646}" srcOrd="9" destOrd="0" presId="urn:microsoft.com/office/officeart/2008/layout/LinedList"/>
    <dgm:cxn modelId="{390170BA-1961-4C7C-A25C-CFC130F43CED}" type="presParOf" srcId="{216DA625-202E-456C-AB9C-5DFA3F941646}" destId="{39B1797A-57D2-415A-AB81-FF17CA5E7B27}" srcOrd="0" destOrd="0" presId="urn:microsoft.com/office/officeart/2008/layout/LinedList"/>
    <dgm:cxn modelId="{2E6554C5-2410-4536-B491-0C62D31D44CD}" type="presParOf" srcId="{216DA625-202E-456C-AB9C-5DFA3F941646}" destId="{96B1B9CE-4C74-46E6-812F-57135C681C35}" srcOrd="1" destOrd="0" presId="urn:microsoft.com/office/officeart/2008/layout/LinedList"/>
    <dgm:cxn modelId="{C829B764-F450-4257-83AB-4D7D4509A749}" type="presParOf" srcId="{5EE22BB6-9133-431B-A355-34C7DD5D0F5F}" destId="{368ADCAE-7ABA-46FA-87CA-80C213986142}" srcOrd="10" destOrd="0" presId="urn:microsoft.com/office/officeart/2008/layout/LinedList"/>
    <dgm:cxn modelId="{D8DB33D8-A280-4B6E-9FCA-2ACA92AECFFA}" type="presParOf" srcId="{5EE22BB6-9133-431B-A355-34C7DD5D0F5F}" destId="{2AABC7A5-A253-4744-9268-576B9CD5B59D}" srcOrd="11" destOrd="0" presId="urn:microsoft.com/office/officeart/2008/layout/LinedList"/>
    <dgm:cxn modelId="{FA2087A8-CC35-4224-AFA4-6DA11176955E}" type="presParOf" srcId="{2AABC7A5-A253-4744-9268-576B9CD5B59D}" destId="{3D2F4DC7-9ADF-424F-B9D5-274D6B56213E}" srcOrd="0" destOrd="0" presId="urn:microsoft.com/office/officeart/2008/layout/LinedList"/>
    <dgm:cxn modelId="{E6DB03E2-29CD-436C-8507-6B68E6F61FDA}" type="presParOf" srcId="{2AABC7A5-A253-4744-9268-576B9CD5B59D}" destId="{2185846D-CAB3-4C27-8973-75EF035AF619}" srcOrd="1" destOrd="0" presId="urn:microsoft.com/office/officeart/2008/layout/LinedList"/>
    <dgm:cxn modelId="{AAF88AC1-0810-4101-B284-37A4A01C1C0F}" type="presParOf" srcId="{5EE22BB6-9133-431B-A355-34C7DD5D0F5F}" destId="{CB298E6C-614A-4E9D-8283-B7B64C3F20B4}" srcOrd="12" destOrd="0" presId="urn:microsoft.com/office/officeart/2008/layout/LinedList"/>
    <dgm:cxn modelId="{945C5157-A39F-49E7-9F48-570EAFBB7281}" type="presParOf" srcId="{5EE22BB6-9133-431B-A355-34C7DD5D0F5F}" destId="{1A1A8A71-AA2E-4832-9A1E-9523CA296F22}" srcOrd="13" destOrd="0" presId="urn:microsoft.com/office/officeart/2008/layout/LinedList"/>
    <dgm:cxn modelId="{8BA6CF00-CA6B-4C58-8F1B-26854FA3936E}" type="presParOf" srcId="{1A1A8A71-AA2E-4832-9A1E-9523CA296F22}" destId="{243282E2-3A08-483F-A31E-C772591D5776}" srcOrd="0" destOrd="0" presId="urn:microsoft.com/office/officeart/2008/layout/LinedList"/>
    <dgm:cxn modelId="{3DD75275-E387-45F5-97F2-9C15024E1AB0}" type="presParOf" srcId="{1A1A8A71-AA2E-4832-9A1E-9523CA296F22}" destId="{C7CF9828-E86E-4B29-8B5C-9C878F5D175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28010-1339-49DB-8D4F-1ADEB62D7F6C}">
      <dsp:nvSpPr>
        <dsp:cNvPr id="0" name=""/>
        <dsp:cNvSpPr/>
      </dsp:nvSpPr>
      <dsp:spPr>
        <a:xfrm>
          <a:off x="0" y="0"/>
          <a:ext cx="69913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E1BC5-17C2-4C40-8E39-2695B3D69D77}">
      <dsp:nvSpPr>
        <dsp:cNvPr id="0" name=""/>
        <dsp:cNvSpPr/>
      </dsp:nvSpPr>
      <dsp:spPr>
        <a:xfrm>
          <a:off x="0" y="0"/>
          <a:ext cx="6991350" cy="143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b="0" i="0" kern="1200">
              <a:latin typeface="Times New Roman" panose="02020603050405020304" pitchFamily="18" charset="0"/>
              <a:cs typeface="Times New Roman" panose="02020603050405020304" pitchFamily="18" charset="0"/>
            </a:rPr>
            <a:t>Forensics is the use of scientific knowledge to collect, analyze, and present digital evidence to court.</a:t>
          </a:r>
          <a:endParaRPr lang="en-US" sz="2400" kern="1200">
            <a:latin typeface="Times New Roman" panose="02020603050405020304" pitchFamily="18" charset="0"/>
            <a:cs typeface="Times New Roman" panose="02020603050405020304" pitchFamily="18" charset="0"/>
          </a:endParaRPr>
        </a:p>
      </dsp:txBody>
      <dsp:txXfrm>
        <a:off x="0" y="0"/>
        <a:ext cx="6991350" cy="1435894"/>
      </dsp:txXfrm>
    </dsp:sp>
    <dsp:sp modelId="{77080B00-B1A2-4F5B-96DD-A768A960B92A}">
      <dsp:nvSpPr>
        <dsp:cNvPr id="0" name=""/>
        <dsp:cNvSpPr/>
      </dsp:nvSpPr>
      <dsp:spPr>
        <a:xfrm>
          <a:off x="0" y="1435894"/>
          <a:ext cx="699135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5E7D5-A126-42A9-A30C-B6BBA5E045FA}">
      <dsp:nvSpPr>
        <dsp:cNvPr id="0" name=""/>
        <dsp:cNvSpPr/>
      </dsp:nvSpPr>
      <dsp:spPr>
        <a:xfrm>
          <a:off x="0" y="1435894"/>
          <a:ext cx="6991350" cy="143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Digital Forensic examiners draw on an array of techniques for discovering data from a computer, often for recovering deleted, encrypted, or damaged files (graphics, documents, images and so forth).</a:t>
          </a:r>
          <a:endParaRPr lang="en-US" sz="2400" kern="1200" dirty="0">
            <a:latin typeface="Times New Roman" panose="02020603050405020304" pitchFamily="18" charset="0"/>
            <a:cs typeface="Times New Roman" panose="02020603050405020304" pitchFamily="18" charset="0"/>
          </a:endParaRPr>
        </a:p>
      </dsp:txBody>
      <dsp:txXfrm>
        <a:off x="0" y="1435894"/>
        <a:ext cx="6991350" cy="1435894"/>
      </dsp:txXfrm>
    </dsp:sp>
    <dsp:sp modelId="{2F63DD5D-330B-4F38-BA7A-E57717C0275B}">
      <dsp:nvSpPr>
        <dsp:cNvPr id="0" name=""/>
        <dsp:cNvSpPr/>
      </dsp:nvSpPr>
      <dsp:spPr>
        <a:xfrm>
          <a:off x="0" y="2871788"/>
          <a:ext cx="699135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FCF6A-E2E0-4A6D-A720-C192DB275E86}">
      <dsp:nvSpPr>
        <dsp:cNvPr id="0" name=""/>
        <dsp:cNvSpPr/>
      </dsp:nvSpPr>
      <dsp:spPr>
        <a:xfrm>
          <a:off x="0" y="2871788"/>
          <a:ext cx="6991350" cy="143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b="0" i="0" kern="1200">
              <a:latin typeface="Times New Roman" panose="02020603050405020304" pitchFamily="18" charset="0"/>
              <a:cs typeface="Times New Roman" panose="02020603050405020304" pitchFamily="18" charset="0"/>
            </a:rPr>
            <a:t>All of this information is crucial, especially during discovery, prior to depositions, or in preparation for criminal or civil litigation.  Much of the information to be recovered may not be found in simply deleted files. </a:t>
          </a:r>
          <a:endParaRPr lang="en-US" sz="2400" kern="1200">
            <a:latin typeface="Times New Roman" panose="02020603050405020304" pitchFamily="18" charset="0"/>
            <a:cs typeface="Times New Roman" panose="02020603050405020304" pitchFamily="18" charset="0"/>
          </a:endParaRPr>
        </a:p>
      </dsp:txBody>
      <dsp:txXfrm>
        <a:off x="0" y="2871788"/>
        <a:ext cx="6991350" cy="1435894"/>
      </dsp:txXfrm>
    </dsp:sp>
    <dsp:sp modelId="{0B8BF155-BD66-40CD-9470-E85E340817AD}">
      <dsp:nvSpPr>
        <dsp:cNvPr id="0" name=""/>
        <dsp:cNvSpPr/>
      </dsp:nvSpPr>
      <dsp:spPr>
        <a:xfrm>
          <a:off x="0" y="4307681"/>
          <a:ext cx="699135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6F5585-4291-41B3-BB16-C68D17953491}">
      <dsp:nvSpPr>
        <dsp:cNvPr id="0" name=""/>
        <dsp:cNvSpPr/>
      </dsp:nvSpPr>
      <dsp:spPr>
        <a:xfrm>
          <a:off x="0" y="4307682"/>
          <a:ext cx="6991350" cy="1435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It may be hidden in other data files such as HTML, e-mail entries, and information recovered from hard disk areas such as the virtual memory, slack space, or recycle bin.</a:t>
          </a:r>
          <a:endParaRPr lang="en-US" sz="2400" kern="1200" dirty="0">
            <a:latin typeface="Times New Roman" panose="02020603050405020304" pitchFamily="18" charset="0"/>
            <a:cs typeface="Times New Roman" panose="02020603050405020304" pitchFamily="18" charset="0"/>
          </a:endParaRPr>
        </a:p>
      </dsp:txBody>
      <dsp:txXfrm>
        <a:off x="0" y="4307682"/>
        <a:ext cx="6991350" cy="1435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824A7-CD8A-4D61-ADD6-326773FE57FC}">
      <dsp:nvSpPr>
        <dsp:cNvPr id="0" name=""/>
        <dsp:cNvSpPr/>
      </dsp:nvSpPr>
      <dsp:spPr>
        <a:xfrm>
          <a:off x="0" y="198256"/>
          <a:ext cx="1051560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a:t>Here, are major challenges faced by the Digital Forensic:</a:t>
          </a:r>
          <a:endParaRPr lang="en-US" sz="3500" kern="1200"/>
        </a:p>
      </dsp:txBody>
      <dsp:txXfrm>
        <a:off x="40980" y="239236"/>
        <a:ext cx="10433640" cy="757514"/>
      </dsp:txXfrm>
    </dsp:sp>
    <dsp:sp modelId="{920DF6B5-31A4-4782-B976-76FE4B921982}">
      <dsp:nvSpPr>
        <dsp:cNvPr id="0" name=""/>
        <dsp:cNvSpPr/>
      </dsp:nvSpPr>
      <dsp:spPr>
        <a:xfrm>
          <a:off x="0" y="1037731"/>
          <a:ext cx="10515600" cy="3115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b="0" i="0" kern="1200"/>
            <a:t>The increase of PC’s and extensive use of internet access</a:t>
          </a:r>
          <a:endParaRPr lang="en-US" sz="2700" kern="1200"/>
        </a:p>
        <a:p>
          <a:pPr marL="228600" lvl="1" indent="-228600" algn="l" defTabSz="1200150">
            <a:lnSpc>
              <a:spcPct val="90000"/>
            </a:lnSpc>
            <a:spcBef>
              <a:spcPct val="0"/>
            </a:spcBef>
            <a:spcAft>
              <a:spcPct val="20000"/>
            </a:spcAft>
            <a:buChar char="•"/>
          </a:pPr>
          <a:r>
            <a:rPr lang="en-US" sz="2700" b="0" i="0" kern="1200"/>
            <a:t>Easy availability of hacking tools</a:t>
          </a:r>
          <a:endParaRPr lang="en-US" sz="2700" kern="1200"/>
        </a:p>
        <a:p>
          <a:pPr marL="228600" lvl="1" indent="-228600" algn="l" defTabSz="1200150">
            <a:lnSpc>
              <a:spcPct val="90000"/>
            </a:lnSpc>
            <a:spcBef>
              <a:spcPct val="0"/>
            </a:spcBef>
            <a:spcAft>
              <a:spcPct val="20000"/>
            </a:spcAft>
            <a:buChar char="•"/>
          </a:pPr>
          <a:r>
            <a:rPr lang="en-US" sz="2700" b="0" i="0" kern="1200"/>
            <a:t>Lack of physical evidence makes prosecution difficult.</a:t>
          </a:r>
          <a:endParaRPr lang="en-US" sz="2700" kern="1200"/>
        </a:p>
        <a:p>
          <a:pPr marL="228600" lvl="1" indent="-228600" algn="l" defTabSz="1200150">
            <a:lnSpc>
              <a:spcPct val="90000"/>
            </a:lnSpc>
            <a:spcBef>
              <a:spcPct val="0"/>
            </a:spcBef>
            <a:spcAft>
              <a:spcPct val="20000"/>
            </a:spcAft>
            <a:buChar char="•"/>
          </a:pPr>
          <a:r>
            <a:rPr lang="en-US" sz="2700" b="0" i="0" kern="1200" dirty="0"/>
            <a:t>The large amount of storage space into Terabytes that makes this investigation job difficult.</a:t>
          </a:r>
          <a:endParaRPr lang="en-US" sz="2700" kern="1200" dirty="0"/>
        </a:p>
        <a:p>
          <a:pPr marL="228600" lvl="1" indent="-228600" algn="l" defTabSz="1200150">
            <a:lnSpc>
              <a:spcPct val="90000"/>
            </a:lnSpc>
            <a:spcBef>
              <a:spcPct val="0"/>
            </a:spcBef>
            <a:spcAft>
              <a:spcPct val="20000"/>
            </a:spcAft>
            <a:buChar char="•"/>
          </a:pPr>
          <a:r>
            <a:rPr lang="en-US" sz="2700" b="0" i="0" kern="1200"/>
            <a:t>Any technological changes require an upgrade or changes to solutions.</a:t>
          </a:r>
          <a:endParaRPr lang="en-US" sz="2700" kern="1200"/>
        </a:p>
      </dsp:txBody>
      <dsp:txXfrm>
        <a:off x="0" y="1037731"/>
        <a:ext cx="10515600" cy="3115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F1FEF-13A4-4825-A8D0-AEDC441F55FC}">
      <dsp:nvSpPr>
        <dsp:cNvPr id="0" name=""/>
        <dsp:cNvSpPr/>
      </dsp:nvSpPr>
      <dsp:spPr>
        <a:xfrm>
          <a:off x="0" y="8064"/>
          <a:ext cx="10515600"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In recent time, commercial organizations have used digital forensics in following a type of cases:</a:t>
          </a:r>
          <a:endParaRPr lang="en-US" sz="2900" kern="1200"/>
        </a:p>
      </dsp:txBody>
      <dsp:txXfrm>
        <a:off x="56315" y="64379"/>
        <a:ext cx="10402970" cy="1040990"/>
      </dsp:txXfrm>
    </dsp:sp>
    <dsp:sp modelId="{A537BF40-2EE8-4E61-9A18-B0A68760D98C}">
      <dsp:nvSpPr>
        <dsp:cNvPr id="0" name=""/>
        <dsp:cNvSpPr/>
      </dsp:nvSpPr>
      <dsp:spPr>
        <a:xfrm>
          <a:off x="0" y="1161684"/>
          <a:ext cx="10515600" cy="3181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Intellectual Property theft</a:t>
          </a:r>
          <a:endParaRPr lang="en-US" sz="2300" kern="1200"/>
        </a:p>
        <a:p>
          <a:pPr marL="228600" lvl="1" indent="-228600" algn="l" defTabSz="1022350">
            <a:lnSpc>
              <a:spcPct val="90000"/>
            </a:lnSpc>
            <a:spcBef>
              <a:spcPct val="0"/>
            </a:spcBef>
            <a:spcAft>
              <a:spcPct val="20000"/>
            </a:spcAft>
            <a:buChar char="•"/>
          </a:pPr>
          <a:r>
            <a:rPr lang="en-US" sz="2300" b="0" i="0" kern="1200"/>
            <a:t>Industrial espionage</a:t>
          </a:r>
          <a:endParaRPr lang="en-US" sz="2300" kern="1200"/>
        </a:p>
        <a:p>
          <a:pPr marL="228600" lvl="1" indent="-228600" algn="l" defTabSz="1022350">
            <a:lnSpc>
              <a:spcPct val="90000"/>
            </a:lnSpc>
            <a:spcBef>
              <a:spcPct val="0"/>
            </a:spcBef>
            <a:spcAft>
              <a:spcPct val="20000"/>
            </a:spcAft>
            <a:buChar char="•"/>
          </a:pPr>
          <a:r>
            <a:rPr lang="en-US" sz="2300" b="0" i="0" kern="1200"/>
            <a:t>Employment disputes</a:t>
          </a:r>
          <a:endParaRPr lang="en-US" sz="2300" kern="1200"/>
        </a:p>
        <a:p>
          <a:pPr marL="228600" lvl="1" indent="-228600" algn="l" defTabSz="1022350">
            <a:lnSpc>
              <a:spcPct val="90000"/>
            </a:lnSpc>
            <a:spcBef>
              <a:spcPct val="0"/>
            </a:spcBef>
            <a:spcAft>
              <a:spcPct val="20000"/>
            </a:spcAft>
            <a:buChar char="•"/>
          </a:pPr>
          <a:r>
            <a:rPr lang="en-US" sz="2300" b="0" i="0" kern="1200"/>
            <a:t>Fraud investigations</a:t>
          </a:r>
          <a:endParaRPr lang="en-US" sz="2300" kern="1200"/>
        </a:p>
        <a:p>
          <a:pPr marL="228600" lvl="1" indent="-228600" algn="l" defTabSz="1022350">
            <a:lnSpc>
              <a:spcPct val="90000"/>
            </a:lnSpc>
            <a:spcBef>
              <a:spcPct val="0"/>
            </a:spcBef>
            <a:spcAft>
              <a:spcPct val="20000"/>
            </a:spcAft>
            <a:buChar char="•"/>
          </a:pPr>
          <a:r>
            <a:rPr lang="en-US" sz="2300" b="0" i="0" kern="1200"/>
            <a:t>Inappropriate use of the Internet and email in the workplace</a:t>
          </a:r>
          <a:endParaRPr lang="en-US" sz="2300" kern="1200"/>
        </a:p>
        <a:p>
          <a:pPr marL="228600" lvl="1" indent="-228600" algn="l" defTabSz="1022350">
            <a:lnSpc>
              <a:spcPct val="90000"/>
            </a:lnSpc>
            <a:spcBef>
              <a:spcPct val="0"/>
            </a:spcBef>
            <a:spcAft>
              <a:spcPct val="20000"/>
            </a:spcAft>
            <a:buChar char="•"/>
          </a:pPr>
          <a:r>
            <a:rPr lang="en-US" sz="2300" b="0" i="0" kern="1200"/>
            <a:t>Forgeries related matters</a:t>
          </a:r>
          <a:endParaRPr lang="en-US" sz="2300" kern="1200"/>
        </a:p>
        <a:p>
          <a:pPr marL="228600" lvl="1" indent="-228600" algn="l" defTabSz="1022350">
            <a:lnSpc>
              <a:spcPct val="90000"/>
            </a:lnSpc>
            <a:spcBef>
              <a:spcPct val="0"/>
            </a:spcBef>
            <a:spcAft>
              <a:spcPct val="20000"/>
            </a:spcAft>
            <a:buChar char="•"/>
          </a:pPr>
          <a:r>
            <a:rPr lang="en-US" sz="2300" b="0" i="0" kern="1200"/>
            <a:t>Bankruptcy investigations</a:t>
          </a:r>
          <a:endParaRPr lang="en-US" sz="2300" kern="1200"/>
        </a:p>
        <a:p>
          <a:pPr marL="228600" lvl="1" indent="-228600" algn="l" defTabSz="1022350">
            <a:lnSpc>
              <a:spcPct val="90000"/>
            </a:lnSpc>
            <a:spcBef>
              <a:spcPct val="0"/>
            </a:spcBef>
            <a:spcAft>
              <a:spcPct val="20000"/>
            </a:spcAft>
            <a:buChar char="•"/>
          </a:pPr>
          <a:r>
            <a:rPr lang="en-US" sz="2300" b="0" i="0" kern="1200"/>
            <a:t>Issues concern with the regulatory compliance</a:t>
          </a:r>
          <a:endParaRPr lang="en-US" sz="2300" kern="1200"/>
        </a:p>
      </dsp:txBody>
      <dsp:txXfrm>
        <a:off x="0" y="1161684"/>
        <a:ext cx="10515600" cy="3181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67406-E509-4F90-91E2-D7F1DF0FE914}">
      <dsp:nvSpPr>
        <dsp:cNvPr id="0" name=""/>
        <dsp:cNvSpPr/>
      </dsp:nvSpPr>
      <dsp:spPr>
        <a:xfrm>
          <a:off x="0" y="4838"/>
          <a:ext cx="116490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436887-ADE1-4AFF-9C2E-BF90671411E2}">
      <dsp:nvSpPr>
        <dsp:cNvPr id="0" name=""/>
        <dsp:cNvSpPr/>
      </dsp:nvSpPr>
      <dsp:spPr>
        <a:xfrm>
          <a:off x="0" y="4838"/>
          <a:ext cx="11649075" cy="65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b="0" i="0" kern="1200"/>
            <a:t>The following organizations aim to prevent cyber crime from happening through deterrence, monitoring, and education:</a:t>
          </a:r>
          <a:endParaRPr lang="en-US" sz="1600" kern="1200"/>
        </a:p>
      </dsp:txBody>
      <dsp:txXfrm>
        <a:off x="0" y="4838"/>
        <a:ext cx="11649075" cy="652934"/>
      </dsp:txXfrm>
    </dsp:sp>
    <dsp:sp modelId="{BAA8FF52-C4D4-45E8-BEA3-A398D40D444A}">
      <dsp:nvSpPr>
        <dsp:cNvPr id="0" name=""/>
        <dsp:cNvSpPr/>
      </dsp:nvSpPr>
      <dsp:spPr>
        <a:xfrm>
          <a:off x="0" y="657772"/>
          <a:ext cx="116490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880A6-82C9-4726-BD06-9F235A264471}">
      <dsp:nvSpPr>
        <dsp:cNvPr id="0" name=""/>
        <dsp:cNvSpPr/>
      </dsp:nvSpPr>
      <dsp:spPr>
        <a:xfrm>
          <a:off x="0" y="657772"/>
          <a:ext cx="11649075" cy="65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b="1" i="0" kern="1200" dirty="0"/>
            <a:t>Criminal Justice and Law Enforcement Agencies</a:t>
          </a:r>
          <a:endParaRPr lang="en-US" sz="1600" kern="1200" dirty="0"/>
        </a:p>
      </dsp:txBody>
      <dsp:txXfrm>
        <a:off x="0" y="657772"/>
        <a:ext cx="11649075" cy="652934"/>
      </dsp:txXfrm>
    </dsp:sp>
    <dsp:sp modelId="{56E7E744-2B5F-486D-9D76-31863FC4B464}">
      <dsp:nvSpPr>
        <dsp:cNvPr id="0" name=""/>
        <dsp:cNvSpPr/>
      </dsp:nvSpPr>
      <dsp:spPr>
        <a:xfrm>
          <a:off x="0" y="1310707"/>
          <a:ext cx="116490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A74524-41FC-4C32-A664-83C814E417CE}">
      <dsp:nvSpPr>
        <dsp:cNvPr id="0" name=""/>
        <dsp:cNvSpPr/>
      </dsp:nvSpPr>
      <dsp:spPr>
        <a:xfrm>
          <a:off x="0" y="1310707"/>
          <a:ext cx="11637698" cy="122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b="0" i="0" kern="1200" dirty="0"/>
            <a:t>The criminal justice system is made up of a network of agencies, including law enforcement, the judiciary, and corrections. Individuals who work in criminal justice agencies include law enforcement officers, prosecutors, and judges. These agencies work independently, yet work together to investigate and prosecute violations of cyber crime laws. Each branch of the criminal justice system is responsible for a certain area of the criminal justice process.</a:t>
          </a:r>
          <a:endParaRPr lang="en-US" sz="1600" kern="1200" dirty="0"/>
        </a:p>
      </dsp:txBody>
      <dsp:txXfrm>
        <a:off x="0" y="1310707"/>
        <a:ext cx="11637698" cy="1225740"/>
      </dsp:txXfrm>
    </dsp:sp>
    <dsp:sp modelId="{1F12D9BE-4966-4759-B58D-9D0F15B55D4E}">
      <dsp:nvSpPr>
        <dsp:cNvPr id="0" name=""/>
        <dsp:cNvSpPr/>
      </dsp:nvSpPr>
      <dsp:spPr>
        <a:xfrm>
          <a:off x="0" y="2536448"/>
          <a:ext cx="116490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C491BE-0BD6-45F9-BF65-6D7378DDBDDE}">
      <dsp:nvSpPr>
        <dsp:cNvPr id="0" name=""/>
        <dsp:cNvSpPr/>
      </dsp:nvSpPr>
      <dsp:spPr>
        <a:xfrm>
          <a:off x="0" y="2536448"/>
          <a:ext cx="11649075" cy="65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b="0" i="0" kern="1200"/>
            <a:t>Law enforcement (police officers, agents, and investigators) is responsible for gathering evidence of a crime, arresting a suspect, and charging the suspect with the crime.</a:t>
          </a:r>
          <a:endParaRPr lang="en-US" sz="1600" kern="1200"/>
        </a:p>
      </dsp:txBody>
      <dsp:txXfrm>
        <a:off x="0" y="2536448"/>
        <a:ext cx="11649075" cy="652934"/>
      </dsp:txXfrm>
    </dsp:sp>
    <dsp:sp modelId="{03D873F0-B744-4AC0-9315-3BC0DC63D490}">
      <dsp:nvSpPr>
        <dsp:cNvPr id="0" name=""/>
        <dsp:cNvSpPr/>
      </dsp:nvSpPr>
      <dsp:spPr>
        <a:xfrm>
          <a:off x="0" y="3189382"/>
          <a:ext cx="116490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1797A-57D2-415A-AB81-FF17CA5E7B27}">
      <dsp:nvSpPr>
        <dsp:cNvPr id="0" name=""/>
        <dsp:cNvSpPr/>
      </dsp:nvSpPr>
      <dsp:spPr>
        <a:xfrm>
          <a:off x="0" y="3189382"/>
          <a:ext cx="11649075" cy="65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b="0" i="0" kern="1200"/>
            <a:t>The judiciary consists of lawyers who present their evidence against the charged individual, lawyers who defend the individual, judges who preside over the proceedings, and juries who decide whether the individual is guilty or innocent.</a:t>
          </a:r>
          <a:endParaRPr lang="en-US" sz="1600" kern="1200"/>
        </a:p>
      </dsp:txBody>
      <dsp:txXfrm>
        <a:off x="0" y="3189382"/>
        <a:ext cx="11649075" cy="652934"/>
      </dsp:txXfrm>
    </dsp:sp>
    <dsp:sp modelId="{368ADCAE-7ABA-46FA-87CA-80C213986142}">
      <dsp:nvSpPr>
        <dsp:cNvPr id="0" name=""/>
        <dsp:cNvSpPr/>
      </dsp:nvSpPr>
      <dsp:spPr>
        <a:xfrm>
          <a:off x="0" y="3842317"/>
          <a:ext cx="116490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F4DC7-9ADF-424F-B9D5-274D6B56213E}">
      <dsp:nvSpPr>
        <dsp:cNvPr id="0" name=""/>
        <dsp:cNvSpPr/>
      </dsp:nvSpPr>
      <dsp:spPr>
        <a:xfrm>
          <a:off x="0" y="3842317"/>
          <a:ext cx="11649075" cy="65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b="0" i="0" kern="1200"/>
            <a:t>Corrections agencies ensure that prosecuted criminals remain behind bars during their sentences.</a:t>
          </a:r>
          <a:endParaRPr lang="en-US" sz="1600" kern="1200"/>
        </a:p>
      </dsp:txBody>
      <dsp:txXfrm>
        <a:off x="0" y="3842317"/>
        <a:ext cx="11649075" cy="652934"/>
      </dsp:txXfrm>
    </dsp:sp>
    <dsp:sp modelId="{CB298E6C-614A-4E9D-8283-B7B64C3F20B4}">
      <dsp:nvSpPr>
        <dsp:cNvPr id="0" name=""/>
        <dsp:cNvSpPr/>
      </dsp:nvSpPr>
      <dsp:spPr>
        <a:xfrm>
          <a:off x="0" y="4495252"/>
          <a:ext cx="116490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3282E2-3A08-483F-A31E-C772591D5776}">
      <dsp:nvSpPr>
        <dsp:cNvPr id="0" name=""/>
        <dsp:cNvSpPr/>
      </dsp:nvSpPr>
      <dsp:spPr>
        <a:xfrm>
          <a:off x="0" y="4495252"/>
          <a:ext cx="11649075" cy="65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n-US" sz="1600" b="0" i="0" kern="1200"/>
            <a:t>The FBI is the primary federal law enforcement agency that investigates cyber crime domestically and abroad. Other agencies include the U.S Secret Service, U.S. Immigration and Customs Enforcement (ICE), U.S. Postal Inspection Service, and the Bureau of Alcohol, Tobacco, Firearms and Explosives (ATF). These agencies have local offices in each state. </a:t>
          </a:r>
          <a:r>
            <a:rPr lang="en-US" sz="1600" b="0" i="0" u="sng" kern="1200">
              <a:hlinkClick xmlns:r="http://schemas.openxmlformats.org/officeDocument/2006/relationships" r:id="rId1"/>
            </a:rPr>
            <a:t>State and local law enforcement</a:t>
          </a:r>
          <a:r>
            <a:rPr lang="en-US" sz="1600" b="0" i="0" kern="1200"/>
            <a:t> agencies also investigate cyber crimes that take place in their jurisdictions.</a:t>
          </a:r>
          <a:endParaRPr lang="en-US" sz="1600" kern="1200"/>
        </a:p>
      </dsp:txBody>
      <dsp:txXfrm>
        <a:off x="0" y="4495252"/>
        <a:ext cx="11649075" cy="6529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5008-8322-8B33-17EF-328F5155F8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0C13AE-EE1A-7D1E-8180-EF671D0F2F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412B4C-5285-F5CC-90AB-DB111DC2E655}"/>
              </a:ext>
            </a:extLst>
          </p:cNvPr>
          <p:cNvSpPr>
            <a:spLocks noGrp="1"/>
          </p:cNvSpPr>
          <p:nvPr>
            <p:ph type="dt" sz="half" idx="10"/>
          </p:nvPr>
        </p:nvSpPr>
        <p:spPr/>
        <p:txBody>
          <a:bodyPr/>
          <a:lstStyle/>
          <a:p>
            <a:fld id="{55835327-4E58-43F3-B9CB-414FCFDE63B8}" type="datetimeFigureOut">
              <a:rPr lang="en-IN" smtClean="0"/>
              <a:t>24-01-2023</a:t>
            </a:fld>
            <a:endParaRPr lang="en-IN"/>
          </a:p>
        </p:txBody>
      </p:sp>
      <p:sp>
        <p:nvSpPr>
          <p:cNvPr id="5" name="Footer Placeholder 4">
            <a:extLst>
              <a:ext uri="{FF2B5EF4-FFF2-40B4-BE49-F238E27FC236}">
                <a16:creationId xmlns:a16="http://schemas.microsoft.com/office/drawing/2014/main" id="{A73C10F7-1FF5-C88C-553B-84E39755A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6E0EC-80AD-9673-C7C1-B5F4D896D3B9}"/>
              </a:ext>
            </a:extLst>
          </p:cNvPr>
          <p:cNvSpPr>
            <a:spLocks noGrp="1"/>
          </p:cNvSpPr>
          <p:nvPr>
            <p:ph type="sldNum" sz="quarter" idx="12"/>
          </p:nvPr>
        </p:nvSpPr>
        <p:spPr/>
        <p:txBody>
          <a:bodyPr/>
          <a:lstStyle/>
          <a:p>
            <a:fld id="{BE612E15-82E1-4053-A767-3ABDCDEBF57B}" type="slidenum">
              <a:rPr lang="en-IN" smtClean="0"/>
              <a:t>‹#›</a:t>
            </a:fld>
            <a:endParaRPr lang="en-IN"/>
          </a:p>
        </p:txBody>
      </p:sp>
    </p:spTree>
    <p:extLst>
      <p:ext uri="{BB962C8B-B14F-4D97-AF65-F5344CB8AC3E}">
        <p14:creationId xmlns:p14="http://schemas.microsoft.com/office/powerpoint/2010/main" val="228832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C0AB-CDAA-9A4B-85A7-88026B8CEA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7AAE25-FA4E-8660-636C-EB61DE955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5974D-3EEE-C0A5-0F64-DC60BA82C0B5}"/>
              </a:ext>
            </a:extLst>
          </p:cNvPr>
          <p:cNvSpPr>
            <a:spLocks noGrp="1"/>
          </p:cNvSpPr>
          <p:nvPr>
            <p:ph type="dt" sz="half" idx="10"/>
          </p:nvPr>
        </p:nvSpPr>
        <p:spPr/>
        <p:txBody>
          <a:bodyPr/>
          <a:lstStyle/>
          <a:p>
            <a:fld id="{55835327-4E58-43F3-B9CB-414FCFDE63B8}" type="datetimeFigureOut">
              <a:rPr lang="en-IN" smtClean="0"/>
              <a:t>24-01-2023</a:t>
            </a:fld>
            <a:endParaRPr lang="en-IN"/>
          </a:p>
        </p:txBody>
      </p:sp>
      <p:sp>
        <p:nvSpPr>
          <p:cNvPr id="5" name="Footer Placeholder 4">
            <a:extLst>
              <a:ext uri="{FF2B5EF4-FFF2-40B4-BE49-F238E27FC236}">
                <a16:creationId xmlns:a16="http://schemas.microsoft.com/office/drawing/2014/main" id="{CDF67FA1-7EB5-B9F3-164D-B407127AC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AD504-C250-A3F4-5E6E-1179AEF97E44}"/>
              </a:ext>
            </a:extLst>
          </p:cNvPr>
          <p:cNvSpPr>
            <a:spLocks noGrp="1"/>
          </p:cNvSpPr>
          <p:nvPr>
            <p:ph type="sldNum" sz="quarter" idx="12"/>
          </p:nvPr>
        </p:nvSpPr>
        <p:spPr/>
        <p:txBody>
          <a:bodyPr/>
          <a:lstStyle/>
          <a:p>
            <a:fld id="{BE612E15-82E1-4053-A767-3ABDCDEBF57B}" type="slidenum">
              <a:rPr lang="en-IN" smtClean="0"/>
              <a:t>‹#›</a:t>
            </a:fld>
            <a:endParaRPr lang="en-IN"/>
          </a:p>
        </p:txBody>
      </p:sp>
    </p:spTree>
    <p:extLst>
      <p:ext uri="{BB962C8B-B14F-4D97-AF65-F5344CB8AC3E}">
        <p14:creationId xmlns:p14="http://schemas.microsoft.com/office/powerpoint/2010/main" val="211427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2E281-8A94-23A9-6086-66F2F905E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FD786C-4EA3-0CB6-9F24-31D20FC207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7E6A8-0795-4965-19C2-03C850C10915}"/>
              </a:ext>
            </a:extLst>
          </p:cNvPr>
          <p:cNvSpPr>
            <a:spLocks noGrp="1"/>
          </p:cNvSpPr>
          <p:nvPr>
            <p:ph type="dt" sz="half" idx="10"/>
          </p:nvPr>
        </p:nvSpPr>
        <p:spPr/>
        <p:txBody>
          <a:bodyPr/>
          <a:lstStyle/>
          <a:p>
            <a:fld id="{55835327-4E58-43F3-B9CB-414FCFDE63B8}" type="datetimeFigureOut">
              <a:rPr lang="en-IN" smtClean="0"/>
              <a:t>24-01-2023</a:t>
            </a:fld>
            <a:endParaRPr lang="en-IN"/>
          </a:p>
        </p:txBody>
      </p:sp>
      <p:sp>
        <p:nvSpPr>
          <p:cNvPr id="5" name="Footer Placeholder 4">
            <a:extLst>
              <a:ext uri="{FF2B5EF4-FFF2-40B4-BE49-F238E27FC236}">
                <a16:creationId xmlns:a16="http://schemas.microsoft.com/office/drawing/2014/main" id="{41D0A8C7-8DA8-BD6E-7454-DE41CB5EC2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E736B-20C5-B1C5-625D-D83FF54253C9}"/>
              </a:ext>
            </a:extLst>
          </p:cNvPr>
          <p:cNvSpPr>
            <a:spLocks noGrp="1"/>
          </p:cNvSpPr>
          <p:nvPr>
            <p:ph type="sldNum" sz="quarter" idx="12"/>
          </p:nvPr>
        </p:nvSpPr>
        <p:spPr/>
        <p:txBody>
          <a:bodyPr/>
          <a:lstStyle/>
          <a:p>
            <a:fld id="{BE612E15-82E1-4053-A767-3ABDCDEBF57B}" type="slidenum">
              <a:rPr lang="en-IN" smtClean="0"/>
              <a:t>‹#›</a:t>
            </a:fld>
            <a:endParaRPr lang="en-IN"/>
          </a:p>
        </p:txBody>
      </p:sp>
    </p:spTree>
    <p:extLst>
      <p:ext uri="{BB962C8B-B14F-4D97-AF65-F5344CB8AC3E}">
        <p14:creationId xmlns:p14="http://schemas.microsoft.com/office/powerpoint/2010/main" val="56291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FE22-12A7-EC01-EBB9-DEAAB52783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68097-0123-3225-0C45-033CC4DD0C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0C02B1-1457-32E7-9C35-85C419EA2529}"/>
              </a:ext>
            </a:extLst>
          </p:cNvPr>
          <p:cNvSpPr>
            <a:spLocks noGrp="1"/>
          </p:cNvSpPr>
          <p:nvPr>
            <p:ph type="dt" sz="half" idx="10"/>
          </p:nvPr>
        </p:nvSpPr>
        <p:spPr/>
        <p:txBody>
          <a:bodyPr/>
          <a:lstStyle/>
          <a:p>
            <a:fld id="{55835327-4E58-43F3-B9CB-414FCFDE63B8}" type="datetimeFigureOut">
              <a:rPr lang="en-IN" smtClean="0"/>
              <a:t>24-01-2023</a:t>
            </a:fld>
            <a:endParaRPr lang="en-IN"/>
          </a:p>
        </p:txBody>
      </p:sp>
      <p:sp>
        <p:nvSpPr>
          <p:cNvPr id="5" name="Footer Placeholder 4">
            <a:extLst>
              <a:ext uri="{FF2B5EF4-FFF2-40B4-BE49-F238E27FC236}">
                <a16:creationId xmlns:a16="http://schemas.microsoft.com/office/drawing/2014/main" id="{F2473DD9-4F0B-E441-7605-78ED357EE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818EF-D76F-9C03-D7B0-3430A9A0F713}"/>
              </a:ext>
            </a:extLst>
          </p:cNvPr>
          <p:cNvSpPr>
            <a:spLocks noGrp="1"/>
          </p:cNvSpPr>
          <p:nvPr>
            <p:ph type="sldNum" sz="quarter" idx="12"/>
          </p:nvPr>
        </p:nvSpPr>
        <p:spPr/>
        <p:txBody>
          <a:bodyPr/>
          <a:lstStyle/>
          <a:p>
            <a:fld id="{BE612E15-82E1-4053-A767-3ABDCDEBF57B}" type="slidenum">
              <a:rPr lang="en-IN" smtClean="0"/>
              <a:t>‹#›</a:t>
            </a:fld>
            <a:endParaRPr lang="en-IN"/>
          </a:p>
        </p:txBody>
      </p:sp>
    </p:spTree>
    <p:extLst>
      <p:ext uri="{BB962C8B-B14F-4D97-AF65-F5344CB8AC3E}">
        <p14:creationId xmlns:p14="http://schemas.microsoft.com/office/powerpoint/2010/main" val="231881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03D7-439C-7A6F-1756-DB913097EB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0AAD4A-B1C0-25F8-5349-5457A20530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E876F7-D625-F03D-B2DE-9BD42EAEEE36}"/>
              </a:ext>
            </a:extLst>
          </p:cNvPr>
          <p:cNvSpPr>
            <a:spLocks noGrp="1"/>
          </p:cNvSpPr>
          <p:nvPr>
            <p:ph type="dt" sz="half" idx="10"/>
          </p:nvPr>
        </p:nvSpPr>
        <p:spPr/>
        <p:txBody>
          <a:bodyPr/>
          <a:lstStyle/>
          <a:p>
            <a:fld id="{55835327-4E58-43F3-B9CB-414FCFDE63B8}" type="datetimeFigureOut">
              <a:rPr lang="en-IN" smtClean="0"/>
              <a:t>24-01-2023</a:t>
            </a:fld>
            <a:endParaRPr lang="en-IN"/>
          </a:p>
        </p:txBody>
      </p:sp>
      <p:sp>
        <p:nvSpPr>
          <p:cNvPr id="5" name="Footer Placeholder 4">
            <a:extLst>
              <a:ext uri="{FF2B5EF4-FFF2-40B4-BE49-F238E27FC236}">
                <a16:creationId xmlns:a16="http://schemas.microsoft.com/office/drawing/2014/main" id="{08171F21-005A-80F3-A5FB-4351C8BB1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6FF53-1A8E-AA8D-4E0C-1DFA1D37BA1F}"/>
              </a:ext>
            </a:extLst>
          </p:cNvPr>
          <p:cNvSpPr>
            <a:spLocks noGrp="1"/>
          </p:cNvSpPr>
          <p:nvPr>
            <p:ph type="sldNum" sz="quarter" idx="12"/>
          </p:nvPr>
        </p:nvSpPr>
        <p:spPr/>
        <p:txBody>
          <a:bodyPr/>
          <a:lstStyle/>
          <a:p>
            <a:fld id="{BE612E15-82E1-4053-A767-3ABDCDEBF57B}" type="slidenum">
              <a:rPr lang="en-IN" smtClean="0"/>
              <a:t>‹#›</a:t>
            </a:fld>
            <a:endParaRPr lang="en-IN"/>
          </a:p>
        </p:txBody>
      </p:sp>
    </p:spTree>
    <p:extLst>
      <p:ext uri="{BB962C8B-B14F-4D97-AF65-F5344CB8AC3E}">
        <p14:creationId xmlns:p14="http://schemas.microsoft.com/office/powerpoint/2010/main" val="934979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08D1-BF1C-C3C3-E61B-4F1C1A70AE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49A489-80FB-444E-87D2-69CE8BB746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0114EC-2825-43BA-296E-32679EBD6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F6774A-A593-AE43-739C-66B79DEAD2B9}"/>
              </a:ext>
            </a:extLst>
          </p:cNvPr>
          <p:cNvSpPr>
            <a:spLocks noGrp="1"/>
          </p:cNvSpPr>
          <p:nvPr>
            <p:ph type="dt" sz="half" idx="10"/>
          </p:nvPr>
        </p:nvSpPr>
        <p:spPr/>
        <p:txBody>
          <a:bodyPr/>
          <a:lstStyle/>
          <a:p>
            <a:fld id="{55835327-4E58-43F3-B9CB-414FCFDE63B8}" type="datetimeFigureOut">
              <a:rPr lang="en-IN" smtClean="0"/>
              <a:t>24-01-2023</a:t>
            </a:fld>
            <a:endParaRPr lang="en-IN"/>
          </a:p>
        </p:txBody>
      </p:sp>
      <p:sp>
        <p:nvSpPr>
          <p:cNvPr id="6" name="Footer Placeholder 5">
            <a:extLst>
              <a:ext uri="{FF2B5EF4-FFF2-40B4-BE49-F238E27FC236}">
                <a16:creationId xmlns:a16="http://schemas.microsoft.com/office/drawing/2014/main" id="{CF725A61-1F8A-D4A3-9C85-79BDF02F7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9E4A1-D86A-4326-8C25-894DA946B436}"/>
              </a:ext>
            </a:extLst>
          </p:cNvPr>
          <p:cNvSpPr>
            <a:spLocks noGrp="1"/>
          </p:cNvSpPr>
          <p:nvPr>
            <p:ph type="sldNum" sz="quarter" idx="12"/>
          </p:nvPr>
        </p:nvSpPr>
        <p:spPr/>
        <p:txBody>
          <a:bodyPr/>
          <a:lstStyle/>
          <a:p>
            <a:fld id="{BE612E15-82E1-4053-A767-3ABDCDEBF57B}" type="slidenum">
              <a:rPr lang="en-IN" smtClean="0"/>
              <a:t>‹#›</a:t>
            </a:fld>
            <a:endParaRPr lang="en-IN"/>
          </a:p>
        </p:txBody>
      </p:sp>
    </p:spTree>
    <p:extLst>
      <p:ext uri="{BB962C8B-B14F-4D97-AF65-F5344CB8AC3E}">
        <p14:creationId xmlns:p14="http://schemas.microsoft.com/office/powerpoint/2010/main" val="111027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05C3-B23F-8E22-13D2-4B08A808B9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8002C0-4096-6AF4-283D-F7B90FA67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C2230F-3768-51DD-520F-DC2CB48891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8C101D-AF99-3A05-CDA8-6B30FAF87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C2AC8-611C-C64D-6974-A12CE227E0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8F2EF2-7A07-8154-BA39-21180D9CFE27}"/>
              </a:ext>
            </a:extLst>
          </p:cNvPr>
          <p:cNvSpPr>
            <a:spLocks noGrp="1"/>
          </p:cNvSpPr>
          <p:nvPr>
            <p:ph type="dt" sz="half" idx="10"/>
          </p:nvPr>
        </p:nvSpPr>
        <p:spPr/>
        <p:txBody>
          <a:bodyPr/>
          <a:lstStyle/>
          <a:p>
            <a:fld id="{55835327-4E58-43F3-B9CB-414FCFDE63B8}" type="datetimeFigureOut">
              <a:rPr lang="en-IN" smtClean="0"/>
              <a:t>24-01-2023</a:t>
            </a:fld>
            <a:endParaRPr lang="en-IN"/>
          </a:p>
        </p:txBody>
      </p:sp>
      <p:sp>
        <p:nvSpPr>
          <p:cNvPr id="8" name="Footer Placeholder 7">
            <a:extLst>
              <a:ext uri="{FF2B5EF4-FFF2-40B4-BE49-F238E27FC236}">
                <a16:creationId xmlns:a16="http://schemas.microsoft.com/office/drawing/2014/main" id="{EC6AC4AF-7219-1585-AF3D-F05F6AA4E3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A1C5C0-783C-20C9-A7FF-AF6CFFEBBC15}"/>
              </a:ext>
            </a:extLst>
          </p:cNvPr>
          <p:cNvSpPr>
            <a:spLocks noGrp="1"/>
          </p:cNvSpPr>
          <p:nvPr>
            <p:ph type="sldNum" sz="quarter" idx="12"/>
          </p:nvPr>
        </p:nvSpPr>
        <p:spPr/>
        <p:txBody>
          <a:bodyPr/>
          <a:lstStyle/>
          <a:p>
            <a:fld id="{BE612E15-82E1-4053-A767-3ABDCDEBF57B}" type="slidenum">
              <a:rPr lang="en-IN" smtClean="0"/>
              <a:t>‹#›</a:t>
            </a:fld>
            <a:endParaRPr lang="en-IN"/>
          </a:p>
        </p:txBody>
      </p:sp>
    </p:spTree>
    <p:extLst>
      <p:ext uri="{BB962C8B-B14F-4D97-AF65-F5344CB8AC3E}">
        <p14:creationId xmlns:p14="http://schemas.microsoft.com/office/powerpoint/2010/main" val="149582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E65A-DB3E-AE68-11B2-EE0180AC0A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69DEFC-9A69-DB1B-F360-D1FBE6D27FCB}"/>
              </a:ext>
            </a:extLst>
          </p:cNvPr>
          <p:cNvSpPr>
            <a:spLocks noGrp="1"/>
          </p:cNvSpPr>
          <p:nvPr>
            <p:ph type="dt" sz="half" idx="10"/>
          </p:nvPr>
        </p:nvSpPr>
        <p:spPr/>
        <p:txBody>
          <a:bodyPr/>
          <a:lstStyle/>
          <a:p>
            <a:fld id="{55835327-4E58-43F3-B9CB-414FCFDE63B8}" type="datetimeFigureOut">
              <a:rPr lang="en-IN" smtClean="0"/>
              <a:t>24-01-2023</a:t>
            </a:fld>
            <a:endParaRPr lang="en-IN"/>
          </a:p>
        </p:txBody>
      </p:sp>
      <p:sp>
        <p:nvSpPr>
          <p:cNvPr id="4" name="Footer Placeholder 3">
            <a:extLst>
              <a:ext uri="{FF2B5EF4-FFF2-40B4-BE49-F238E27FC236}">
                <a16:creationId xmlns:a16="http://schemas.microsoft.com/office/drawing/2014/main" id="{E090A34D-FCFB-45CB-3D82-CCFDAE877B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D987C9-CB42-BC38-3765-D73F7AE447C5}"/>
              </a:ext>
            </a:extLst>
          </p:cNvPr>
          <p:cNvSpPr>
            <a:spLocks noGrp="1"/>
          </p:cNvSpPr>
          <p:nvPr>
            <p:ph type="sldNum" sz="quarter" idx="12"/>
          </p:nvPr>
        </p:nvSpPr>
        <p:spPr/>
        <p:txBody>
          <a:bodyPr/>
          <a:lstStyle/>
          <a:p>
            <a:fld id="{BE612E15-82E1-4053-A767-3ABDCDEBF57B}" type="slidenum">
              <a:rPr lang="en-IN" smtClean="0"/>
              <a:t>‹#›</a:t>
            </a:fld>
            <a:endParaRPr lang="en-IN"/>
          </a:p>
        </p:txBody>
      </p:sp>
    </p:spTree>
    <p:extLst>
      <p:ext uri="{BB962C8B-B14F-4D97-AF65-F5344CB8AC3E}">
        <p14:creationId xmlns:p14="http://schemas.microsoft.com/office/powerpoint/2010/main" val="88746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5E739-F91E-49F5-68D0-55BBF3F6EA34}"/>
              </a:ext>
            </a:extLst>
          </p:cNvPr>
          <p:cNvSpPr>
            <a:spLocks noGrp="1"/>
          </p:cNvSpPr>
          <p:nvPr>
            <p:ph type="dt" sz="half" idx="10"/>
          </p:nvPr>
        </p:nvSpPr>
        <p:spPr/>
        <p:txBody>
          <a:bodyPr/>
          <a:lstStyle/>
          <a:p>
            <a:fld id="{55835327-4E58-43F3-B9CB-414FCFDE63B8}" type="datetimeFigureOut">
              <a:rPr lang="en-IN" smtClean="0"/>
              <a:t>24-01-2023</a:t>
            </a:fld>
            <a:endParaRPr lang="en-IN"/>
          </a:p>
        </p:txBody>
      </p:sp>
      <p:sp>
        <p:nvSpPr>
          <p:cNvPr id="3" name="Footer Placeholder 2">
            <a:extLst>
              <a:ext uri="{FF2B5EF4-FFF2-40B4-BE49-F238E27FC236}">
                <a16:creationId xmlns:a16="http://schemas.microsoft.com/office/drawing/2014/main" id="{824E56A6-27D5-08E7-17D9-64FEAD5CC4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DF6B-FD6B-C9D4-4AB4-DF9BDC6EF9CB}"/>
              </a:ext>
            </a:extLst>
          </p:cNvPr>
          <p:cNvSpPr>
            <a:spLocks noGrp="1"/>
          </p:cNvSpPr>
          <p:nvPr>
            <p:ph type="sldNum" sz="quarter" idx="12"/>
          </p:nvPr>
        </p:nvSpPr>
        <p:spPr/>
        <p:txBody>
          <a:bodyPr/>
          <a:lstStyle/>
          <a:p>
            <a:fld id="{BE612E15-82E1-4053-A767-3ABDCDEBF57B}" type="slidenum">
              <a:rPr lang="en-IN" smtClean="0"/>
              <a:t>‹#›</a:t>
            </a:fld>
            <a:endParaRPr lang="en-IN"/>
          </a:p>
        </p:txBody>
      </p:sp>
    </p:spTree>
    <p:extLst>
      <p:ext uri="{BB962C8B-B14F-4D97-AF65-F5344CB8AC3E}">
        <p14:creationId xmlns:p14="http://schemas.microsoft.com/office/powerpoint/2010/main" val="28380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738D-871A-BD9A-5B81-4DDD1EB2F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4D6D91-6D3F-4FF5-B24F-4E56EF896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090188-DE24-BEFC-6113-F330FC684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EF96A-797F-F7BE-6EE6-F4E031A168CB}"/>
              </a:ext>
            </a:extLst>
          </p:cNvPr>
          <p:cNvSpPr>
            <a:spLocks noGrp="1"/>
          </p:cNvSpPr>
          <p:nvPr>
            <p:ph type="dt" sz="half" idx="10"/>
          </p:nvPr>
        </p:nvSpPr>
        <p:spPr/>
        <p:txBody>
          <a:bodyPr/>
          <a:lstStyle/>
          <a:p>
            <a:fld id="{55835327-4E58-43F3-B9CB-414FCFDE63B8}" type="datetimeFigureOut">
              <a:rPr lang="en-IN" smtClean="0"/>
              <a:t>24-01-2023</a:t>
            </a:fld>
            <a:endParaRPr lang="en-IN"/>
          </a:p>
        </p:txBody>
      </p:sp>
      <p:sp>
        <p:nvSpPr>
          <p:cNvPr id="6" name="Footer Placeholder 5">
            <a:extLst>
              <a:ext uri="{FF2B5EF4-FFF2-40B4-BE49-F238E27FC236}">
                <a16:creationId xmlns:a16="http://schemas.microsoft.com/office/drawing/2014/main" id="{0B2BCF58-B9EC-0BD5-B16F-FE648036BB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1726F-F22E-2C91-9DA7-F4F11059B916}"/>
              </a:ext>
            </a:extLst>
          </p:cNvPr>
          <p:cNvSpPr>
            <a:spLocks noGrp="1"/>
          </p:cNvSpPr>
          <p:nvPr>
            <p:ph type="sldNum" sz="quarter" idx="12"/>
          </p:nvPr>
        </p:nvSpPr>
        <p:spPr/>
        <p:txBody>
          <a:bodyPr/>
          <a:lstStyle/>
          <a:p>
            <a:fld id="{BE612E15-82E1-4053-A767-3ABDCDEBF57B}" type="slidenum">
              <a:rPr lang="en-IN" smtClean="0"/>
              <a:t>‹#›</a:t>
            </a:fld>
            <a:endParaRPr lang="en-IN"/>
          </a:p>
        </p:txBody>
      </p:sp>
    </p:spTree>
    <p:extLst>
      <p:ext uri="{BB962C8B-B14F-4D97-AF65-F5344CB8AC3E}">
        <p14:creationId xmlns:p14="http://schemas.microsoft.com/office/powerpoint/2010/main" val="236762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3CF3-1E12-CBA1-9819-E87AD12AD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191C90-3253-5490-3F5F-FC3FBF5107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A4C72F-F04E-4F9E-E96D-81059CF82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6DB36-B2F3-6EFF-DFB9-636DDE9247C4}"/>
              </a:ext>
            </a:extLst>
          </p:cNvPr>
          <p:cNvSpPr>
            <a:spLocks noGrp="1"/>
          </p:cNvSpPr>
          <p:nvPr>
            <p:ph type="dt" sz="half" idx="10"/>
          </p:nvPr>
        </p:nvSpPr>
        <p:spPr/>
        <p:txBody>
          <a:bodyPr/>
          <a:lstStyle/>
          <a:p>
            <a:fld id="{55835327-4E58-43F3-B9CB-414FCFDE63B8}" type="datetimeFigureOut">
              <a:rPr lang="en-IN" smtClean="0"/>
              <a:t>24-01-2023</a:t>
            </a:fld>
            <a:endParaRPr lang="en-IN"/>
          </a:p>
        </p:txBody>
      </p:sp>
      <p:sp>
        <p:nvSpPr>
          <p:cNvPr id="6" name="Footer Placeholder 5">
            <a:extLst>
              <a:ext uri="{FF2B5EF4-FFF2-40B4-BE49-F238E27FC236}">
                <a16:creationId xmlns:a16="http://schemas.microsoft.com/office/drawing/2014/main" id="{DAC2FF2C-3A61-CB47-FE3C-2D7ED08FBF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157955-E9DE-8E39-9A0D-7357EDC0B14C}"/>
              </a:ext>
            </a:extLst>
          </p:cNvPr>
          <p:cNvSpPr>
            <a:spLocks noGrp="1"/>
          </p:cNvSpPr>
          <p:nvPr>
            <p:ph type="sldNum" sz="quarter" idx="12"/>
          </p:nvPr>
        </p:nvSpPr>
        <p:spPr/>
        <p:txBody>
          <a:bodyPr/>
          <a:lstStyle/>
          <a:p>
            <a:fld id="{BE612E15-82E1-4053-A767-3ABDCDEBF57B}" type="slidenum">
              <a:rPr lang="en-IN" smtClean="0"/>
              <a:t>‹#›</a:t>
            </a:fld>
            <a:endParaRPr lang="en-IN"/>
          </a:p>
        </p:txBody>
      </p:sp>
    </p:spTree>
    <p:extLst>
      <p:ext uri="{BB962C8B-B14F-4D97-AF65-F5344CB8AC3E}">
        <p14:creationId xmlns:p14="http://schemas.microsoft.com/office/powerpoint/2010/main" val="3083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3B3F56-976B-D75D-DD83-0F8D2A7EEE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52D561-D131-91E1-F952-3FEE46A9F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C9AEFF-DD58-2974-6B63-815A58C7F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35327-4E58-43F3-B9CB-414FCFDE63B8}" type="datetimeFigureOut">
              <a:rPr lang="en-IN" smtClean="0"/>
              <a:t>24-01-2023</a:t>
            </a:fld>
            <a:endParaRPr lang="en-IN"/>
          </a:p>
        </p:txBody>
      </p:sp>
      <p:sp>
        <p:nvSpPr>
          <p:cNvPr id="5" name="Footer Placeholder 4">
            <a:extLst>
              <a:ext uri="{FF2B5EF4-FFF2-40B4-BE49-F238E27FC236}">
                <a16:creationId xmlns:a16="http://schemas.microsoft.com/office/drawing/2014/main" id="{DB65B2D9-D74A-FC9A-F46C-9CB0FCF14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BAC96C-9B81-3412-6099-7D44C88E6E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12E15-82E1-4053-A767-3ABDCDEBF57B}" type="slidenum">
              <a:rPr lang="en-IN" smtClean="0"/>
              <a:t>‹#›</a:t>
            </a:fld>
            <a:endParaRPr lang="en-IN"/>
          </a:p>
        </p:txBody>
      </p:sp>
    </p:spTree>
    <p:extLst>
      <p:ext uri="{BB962C8B-B14F-4D97-AF65-F5344CB8AC3E}">
        <p14:creationId xmlns:p14="http://schemas.microsoft.com/office/powerpoint/2010/main" val="327860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iacpcybercenter.org/officers/cyber-crime-investigati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hyperlink" Target="https://www.iacpcybercenter.org/topics/digital-evid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id="{31AD271D-B4DD-444D-7E0C-775E4FDCA92A}"/>
              </a:ext>
            </a:extLst>
          </p:cNvPr>
          <p:cNvPicPr>
            <a:picLocks noChangeAspect="1"/>
          </p:cNvPicPr>
          <p:nvPr/>
        </p:nvPicPr>
        <p:blipFill rotWithShape="1">
          <a:blip r:embed="rId2">
            <a:alphaModFix amt="50000"/>
          </a:blip>
          <a:srcRect t="12681" b="7532"/>
          <a:stretch/>
        </p:blipFill>
        <p:spPr>
          <a:xfrm>
            <a:off x="20" y="1"/>
            <a:ext cx="12191980" cy="6857999"/>
          </a:xfrm>
          <a:prstGeom prst="rect">
            <a:avLst/>
          </a:prstGeom>
        </p:spPr>
      </p:pic>
      <p:sp>
        <p:nvSpPr>
          <p:cNvPr id="2" name="Title 1">
            <a:extLst>
              <a:ext uri="{FF2B5EF4-FFF2-40B4-BE49-F238E27FC236}">
                <a16:creationId xmlns:a16="http://schemas.microsoft.com/office/drawing/2014/main" id="{B86E909A-220A-9694-65AC-6E2E07182694}"/>
              </a:ext>
            </a:extLst>
          </p:cNvPr>
          <p:cNvSpPr>
            <a:spLocks noGrp="1"/>
          </p:cNvSpPr>
          <p:nvPr>
            <p:ph type="ctrTitle"/>
          </p:nvPr>
        </p:nvSpPr>
        <p:spPr>
          <a:xfrm>
            <a:off x="1524000" y="1122362"/>
            <a:ext cx="9144000" cy="2900518"/>
          </a:xfrm>
        </p:spPr>
        <p:txBody>
          <a:bodyPr>
            <a:normAutofit/>
          </a:bodyPr>
          <a:lstStyle/>
          <a:p>
            <a:r>
              <a:rPr lang="en-IN" b="1" dirty="0">
                <a:latin typeface="Times New Roman" panose="02020603050405020304" pitchFamily="18" charset="0"/>
                <a:cs typeface="Times New Roman" panose="02020603050405020304" pitchFamily="18" charset="0"/>
              </a:rPr>
              <a:t>Evidence Collection</a:t>
            </a:r>
          </a:p>
        </p:txBody>
      </p:sp>
      <p:sp>
        <p:nvSpPr>
          <p:cNvPr id="3" name="Subtitle 2">
            <a:extLst>
              <a:ext uri="{FF2B5EF4-FFF2-40B4-BE49-F238E27FC236}">
                <a16:creationId xmlns:a16="http://schemas.microsoft.com/office/drawing/2014/main" id="{4A5C0D66-24C2-CB2B-3363-F52B6E1DD7CA}"/>
              </a:ext>
            </a:extLst>
          </p:cNvPr>
          <p:cNvSpPr>
            <a:spLocks noGrp="1"/>
          </p:cNvSpPr>
          <p:nvPr>
            <p:ph type="subTitle" idx="1"/>
          </p:nvPr>
        </p:nvSpPr>
        <p:spPr>
          <a:xfrm>
            <a:off x="1524000" y="4793885"/>
            <a:ext cx="9144000" cy="1644237"/>
          </a:xfrm>
        </p:spPr>
        <p:txBody>
          <a:bodyPr>
            <a:normAutofit/>
          </a:bodyPr>
          <a:lstStyle/>
          <a:p>
            <a:r>
              <a:rPr lang="en-IN" dirty="0">
                <a:solidFill>
                  <a:srgbClr val="FFFFFF"/>
                </a:solidFill>
              </a:rPr>
              <a:t>By </a:t>
            </a:r>
          </a:p>
          <a:p>
            <a:r>
              <a:rPr lang="en-IN" dirty="0">
                <a:solidFill>
                  <a:srgbClr val="FFFFFF"/>
                </a:solidFill>
              </a:rPr>
              <a:t>Dr Yasir Afaq</a:t>
            </a:r>
          </a:p>
          <a:p>
            <a:r>
              <a:rPr lang="en-IN" dirty="0">
                <a:solidFill>
                  <a:srgbClr val="FFFFFF"/>
                </a:solidFill>
              </a:rPr>
              <a:t>							Lecture-3</a:t>
            </a:r>
          </a:p>
        </p:txBody>
      </p:sp>
    </p:spTree>
    <p:extLst>
      <p:ext uri="{BB962C8B-B14F-4D97-AF65-F5344CB8AC3E}">
        <p14:creationId xmlns:p14="http://schemas.microsoft.com/office/powerpoint/2010/main" val="30661112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1EC3F3-AC7C-D48A-7A9D-30E0F4B9A83E}"/>
              </a:ext>
            </a:extLst>
          </p:cNvPr>
          <p:cNvPicPr>
            <a:picLocks noChangeAspect="1"/>
          </p:cNvPicPr>
          <p:nvPr/>
        </p:nvPicPr>
        <p:blipFill rotWithShape="1">
          <a:blip r:embed="rId2">
            <a:duotone>
              <a:schemeClr val="bg2">
                <a:shade val="45000"/>
                <a:satMod val="135000"/>
              </a:schemeClr>
              <a:prstClr val="white"/>
            </a:duotone>
          </a:blip>
          <a:srcRect t="12211" b="3519"/>
          <a:stretch/>
        </p:blipFill>
        <p:spPr>
          <a:xfrm>
            <a:off x="20" y="10"/>
            <a:ext cx="12191980" cy="6857990"/>
          </a:xfrm>
          <a:prstGeom prst="rect">
            <a:avLst/>
          </a:prstGeom>
        </p:spPr>
      </p:pic>
      <p:sp>
        <p:nvSpPr>
          <p:cNvPr id="12"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7CCCB-8F2F-485A-AD82-14390EAB23A9}"/>
              </a:ext>
            </a:extLst>
          </p:cNvPr>
          <p:cNvSpPr>
            <a:spLocks noGrp="1"/>
          </p:cNvSpPr>
          <p:nvPr>
            <p:ph type="title"/>
          </p:nvPr>
        </p:nvSpPr>
        <p:spPr>
          <a:xfrm>
            <a:off x="323849" y="-58739"/>
            <a:ext cx="10515600" cy="1325563"/>
          </a:xfrm>
        </p:spPr>
        <p:txBody>
          <a:bodyPr>
            <a:normAutofit/>
          </a:bodyPr>
          <a:lstStyle/>
          <a:p>
            <a:r>
              <a:rPr lang="en-US" sz="3400" b="1" i="0" dirty="0">
                <a:effectLst/>
                <a:latin typeface="Times New Roman" panose="02020603050405020304" pitchFamily="18" charset="0"/>
                <a:cs typeface="Times New Roman" panose="02020603050405020304" pitchFamily="18" charset="0"/>
              </a:rPr>
              <a:t>Organizations Conduct Cyber Crime Investigations</a:t>
            </a:r>
            <a:br>
              <a:rPr lang="en-US" sz="3400" b="1" i="0" dirty="0">
                <a:effectLst/>
                <a:latin typeface="Times New Roman" panose="02020603050405020304" pitchFamily="18" charset="0"/>
                <a:cs typeface="Times New Roman" panose="02020603050405020304" pitchFamily="18" charset="0"/>
              </a:rPr>
            </a:br>
            <a:endParaRPr lang="en-IN" sz="3400"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E9F51247-0BEE-2782-82B2-D99993154086}"/>
              </a:ext>
            </a:extLst>
          </p:cNvPr>
          <p:cNvGraphicFramePr>
            <a:graphicFrameLocks noGrp="1"/>
          </p:cNvGraphicFramePr>
          <p:nvPr>
            <p:ph idx="1"/>
            <p:extLst>
              <p:ext uri="{D42A27DB-BD31-4B8C-83A1-F6EECF244321}">
                <p14:modId xmlns:p14="http://schemas.microsoft.com/office/powerpoint/2010/main" val="2822117877"/>
              </p:ext>
            </p:extLst>
          </p:nvPr>
        </p:nvGraphicFramePr>
        <p:xfrm>
          <a:off x="323849" y="852487"/>
          <a:ext cx="11649075" cy="5153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284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703192-65FE-1858-1E0C-5C24576FA2EA}"/>
              </a:ext>
            </a:extLst>
          </p:cNvPr>
          <p:cNvSpPr>
            <a:spLocks noGrp="1"/>
          </p:cNvSpPr>
          <p:nvPr>
            <p:ph type="title"/>
          </p:nvPr>
        </p:nvSpPr>
        <p:spPr>
          <a:xfrm>
            <a:off x="838200" y="365125"/>
            <a:ext cx="10515600" cy="1325563"/>
          </a:xfrm>
        </p:spPr>
        <p:txBody>
          <a:bodyPr>
            <a:normAutofit/>
          </a:bodyPr>
          <a:lstStyle/>
          <a:p>
            <a:r>
              <a:rPr lang="en-IN" sz="4200" b="1" i="0">
                <a:effectLst/>
                <a:latin typeface="Times New Roman" panose="02020603050405020304" pitchFamily="18" charset="0"/>
                <a:cs typeface="Times New Roman" panose="02020603050405020304" pitchFamily="18" charset="0"/>
              </a:rPr>
              <a:t>Cyber Crime Investigation Techniques</a:t>
            </a:r>
            <a:br>
              <a:rPr lang="en-IN" sz="4200" b="1" i="0">
                <a:effectLst/>
                <a:latin typeface="Times New Roman" panose="02020603050405020304" pitchFamily="18" charset="0"/>
                <a:cs typeface="Times New Roman" panose="02020603050405020304" pitchFamily="18" charset="0"/>
              </a:rPr>
            </a:br>
            <a:endParaRPr lang="en-IN" sz="42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EE7F01-0223-60C8-6CED-A9E718A30602}"/>
              </a:ext>
            </a:extLst>
          </p:cNvPr>
          <p:cNvSpPr>
            <a:spLocks noGrp="1"/>
          </p:cNvSpPr>
          <p:nvPr>
            <p:ph idx="1"/>
          </p:nvPr>
        </p:nvSpPr>
        <p:spPr>
          <a:xfrm>
            <a:off x="475861" y="1912029"/>
            <a:ext cx="11401814" cy="4784045"/>
          </a:xfrm>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Activities that a computer crime investigator performs include recovering file systems of hacked computers, acquiring data that can be used as evidence to prosecute crimes, writing reports for use in legal proceedings, and testifying in court hearings. </a:t>
            </a:r>
            <a:r>
              <a:rPr lang="en-US" sz="18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Cyber crime investigation</a:t>
            </a:r>
            <a:r>
              <a:rPr lang="en-US" sz="1800" b="0" i="0" dirty="0">
                <a:effectLst/>
                <a:latin typeface="Times New Roman" panose="02020603050405020304" pitchFamily="18" charset="0"/>
                <a:cs typeface="Times New Roman" panose="02020603050405020304" pitchFamily="18" charset="0"/>
              </a:rPr>
              <a:t> techniques include:</a:t>
            </a:r>
          </a:p>
          <a:p>
            <a:pPr algn="jus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Performing background checks:</a:t>
            </a:r>
            <a:r>
              <a:rPr lang="en-US" sz="1800" b="0" i="0" dirty="0">
                <a:effectLst/>
                <a:latin typeface="Times New Roman" panose="02020603050405020304" pitchFamily="18" charset="0"/>
                <a:cs typeface="Times New Roman" panose="02020603050405020304" pitchFamily="18" charset="0"/>
              </a:rPr>
              <a:t> Establishing the when, where, and who of a crime sets the stage for an investigation. This technique uses public and private records and databases to find out the backgrounds of individuals potentially involved in a crime.</a:t>
            </a:r>
          </a:p>
          <a:p>
            <a:pPr algn="jus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Gathering information:</a:t>
            </a:r>
            <a:r>
              <a:rPr lang="en-US" sz="1800" b="0" i="0" dirty="0">
                <a:effectLst/>
                <a:latin typeface="Times New Roman" panose="02020603050405020304" pitchFamily="18" charset="0"/>
                <a:cs typeface="Times New Roman" panose="02020603050405020304" pitchFamily="18" charset="0"/>
              </a:rPr>
              <a:t> This technique is one of the most critical in cyber crime investigations. Here, investigators ask questions such as: What evidence can be found? What level of access to sources do we have to gather the evidence? The answers to these and other questions provide the foundation for a successful investigation.</a:t>
            </a:r>
          </a:p>
          <a:p>
            <a:pPr algn="jus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Running digital forensics:</a:t>
            </a:r>
            <a:r>
              <a:rPr lang="en-US" sz="1800" b="0" i="0" dirty="0">
                <a:effectLst/>
                <a:latin typeface="Times New Roman" panose="02020603050405020304" pitchFamily="18" charset="0"/>
                <a:cs typeface="Times New Roman" panose="02020603050405020304" pitchFamily="18" charset="0"/>
              </a:rPr>
              <a:t> Cyber crime investigators use their digital and technology skills to conduct forensics, which involves the use of technology and scientific methods to collect, preserve, and analyze evidence throughout an investigation. Forensic data can be used to support evidence or confirm a suspect’s involvement in a crime.</a:t>
            </a:r>
          </a:p>
          <a:p>
            <a:pPr algn="jus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Tracking the authors of a cyber crime:</a:t>
            </a:r>
            <a:r>
              <a:rPr lang="en-US" sz="1800" b="0" i="0" dirty="0">
                <a:effectLst/>
                <a:latin typeface="Times New Roman" panose="02020603050405020304" pitchFamily="18" charset="0"/>
                <a:cs typeface="Times New Roman" panose="02020603050405020304" pitchFamily="18" charset="0"/>
              </a:rPr>
              <a:t> With information about a crime in hand, cyber crime investigators work with internet service providers and telecommunications and network companies to see which websites and protocols were used in the crime. This technique is also useful for monitoring future activities through digital surveillance. Investigators must seek permission to conduct these types of activities through court orders.</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14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question mark">
            <a:extLst>
              <a:ext uri="{FF2B5EF4-FFF2-40B4-BE49-F238E27FC236}">
                <a16:creationId xmlns:a16="http://schemas.microsoft.com/office/drawing/2014/main" id="{4D3809A5-89EF-8755-034A-CB02EFC62539}"/>
              </a:ext>
            </a:extLst>
          </p:cNvPr>
          <p:cNvPicPr>
            <a:picLocks noChangeAspect="1"/>
          </p:cNvPicPr>
          <p:nvPr/>
        </p:nvPicPr>
        <p:blipFill rotWithShape="1">
          <a:blip r:embed="rId2">
            <a:alphaModFix amt="50000"/>
          </a:blip>
          <a:srcRect b="6250"/>
          <a:stretch/>
        </p:blipFill>
        <p:spPr>
          <a:xfrm>
            <a:off x="20" y="1"/>
            <a:ext cx="12191980" cy="6857999"/>
          </a:xfrm>
          <a:prstGeom prst="rect">
            <a:avLst/>
          </a:prstGeom>
        </p:spPr>
      </p:pic>
      <p:sp>
        <p:nvSpPr>
          <p:cNvPr id="2" name="Title 1">
            <a:extLst>
              <a:ext uri="{FF2B5EF4-FFF2-40B4-BE49-F238E27FC236}">
                <a16:creationId xmlns:a16="http://schemas.microsoft.com/office/drawing/2014/main" id="{3E5E3A30-0048-DA30-C239-55D537967136}"/>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dirty="0">
                <a:solidFill>
                  <a:srgbClr val="FFFFFF"/>
                </a:solidFill>
              </a:rPr>
              <a:t>Question</a:t>
            </a:r>
            <a:r>
              <a:rPr lang="en-US" sz="6000" dirty="0">
                <a:solidFill>
                  <a:srgbClr val="FFFFFF"/>
                </a:solidFill>
              </a:rPr>
              <a:t>?</a:t>
            </a:r>
          </a:p>
        </p:txBody>
      </p:sp>
    </p:spTree>
    <p:extLst>
      <p:ext uri="{BB962C8B-B14F-4D97-AF65-F5344CB8AC3E}">
        <p14:creationId xmlns:p14="http://schemas.microsoft.com/office/powerpoint/2010/main" val="28070953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FE81283-EAFB-ACE3-CD4C-54C4A1D03E09}"/>
              </a:ext>
            </a:extLst>
          </p:cNvPr>
          <p:cNvSpPr>
            <a:spLocks noGrp="1"/>
          </p:cNvSpPr>
          <p:nvPr>
            <p:ph type="title"/>
          </p:nvPr>
        </p:nvSpPr>
        <p:spPr>
          <a:xfrm>
            <a:off x="535020" y="685800"/>
            <a:ext cx="2780271" cy="5105400"/>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Digital Evidence Collection	</a:t>
            </a:r>
          </a:p>
        </p:txBody>
      </p:sp>
      <p:graphicFrame>
        <p:nvGraphicFramePr>
          <p:cNvPr id="5" name="Content Placeholder 2">
            <a:extLst>
              <a:ext uri="{FF2B5EF4-FFF2-40B4-BE49-F238E27FC236}">
                <a16:creationId xmlns:a16="http://schemas.microsoft.com/office/drawing/2014/main" id="{AD73A5C9-23A8-AA26-9A59-4914DA962E2F}"/>
              </a:ext>
            </a:extLst>
          </p:cNvPr>
          <p:cNvGraphicFramePr>
            <a:graphicFrameLocks noGrp="1"/>
          </p:cNvGraphicFramePr>
          <p:nvPr>
            <p:ph idx="1"/>
            <p:extLst>
              <p:ext uri="{D42A27DB-BD31-4B8C-83A1-F6EECF244321}">
                <p14:modId xmlns:p14="http://schemas.microsoft.com/office/powerpoint/2010/main" val="2242154184"/>
              </p:ext>
            </p:extLst>
          </p:nvPr>
        </p:nvGraphicFramePr>
        <p:xfrm>
          <a:off x="5010150" y="685799"/>
          <a:ext cx="6991350" cy="5743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301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103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B16D3-59D1-2535-F12F-3CE627464004}"/>
              </a:ext>
            </a:extLst>
          </p:cNvPr>
          <p:cNvSpPr>
            <a:spLocks noGrp="1"/>
          </p:cNvSpPr>
          <p:nvPr>
            <p:ph type="title"/>
          </p:nvPr>
        </p:nvSpPr>
        <p:spPr>
          <a:xfrm>
            <a:off x="1136397" y="502020"/>
            <a:ext cx="5323715" cy="1642970"/>
          </a:xfrm>
        </p:spPr>
        <p:txBody>
          <a:bodyPr anchor="b">
            <a:normAutofit/>
          </a:bodyPr>
          <a:lstStyle/>
          <a:p>
            <a:r>
              <a:rPr lang="en-IN" sz="3700" b="1" i="0" dirty="0">
                <a:effectLst/>
                <a:latin typeface="Source Sans Pro" panose="020B0503030403020204" pitchFamily="34" charset="0"/>
              </a:rPr>
              <a:t>Process of Digital forensics</a:t>
            </a:r>
            <a:br>
              <a:rPr lang="en-IN" sz="3700" b="1" i="0" dirty="0">
                <a:effectLst/>
                <a:latin typeface="Source Sans Pro" panose="020B0503030403020204" pitchFamily="34" charset="0"/>
              </a:rPr>
            </a:br>
            <a:endParaRPr lang="en-IN" sz="3700" dirty="0"/>
          </a:p>
        </p:txBody>
      </p:sp>
      <p:sp>
        <p:nvSpPr>
          <p:cNvPr id="4" name="Rectangle 1">
            <a:extLst>
              <a:ext uri="{FF2B5EF4-FFF2-40B4-BE49-F238E27FC236}">
                <a16:creationId xmlns:a16="http://schemas.microsoft.com/office/drawing/2014/main" id="{9CE1E9EA-BAD0-5FD6-5CC9-256079D737D2}"/>
              </a:ext>
            </a:extLst>
          </p:cNvPr>
          <p:cNvSpPr>
            <a:spLocks noGrp="1" noChangeArrowheads="1"/>
          </p:cNvSpPr>
          <p:nvPr>
            <p:ph idx="1"/>
          </p:nvPr>
        </p:nvSpPr>
        <p:spPr bwMode="auto">
          <a:xfrm>
            <a:off x="297818" y="2339219"/>
            <a:ext cx="5315189" cy="35350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Digital forensics entails the following steps: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Identification</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Preservation</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Analysis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Documentation</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Presentation</a:t>
            </a:r>
          </a:p>
          <a:p>
            <a:pPr marL="0" marR="0" lvl="0" indent="0" defTabSz="914400" rtl="0" eaLnBrk="0" fontAlgn="base" latinLnBrk="0" hangingPunct="0">
              <a:spcBef>
                <a:spcPct val="0"/>
              </a:spcBef>
              <a:spcAft>
                <a:spcPts val="600"/>
              </a:spcAft>
              <a:buClrTx/>
              <a:buSzTx/>
              <a:buFontTx/>
              <a:buNone/>
              <a:tabLst/>
            </a:pP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034" name="Rectangle 103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8" name="Rectangle 103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a:extLst>
              <a:ext uri="{FF2B5EF4-FFF2-40B4-BE49-F238E27FC236}">
                <a16:creationId xmlns:a16="http://schemas.microsoft.com/office/drawing/2014/main" id="{6C57CB76-502C-81BB-358B-C632C566A5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916"/>
          <a:stretch/>
        </p:blipFill>
        <p:spPr bwMode="auto">
          <a:xfrm>
            <a:off x="5320274" y="1853016"/>
            <a:ext cx="6726324" cy="3681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A9C7-0637-47F2-07D9-33436AE27044}"/>
              </a:ext>
            </a:extLst>
          </p:cNvPr>
          <p:cNvSpPr>
            <a:spLocks noGrp="1"/>
          </p:cNvSpPr>
          <p:nvPr>
            <p:ph type="title"/>
          </p:nvPr>
        </p:nvSpPr>
        <p:spPr>
          <a:xfrm>
            <a:off x="428625" y="0"/>
            <a:ext cx="7474172" cy="1325563"/>
          </a:xfrm>
        </p:spPr>
        <p:txBody>
          <a:bodyPr>
            <a:normAutofit/>
          </a:bodyPr>
          <a:lstStyle/>
          <a:p>
            <a:r>
              <a:rPr lang="en-IN" b="1" dirty="0">
                <a:latin typeface="Times New Roman" panose="02020603050405020304" pitchFamily="18" charset="0"/>
                <a:cs typeface="Times New Roman" panose="02020603050405020304" pitchFamily="18" charset="0"/>
              </a:rPr>
              <a:t>Process</a:t>
            </a:r>
          </a:p>
        </p:txBody>
      </p:sp>
      <p:sp>
        <p:nvSpPr>
          <p:cNvPr id="3" name="Content Placeholder 2">
            <a:extLst>
              <a:ext uri="{FF2B5EF4-FFF2-40B4-BE49-F238E27FC236}">
                <a16:creationId xmlns:a16="http://schemas.microsoft.com/office/drawing/2014/main" id="{EF987FFD-276E-248D-7114-1CCB6E935C70}"/>
              </a:ext>
            </a:extLst>
          </p:cNvPr>
          <p:cNvSpPr>
            <a:spLocks noGrp="1"/>
          </p:cNvSpPr>
          <p:nvPr>
            <p:ph idx="1"/>
          </p:nvPr>
        </p:nvSpPr>
        <p:spPr>
          <a:xfrm>
            <a:off x="428625" y="1590675"/>
            <a:ext cx="8267700" cy="5038725"/>
          </a:xfrm>
        </p:spPr>
        <p:txBody>
          <a:bodyPr anchor="ctr">
            <a:normAutofit/>
          </a:bodyPr>
          <a:lstStyle/>
          <a:p>
            <a:pPr algn="just"/>
            <a:r>
              <a:rPr lang="en-US" sz="2000" b="1" i="0" dirty="0">
                <a:effectLst/>
                <a:latin typeface="Times New Roman" panose="02020603050405020304" pitchFamily="18" charset="0"/>
                <a:cs typeface="Times New Roman" panose="02020603050405020304" pitchFamily="18" charset="0"/>
              </a:rPr>
              <a:t>Identification</a:t>
            </a:r>
          </a:p>
          <a:p>
            <a:pPr algn="just"/>
            <a:r>
              <a:rPr lang="en-US" sz="2000" b="0" i="0" dirty="0">
                <a:effectLst/>
                <a:latin typeface="Times New Roman" panose="02020603050405020304" pitchFamily="18" charset="0"/>
                <a:cs typeface="Times New Roman" panose="02020603050405020304" pitchFamily="18" charset="0"/>
              </a:rPr>
              <a:t>It is the first step in the forensic process. The identification process mainly includes things like what evidence is present, where it is stored, and lastly, how it is stored (in which format).</a:t>
            </a:r>
          </a:p>
          <a:p>
            <a:pPr algn="just"/>
            <a:r>
              <a:rPr lang="en-US" sz="2000" b="0" i="0" dirty="0">
                <a:effectLst/>
                <a:latin typeface="Times New Roman" panose="02020603050405020304" pitchFamily="18" charset="0"/>
                <a:cs typeface="Times New Roman" panose="02020603050405020304" pitchFamily="18" charset="0"/>
              </a:rPr>
              <a:t>Electronic storage media can be personal computers, Mobile phones, PDAs, etc.</a:t>
            </a:r>
          </a:p>
          <a:p>
            <a:pPr algn="just"/>
            <a:r>
              <a:rPr lang="en-US" sz="2000" b="1" i="0" dirty="0">
                <a:effectLst/>
                <a:latin typeface="Times New Roman" panose="02020603050405020304" pitchFamily="18" charset="0"/>
                <a:cs typeface="Times New Roman" panose="02020603050405020304" pitchFamily="18" charset="0"/>
              </a:rPr>
              <a:t>Preservation</a:t>
            </a:r>
          </a:p>
          <a:p>
            <a:pPr algn="just"/>
            <a:r>
              <a:rPr lang="en-US" sz="2000" b="0" i="0" dirty="0">
                <a:effectLst/>
                <a:latin typeface="Times New Roman" panose="02020603050405020304" pitchFamily="18" charset="0"/>
                <a:cs typeface="Times New Roman" panose="02020603050405020304" pitchFamily="18" charset="0"/>
              </a:rPr>
              <a:t>In this phase, data is isolated, secured, and preserved. It includes preventing people from using the digital device so that digital evidence is not tampered with.</a:t>
            </a:r>
          </a:p>
          <a:p>
            <a:pPr algn="just"/>
            <a:r>
              <a:rPr lang="en-US" sz="2000" b="1" i="0" dirty="0">
                <a:effectLst/>
                <a:latin typeface="Times New Roman" panose="02020603050405020304" pitchFamily="18" charset="0"/>
                <a:cs typeface="Times New Roman" panose="02020603050405020304" pitchFamily="18" charset="0"/>
              </a:rPr>
              <a:t>Analysis</a:t>
            </a:r>
          </a:p>
          <a:p>
            <a:pPr algn="just"/>
            <a:r>
              <a:rPr lang="en-US" sz="2000" b="0" i="0" dirty="0">
                <a:effectLst/>
                <a:latin typeface="Times New Roman" panose="02020603050405020304" pitchFamily="18" charset="0"/>
                <a:cs typeface="Times New Roman" panose="02020603050405020304" pitchFamily="18" charset="0"/>
              </a:rPr>
              <a:t>In this step, investigation agents reconstruct fragments of data and draw conclusions based on evidence found. However, it might take numerous iterations of examination to support a specific crime theory.</a:t>
            </a:r>
          </a:p>
          <a:p>
            <a:pPr algn="just"/>
            <a:endParaRPr lang="en-IN"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ingerprint">
            <a:extLst>
              <a:ext uri="{FF2B5EF4-FFF2-40B4-BE49-F238E27FC236}">
                <a16:creationId xmlns:a16="http://schemas.microsoft.com/office/drawing/2014/main" id="{0B3EDE23-8D6C-073C-EBC6-88CC3BC726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84642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73F3-E554-69B9-F684-E1F7D1F5EAF5}"/>
              </a:ext>
            </a:extLst>
          </p:cNvPr>
          <p:cNvSpPr>
            <a:spLocks noGrp="1"/>
          </p:cNvSpPr>
          <p:nvPr>
            <p:ph type="title"/>
          </p:nvPr>
        </p:nvSpPr>
        <p:spPr>
          <a:xfrm>
            <a:off x="180975" y="18255"/>
            <a:ext cx="6505575" cy="1325563"/>
          </a:xfrm>
        </p:spPr>
        <p:txBody>
          <a:bodyPr>
            <a:normAutofit/>
          </a:bodyPr>
          <a:lstStyle/>
          <a:p>
            <a:r>
              <a:rPr lang="en-IN" b="1" dirty="0"/>
              <a:t>Process</a:t>
            </a:r>
          </a:p>
        </p:txBody>
      </p:sp>
      <p:sp>
        <p:nvSpPr>
          <p:cNvPr id="3" name="Content Placeholder 2">
            <a:extLst>
              <a:ext uri="{FF2B5EF4-FFF2-40B4-BE49-F238E27FC236}">
                <a16:creationId xmlns:a16="http://schemas.microsoft.com/office/drawing/2014/main" id="{FC252F75-9E61-D1B4-4D09-ABC21690831C}"/>
              </a:ext>
            </a:extLst>
          </p:cNvPr>
          <p:cNvSpPr>
            <a:spLocks noGrp="1"/>
          </p:cNvSpPr>
          <p:nvPr>
            <p:ph idx="1"/>
          </p:nvPr>
        </p:nvSpPr>
        <p:spPr>
          <a:xfrm>
            <a:off x="180975" y="1457325"/>
            <a:ext cx="7429499" cy="4719638"/>
          </a:xfrm>
        </p:spPr>
        <p:txBody>
          <a:bodyPr>
            <a:normAutofit/>
          </a:bodyPr>
          <a:lstStyle/>
          <a:p>
            <a:pPr algn="just"/>
            <a:r>
              <a:rPr lang="en-US" sz="2400" b="1" i="0" dirty="0">
                <a:effectLst/>
                <a:latin typeface="Times New Roman" panose="02020603050405020304" pitchFamily="18" charset="0"/>
                <a:cs typeface="Times New Roman" panose="02020603050405020304" pitchFamily="18" charset="0"/>
              </a:rPr>
              <a:t>Documentation</a:t>
            </a:r>
          </a:p>
          <a:p>
            <a:pPr algn="just"/>
            <a:r>
              <a:rPr lang="en-US" sz="2400" b="0" i="0" dirty="0">
                <a:effectLst/>
                <a:latin typeface="Times New Roman" panose="02020603050405020304" pitchFamily="18" charset="0"/>
                <a:cs typeface="Times New Roman" panose="02020603050405020304" pitchFamily="18" charset="0"/>
              </a:rPr>
              <a:t>In this process, a record of all the visible data must be created. It helps in recreating the crime scene and reviewing it. It Involves proper documentation of the crime scene along with photographing, sketching, and crime-scene mapping.</a:t>
            </a:r>
          </a:p>
          <a:p>
            <a:pPr algn="just"/>
            <a:r>
              <a:rPr lang="en-US" sz="2400" b="1" i="0" dirty="0">
                <a:effectLst/>
                <a:latin typeface="Times New Roman" panose="02020603050405020304" pitchFamily="18" charset="0"/>
                <a:cs typeface="Times New Roman" panose="02020603050405020304" pitchFamily="18" charset="0"/>
              </a:rPr>
              <a:t>Presentation</a:t>
            </a:r>
          </a:p>
          <a:p>
            <a:pPr algn="just"/>
            <a:r>
              <a:rPr lang="en-US" sz="2400" b="0" i="0" dirty="0">
                <a:effectLst/>
                <a:latin typeface="Times New Roman" panose="02020603050405020304" pitchFamily="18" charset="0"/>
                <a:cs typeface="Times New Roman" panose="02020603050405020304" pitchFamily="18" charset="0"/>
              </a:rPr>
              <a:t>In this last step, the process of summarization and explanation of conclusions is done.</a:t>
            </a:r>
          </a:p>
          <a:p>
            <a:pPr algn="just"/>
            <a:r>
              <a:rPr lang="en-US" sz="2400" b="0" i="0" dirty="0">
                <a:effectLst/>
                <a:latin typeface="Times New Roman" panose="02020603050405020304" pitchFamily="18" charset="0"/>
                <a:cs typeface="Times New Roman" panose="02020603050405020304" pitchFamily="18" charset="0"/>
              </a:rPr>
              <a:t>However, it should be written in a layperson’s terms using abstracted terminologies. All abstracted terminologies should reference the specific details.</a:t>
            </a:r>
          </a:p>
          <a:p>
            <a:pPr algn="just"/>
            <a:endParaRPr lang="en-IN" sz="2400" dirty="0">
              <a:latin typeface="Times New Roman" panose="02020603050405020304" pitchFamily="18" charset="0"/>
              <a:cs typeface="Times New Roman" panose="02020603050405020304" pitchFamily="18" charset="0"/>
            </a:endParaRPr>
          </a:p>
        </p:txBody>
      </p:sp>
      <p:pic>
        <p:nvPicPr>
          <p:cNvPr id="5" name="Picture 4" descr="Office items on a table">
            <a:extLst>
              <a:ext uri="{FF2B5EF4-FFF2-40B4-BE49-F238E27FC236}">
                <a16:creationId xmlns:a16="http://schemas.microsoft.com/office/drawing/2014/main" id="{2A179BF3-87D9-4A32-2F60-B235D07B9520}"/>
              </a:ext>
            </a:extLst>
          </p:cNvPr>
          <p:cNvPicPr>
            <a:picLocks noChangeAspect="1"/>
          </p:cNvPicPr>
          <p:nvPr/>
        </p:nvPicPr>
        <p:blipFill rotWithShape="1">
          <a:blip r:embed="rId2"/>
          <a:srcRect l="35060" r="25802" b="2"/>
          <a:stretch/>
        </p:blipFill>
        <p:spPr>
          <a:xfrm>
            <a:off x="7737635" y="-1"/>
            <a:ext cx="3555205" cy="6858001"/>
          </a:xfrm>
          <a:prstGeom prst="rect">
            <a:avLst/>
          </a:prstGeom>
        </p:spPr>
      </p:pic>
      <p:sp>
        <p:nvSpPr>
          <p:cNvPr id="9" name="Rectangle 8">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164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DEED0C-EF22-6200-90A7-4216FB5233E4}"/>
              </a:ext>
            </a:extLst>
          </p:cNvPr>
          <p:cNvSpPr>
            <a:spLocks noGrp="1"/>
          </p:cNvSpPr>
          <p:nvPr>
            <p:ph type="title"/>
          </p:nvPr>
        </p:nvSpPr>
        <p:spPr>
          <a:xfrm>
            <a:off x="838200" y="365125"/>
            <a:ext cx="10515600" cy="1325563"/>
          </a:xfrm>
        </p:spPr>
        <p:txBody>
          <a:bodyPr>
            <a:normAutofit/>
          </a:bodyPr>
          <a:lstStyle/>
          <a:p>
            <a:r>
              <a:rPr lang="en-IN" sz="4200" b="1" i="0">
                <a:effectLst/>
                <a:latin typeface="Source Sans Pro" panose="020B0503030403020204" pitchFamily="34" charset="0"/>
              </a:rPr>
              <a:t>Types of Digital Forensics</a:t>
            </a:r>
            <a:br>
              <a:rPr lang="en-IN" sz="4200" b="1" i="0">
                <a:effectLst/>
                <a:latin typeface="Source Sans Pro" panose="020B0503030403020204" pitchFamily="34" charset="0"/>
              </a:rPr>
            </a:br>
            <a:endParaRPr lang="en-IN"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4B5032-E2E6-C7F9-8AD5-A3F840A02B76}"/>
              </a:ext>
            </a:extLst>
          </p:cNvPr>
          <p:cNvSpPr>
            <a:spLocks noGrp="1"/>
          </p:cNvSpPr>
          <p:nvPr>
            <p:ph idx="1"/>
          </p:nvPr>
        </p:nvSpPr>
        <p:spPr>
          <a:xfrm>
            <a:off x="669036" y="1891664"/>
            <a:ext cx="11351514" cy="4728972"/>
          </a:xfrm>
        </p:spPr>
        <p:txBody>
          <a:bodyPr>
            <a:normAutofit fontScale="92500" lnSpcReduction="10000"/>
          </a:bodyPr>
          <a:lstStyle/>
          <a:p>
            <a:r>
              <a:rPr lang="en-US" sz="1600" b="1" i="0" dirty="0">
                <a:effectLst/>
                <a:latin typeface="Source Sans Pro" panose="020B0503030403020204" pitchFamily="34" charset="0"/>
              </a:rPr>
              <a:t>Disk Forensics:</a:t>
            </a:r>
          </a:p>
          <a:p>
            <a:r>
              <a:rPr lang="en-US" sz="1600" b="0" i="0" dirty="0">
                <a:effectLst/>
                <a:latin typeface="Source Sans Pro" panose="020B0503030403020204" pitchFamily="34" charset="0"/>
              </a:rPr>
              <a:t>It deals with extracting data from storage media by searching active, modified, or deleted files.</a:t>
            </a:r>
          </a:p>
          <a:p>
            <a:r>
              <a:rPr lang="en-US" sz="1600" b="1" i="0" dirty="0">
                <a:effectLst/>
                <a:latin typeface="Source Sans Pro" panose="020B0503030403020204" pitchFamily="34" charset="0"/>
              </a:rPr>
              <a:t>Network Forensics:</a:t>
            </a:r>
          </a:p>
          <a:p>
            <a:r>
              <a:rPr lang="en-US" sz="1600" b="0" i="0" dirty="0">
                <a:effectLst/>
                <a:latin typeface="Source Sans Pro" panose="020B0503030403020204" pitchFamily="34" charset="0"/>
              </a:rPr>
              <a:t>It is a sub-branch of digital forensics. It is related to monitoring and analysis of computer network traffic to collect important information and legal evidence.</a:t>
            </a:r>
          </a:p>
          <a:p>
            <a:r>
              <a:rPr lang="en-US" sz="1600" b="1" i="0" dirty="0">
                <a:effectLst/>
                <a:latin typeface="Source Sans Pro" panose="020B0503030403020204" pitchFamily="34" charset="0"/>
              </a:rPr>
              <a:t>Wireless Forensics:</a:t>
            </a:r>
          </a:p>
          <a:p>
            <a:r>
              <a:rPr lang="en-US" sz="1600" b="0" i="0" dirty="0">
                <a:effectLst/>
                <a:latin typeface="Source Sans Pro" panose="020B0503030403020204" pitchFamily="34" charset="0"/>
              </a:rPr>
              <a:t>It is a division of network forensics. The main aim of wireless forensics is to offers the tools need to collect and analyze the data from wireless network traffic.</a:t>
            </a:r>
          </a:p>
          <a:p>
            <a:r>
              <a:rPr lang="en-US" sz="1600" b="1" i="0" dirty="0">
                <a:effectLst/>
                <a:latin typeface="Source Sans Pro" panose="020B0503030403020204" pitchFamily="34" charset="0"/>
              </a:rPr>
              <a:t>Database Forensics:</a:t>
            </a:r>
          </a:p>
          <a:p>
            <a:r>
              <a:rPr lang="en-US" sz="1600" b="0" i="0" dirty="0">
                <a:effectLst/>
                <a:latin typeface="Source Sans Pro" panose="020B0503030403020204" pitchFamily="34" charset="0"/>
              </a:rPr>
              <a:t>It is a branch of digital forensics relating to the study and examination of databases and their related metadata.</a:t>
            </a:r>
          </a:p>
          <a:p>
            <a:r>
              <a:rPr lang="en-US" sz="1600" b="1" i="0" dirty="0">
                <a:effectLst/>
                <a:latin typeface="Source Sans Pro" panose="020B0503030403020204" pitchFamily="34" charset="0"/>
              </a:rPr>
              <a:t>Malware Forensics:</a:t>
            </a:r>
          </a:p>
          <a:p>
            <a:r>
              <a:rPr lang="en-US" sz="1600" b="0" i="0" dirty="0">
                <a:effectLst/>
                <a:latin typeface="Source Sans Pro" panose="020B0503030403020204" pitchFamily="34" charset="0"/>
              </a:rPr>
              <a:t>This branch deals with the identification of malicious code, to study their payload, viruses, worms, etc.</a:t>
            </a:r>
          </a:p>
          <a:p>
            <a:r>
              <a:rPr lang="en-US" sz="1600" b="1" i="0" dirty="0">
                <a:effectLst/>
                <a:latin typeface="Source Sans Pro" panose="020B0503030403020204" pitchFamily="34" charset="0"/>
              </a:rPr>
              <a:t>Email Forensics</a:t>
            </a:r>
          </a:p>
          <a:p>
            <a:r>
              <a:rPr lang="en-US" sz="1600" b="0" i="0" dirty="0">
                <a:effectLst/>
                <a:latin typeface="Source Sans Pro" panose="020B0503030403020204" pitchFamily="34" charset="0"/>
              </a:rPr>
              <a:t>Deals with recovery and analysis of emails, including deleted emails, calendars, and contacts.</a:t>
            </a:r>
          </a:p>
          <a:p>
            <a:r>
              <a:rPr lang="en-US" sz="1600" b="1" i="0" dirty="0">
                <a:effectLst/>
                <a:latin typeface="Source Sans Pro" panose="020B0503030403020204" pitchFamily="34" charset="0"/>
              </a:rPr>
              <a:t>Memory Forensics:</a:t>
            </a:r>
          </a:p>
          <a:p>
            <a:r>
              <a:rPr lang="en-US" sz="1600" b="0" i="0" dirty="0">
                <a:effectLst/>
                <a:latin typeface="Source Sans Pro" panose="020B0503030403020204" pitchFamily="34" charset="0"/>
              </a:rPr>
              <a:t>It deals with collecting data from system memory (system registers, cache, RAM) in raw form and then carving the data from Raw dump.</a:t>
            </a:r>
          </a:p>
          <a:p>
            <a:endParaRPr lang="en-IN" sz="1600" dirty="0"/>
          </a:p>
        </p:txBody>
      </p:sp>
    </p:spTree>
    <p:extLst>
      <p:ext uri="{BB962C8B-B14F-4D97-AF65-F5344CB8AC3E}">
        <p14:creationId xmlns:p14="http://schemas.microsoft.com/office/powerpoint/2010/main" val="291826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6D9975-87B3-45FD-031B-060AF7D4738D}"/>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6451A-CF1E-1D36-FF62-EF41B84CF0EA}"/>
              </a:ext>
            </a:extLst>
          </p:cNvPr>
          <p:cNvSpPr>
            <a:spLocks noGrp="1"/>
          </p:cNvSpPr>
          <p:nvPr>
            <p:ph type="title"/>
          </p:nvPr>
        </p:nvSpPr>
        <p:spPr>
          <a:xfrm>
            <a:off x="838200" y="365125"/>
            <a:ext cx="10515600" cy="1325563"/>
          </a:xfrm>
        </p:spPr>
        <p:txBody>
          <a:bodyPr>
            <a:normAutofit/>
          </a:bodyPr>
          <a:lstStyle/>
          <a:p>
            <a:r>
              <a:rPr lang="en-US" b="1" i="0">
                <a:effectLst/>
                <a:latin typeface="Source Sans Pro" panose="020B0503030403020204" pitchFamily="34" charset="0"/>
              </a:rPr>
              <a:t>Challenges faced by Digital Forensics</a:t>
            </a:r>
            <a:br>
              <a:rPr lang="en-US" b="1" i="0">
                <a:effectLst/>
                <a:latin typeface="Source Sans Pro" panose="020B0503030403020204" pitchFamily="34" charset="0"/>
              </a:rPr>
            </a:br>
            <a:endParaRPr lang="en-IN" dirty="0"/>
          </a:p>
        </p:txBody>
      </p:sp>
      <p:graphicFrame>
        <p:nvGraphicFramePr>
          <p:cNvPr id="5" name="Content Placeholder 2">
            <a:extLst>
              <a:ext uri="{FF2B5EF4-FFF2-40B4-BE49-F238E27FC236}">
                <a16:creationId xmlns:a16="http://schemas.microsoft.com/office/drawing/2014/main" id="{8C177AEB-6E6B-72DE-B760-72B3BE758D81}"/>
              </a:ext>
            </a:extLst>
          </p:cNvPr>
          <p:cNvGraphicFramePr>
            <a:graphicFrameLocks noGrp="1"/>
          </p:cNvGraphicFramePr>
          <p:nvPr>
            <p:ph idx="1"/>
            <p:extLst>
              <p:ext uri="{D42A27DB-BD31-4B8C-83A1-F6EECF244321}">
                <p14:modId xmlns:p14="http://schemas.microsoft.com/office/powerpoint/2010/main" val="3317590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533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A4B1-8E18-5B8E-BA16-9BD10FC875D1}"/>
              </a:ext>
            </a:extLst>
          </p:cNvPr>
          <p:cNvSpPr>
            <a:spLocks noGrp="1"/>
          </p:cNvSpPr>
          <p:nvPr>
            <p:ph type="title"/>
          </p:nvPr>
        </p:nvSpPr>
        <p:spPr/>
        <p:txBody>
          <a:bodyPr>
            <a:normAutofit fontScale="90000"/>
          </a:bodyPr>
          <a:lstStyle/>
          <a:p>
            <a:r>
              <a:rPr lang="en-US" b="1" i="0">
                <a:solidFill>
                  <a:srgbClr val="222222"/>
                </a:solidFill>
                <a:effectLst/>
                <a:latin typeface="Source Sans Pro" panose="020B0503030403020204" pitchFamily="34" charset="0"/>
              </a:rPr>
              <a:t>Example Uses of Cyber forensics Forensics</a:t>
            </a:r>
            <a:br>
              <a:rPr lang="en-US" b="1" i="0">
                <a:solidFill>
                  <a:srgbClr val="222222"/>
                </a:solidFill>
                <a:effectLst/>
                <a:latin typeface="Source Sans Pro" panose="020B0503030403020204" pitchFamily="34" charset="0"/>
              </a:rPr>
            </a:br>
            <a:endParaRPr lang="en-IN" dirty="0"/>
          </a:p>
        </p:txBody>
      </p:sp>
      <p:graphicFrame>
        <p:nvGraphicFramePr>
          <p:cNvPr id="5" name="Content Placeholder 2">
            <a:extLst>
              <a:ext uri="{FF2B5EF4-FFF2-40B4-BE49-F238E27FC236}">
                <a16:creationId xmlns:a16="http://schemas.microsoft.com/office/drawing/2014/main" id="{E65C2F86-6660-D5D9-35A6-1BB9C45E2A0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853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BB6B0-8592-148B-23A2-186CCF7BE13F}"/>
              </a:ext>
            </a:extLst>
          </p:cNvPr>
          <p:cNvSpPr>
            <a:spLocks noGrp="1"/>
          </p:cNvSpPr>
          <p:nvPr>
            <p:ph type="title"/>
          </p:nvPr>
        </p:nvSpPr>
        <p:spPr>
          <a:xfrm>
            <a:off x="838200" y="365125"/>
            <a:ext cx="10515600" cy="1325563"/>
          </a:xfrm>
        </p:spPr>
        <p:txBody>
          <a:bodyPr>
            <a:normAutofit/>
          </a:bodyPr>
          <a:lstStyle/>
          <a:p>
            <a:r>
              <a:rPr lang="en-US" sz="4200" b="1" i="0">
                <a:effectLst/>
                <a:latin typeface="Times New Roman" panose="02020603050405020304" pitchFamily="18" charset="0"/>
                <a:cs typeface="Times New Roman" panose="02020603050405020304" pitchFamily="18" charset="0"/>
              </a:rPr>
              <a:t>Cyber Crime Investigation?</a:t>
            </a:r>
            <a:br>
              <a:rPr lang="en-US" sz="4200" b="1" i="0">
                <a:effectLst/>
                <a:latin typeface="Times New Roman" panose="02020603050405020304" pitchFamily="18" charset="0"/>
                <a:cs typeface="Times New Roman" panose="02020603050405020304" pitchFamily="18" charset="0"/>
              </a:rPr>
            </a:br>
            <a:endParaRPr lang="en-IN" sz="42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9C3634-BF7A-468D-C8A2-4565A9F5F11C}"/>
              </a:ext>
            </a:extLst>
          </p:cNvPr>
          <p:cNvSpPr>
            <a:spLocks noGrp="1"/>
          </p:cNvSpPr>
          <p:nvPr>
            <p:ph idx="1"/>
          </p:nvPr>
        </p:nvSpPr>
        <p:spPr>
          <a:xfrm>
            <a:off x="838200" y="1929384"/>
            <a:ext cx="10515600" cy="4251960"/>
          </a:xfrm>
        </p:spPr>
        <p:txBody>
          <a:bodyPr>
            <a:normAutofit lnSpcReduction="10000"/>
          </a:bodyPr>
          <a:lstStyle/>
          <a:p>
            <a:pPr algn="just"/>
            <a:r>
              <a:rPr lang="en-US" b="0" i="0" dirty="0">
                <a:effectLst/>
                <a:latin typeface="Times New Roman" panose="02020603050405020304" pitchFamily="18" charset="0"/>
                <a:cs typeface="Times New Roman" panose="02020603050405020304" pitchFamily="18" charset="0"/>
              </a:rPr>
              <a:t>A comparison of cyber crime investigations and physical-world criminal investigations reveals a primary difference: evidence in criminal investigations is mostly digital in nature.</a:t>
            </a:r>
          </a:p>
          <a:p>
            <a:pPr algn="just"/>
            <a:r>
              <a:rPr lang="en-US" b="0" i="0" dirty="0">
                <a:effectLst/>
                <a:latin typeface="Times New Roman" panose="02020603050405020304" pitchFamily="18" charset="0"/>
                <a:cs typeface="Times New Roman" panose="02020603050405020304" pitchFamily="18" charset="0"/>
              </a:rPr>
              <a:t>A cyber crime investigation is the process of investigating, analyzing, and recovering forensic data for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digital evidence</a:t>
            </a:r>
            <a:r>
              <a:rPr lang="en-US" b="0" i="0" dirty="0">
                <a:effectLst/>
                <a:latin typeface="Times New Roman" panose="02020603050405020304" pitchFamily="18" charset="0"/>
                <a:cs typeface="Times New Roman" panose="02020603050405020304" pitchFamily="18" charset="0"/>
              </a:rPr>
              <a:t> of a crime. </a:t>
            </a:r>
          </a:p>
          <a:p>
            <a:pPr algn="just"/>
            <a:r>
              <a:rPr lang="en-US" b="0" i="0" dirty="0">
                <a:effectLst/>
                <a:latin typeface="Times New Roman" panose="02020603050405020304" pitchFamily="18" charset="0"/>
                <a:cs typeface="Times New Roman" panose="02020603050405020304" pitchFamily="18" charset="0"/>
              </a:rPr>
              <a:t>Examples of evidence in a cyber crime investigation include a computer, cellphone, automobile navigation system, video game console, or other networked device found at the scene of a crime. </a:t>
            </a:r>
          </a:p>
          <a:p>
            <a:pPr algn="just"/>
            <a:r>
              <a:rPr lang="en-US" b="0" i="0" dirty="0">
                <a:effectLst/>
                <a:latin typeface="Times New Roman" panose="02020603050405020304" pitchFamily="18" charset="0"/>
                <a:cs typeface="Times New Roman" panose="02020603050405020304" pitchFamily="18" charset="0"/>
              </a:rPr>
              <a:t>This evidence helps cyber crime investigators determine the perpetrators of a cyber crime and their intent.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423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1343</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Source Sans Pro</vt:lpstr>
      <vt:lpstr>Times New Roman</vt:lpstr>
      <vt:lpstr>Office Theme</vt:lpstr>
      <vt:lpstr>Evidence Collection</vt:lpstr>
      <vt:lpstr>Digital Evidence Collection </vt:lpstr>
      <vt:lpstr>Process of Digital forensics </vt:lpstr>
      <vt:lpstr>Process</vt:lpstr>
      <vt:lpstr>Process</vt:lpstr>
      <vt:lpstr>Types of Digital Forensics </vt:lpstr>
      <vt:lpstr>Challenges faced by Digital Forensics </vt:lpstr>
      <vt:lpstr>Example Uses of Cyber forensics Forensics </vt:lpstr>
      <vt:lpstr>Cyber Crime Investigation? </vt:lpstr>
      <vt:lpstr>Organizations Conduct Cyber Crime Investigations </vt:lpstr>
      <vt:lpstr>Cyber Crime Investigation Techniques </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Evidence Collection</dc:title>
  <dc:creator>Yasir Afaq</dc:creator>
  <cp:lastModifiedBy>Yasir Afaq</cp:lastModifiedBy>
  <cp:revision>1</cp:revision>
  <dcterms:created xsi:type="dcterms:W3CDTF">2023-01-23T14:05:52Z</dcterms:created>
  <dcterms:modified xsi:type="dcterms:W3CDTF">2023-01-24T04:03:47Z</dcterms:modified>
</cp:coreProperties>
</file>