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6" r:id="rId3"/>
    <p:sldId id="262" r:id="rId4"/>
    <p:sldId id="261" r:id="rId5"/>
    <p:sldId id="263" r:id="rId6"/>
    <p:sldId id="264" r:id="rId7"/>
    <p:sldId id="268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D115"/>
    <a:srgbClr val="CD4F91"/>
    <a:srgbClr val="00B3F2"/>
    <a:srgbClr val="37DE16"/>
    <a:srgbClr val="E4D438"/>
    <a:srgbClr val="19C3FF"/>
    <a:srgbClr val="CAB91C"/>
    <a:srgbClr val="E6D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D01E7-CD0B-48E0-8896-C3191C153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D5133B-32C6-492A-94C1-384EFB02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23B685-3F2D-4651-8A33-33A4E601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6BBB-8E91-48AA-AFF0-B1F874E81161}" type="datetimeFigureOut">
              <a:rPr lang="es-ES" smtClean="0"/>
              <a:t>16/06/2022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057187-DB98-4C0A-8E9F-D33B9AB9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16A40B-EF20-47C6-8626-8B6605E8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80B2-FF22-49E4-B834-1EBF1321E9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538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76D9F-3340-409E-8C8E-5E102CAF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D03C09-383A-40B0-9914-071852105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25B4C6-A555-40BD-BAC4-F17774EA2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6BBB-8E91-48AA-AFF0-B1F874E81161}" type="datetimeFigureOut">
              <a:rPr lang="es-ES" smtClean="0"/>
              <a:t>16/06/2022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0477A7-3E25-4E25-9870-487BDA44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969E30-4D25-4572-BAF3-C265C221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80B2-FF22-49E4-B834-1EBF1321E9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585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0EF76B-984A-40DF-9A02-0E329B074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EDF86A-1E2C-4034-91B0-D00135EA7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F96E8B-DCBD-4494-BA52-ABF74F02C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6BBB-8E91-48AA-AFF0-B1F874E81161}" type="datetimeFigureOut">
              <a:rPr lang="es-ES" smtClean="0"/>
              <a:t>16/06/2022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74333C-9F0F-41C3-9581-AFEBBF1C3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A4AA94-0BE2-405F-86CA-FDBFE85A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80B2-FF22-49E4-B834-1EBF1321E9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473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7A7D0-8595-4199-B74C-7A7FB16C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F87D37-4455-4DB7-98F2-781269F04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71C0-C95C-4A4D-AC66-81A37E6E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6BBB-8E91-48AA-AFF0-B1F874E81161}" type="datetimeFigureOut">
              <a:rPr lang="es-ES" smtClean="0"/>
              <a:t>16/06/2022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AA9119-DA79-4AFE-AEBC-F9DCAEF0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79F65B-BC9E-4B86-AF1F-7B88967C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80B2-FF22-49E4-B834-1EBF1321E9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685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B178D-DC44-4C58-AB29-EF3956FA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85EBE2-7E57-4C54-A6B7-494E9DA56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3E17E8-0E3B-4525-A934-0FD82BDD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6BBB-8E91-48AA-AFF0-B1F874E81161}" type="datetimeFigureOut">
              <a:rPr lang="es-ES" smtClean="0"/>
              <a:t>16/06/2022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E5C174-A6C5-469C-86A7-252ADF99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929B1E-2A5E-4BAE-976F-05ADA41A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80B2-FF22-49E4-B834-1EBF1321E9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585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73437-7F73-40A0-9DCB-C014FCAEF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89EC82-E622-453D-B70A-5D2F675C4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9B916E-D540-42C0-835F-B382FE5A2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1F6605-C8F5-4C07-ACE6-A8CF7E1E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6BBB-8E91-48AA-AFF0-B1F874E81161}" type="datetimeFigureOut">
              <a:rPr lang="es-ES" smtClean="0"/>
              <a:t>16/06/2022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0EB9A7-EAD2-42BD-8F78-A80D5CE1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9A5FC5-598D-4E3F-B724-212A7FD1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80B2-FF22-49E4-B834-1EBF1321E9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99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85396-038E-40C6-86EB-A924D151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2A15B3-9812-4C3A-9703-C621134E5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487717-D7D7-4B72-8620-D42150F1D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5F4AA7-2734-4FC8-A834-BCDC905FC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8E2845-2AD9-43D4-B383-4BFF230BD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06C707-F5A3-4B3C-A610-BCE52FFE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6BBB-8E91-48AA-AFF0-B1F874E81161}" type="datetimeFigureOut">
              <a:rPr lang="es-ES" smtClean="0"/>
              <a:t>16/06/2022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40D5845-4529-4F2B-9C38-F6DC2233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B393C74-AF0A-43EC-AACD-60232E9E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80B2-FF22-49E4-B834-1EBF1321E9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449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67768-BD7C-4AA7-AFAE-8B3E3439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1E1AE5F-EB9A-42DB-B624-3F0D3613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6BBB-8E91-48AA-AFF0-B1F874E81161}" type="datetimeFigureOut">
              <a:rPr lang="es-ES" smtClean="0"/>
              <a:t>16/06/2022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AB6246-AE49-484F-9BDC-9CA8DFCD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E18A92-2639-482B-BDE7-29F3A67E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80B2-FF22-49E4-B834-1EBF1321E9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44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597F3D-4979-491E-A197-4AF63364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6BBB-8E91-48AA-AFF0-B1F874E81161}" type="datetimeFigureOut">
              <a:rPr lang="es-ES" smtClean="0"/>
              <a:t>16/06/2022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EBBC59-3E8F-4D9E-A0D3-57D49B32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334C5C-E8FC-4707-A391-E69534F9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80B2-FF22-49E4-B834-1EBF1321E9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306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09549-FA02-457C-8BBD-8412E8094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FAC72B-9796-40F5-B0D8-2A8860E3A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F9EDE6-49C4-4396-88FC-776DB0257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4DDC84-0C7B-4FF4-B1F8-7CA02317D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6BBB-8E91-48AA-AFF0-B1F874E81161}" type="datetimeFigureOut">
              <a:rPr lang="es-ES" smtClean="0"/>
              <a:t>16/06/2022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DD8C3E-1D51-4332-A9FE-0ADBA15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F6BD54-3A6D-4F6B-AD15-CE28D76F7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80B2-FF22-49E4-B834-1EBF1321E9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97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0F85C-26F6-4435-A4D0-27C212C7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D60DE3-99C1-4814-8B08-C7BC1E49B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A2AB60-BF76-4E79-8BF8-CC6537E49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79C661-CF5D-4134-AD19-042BC825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6BBB-8E91-48AA-AFF0-B1F874E81161}" type="datetimeFigureOut">
              <a:rPr lang="es-ES" smtClean="0"/>
              <a:t>16/06/2022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D77CE9-14D5-4704-BD65-8C61A1BA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3674C6-EB99-44A4-A11A-49D2CEE6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80B2-FF22-49E4-B834-1EBF1321E9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085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8A25A0-4E9F-4022-B597-A37E982C2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F2368C-03D3-4E17-81DF-514B14E03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6DABC4-AA41-4111-9D27-9E5B77732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06BBB-8E91-48AA-AFF0-B1F874E81161}" type="datetimeFigureOut">
              <a:rPr lang="es-ES" smtClean="0"/>
              <a:t>16/06/2022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672486-FB28-4C98-A034-B2F263C55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D6029A-BB45-4B95-95EE-DAD31E854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880B2-FF22-49E4-B834-1EBF1321E9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484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hyperlink" Target="https://www.youtube.com/channel/UCXmZdOP2OgEjhxSEPKzU1Xw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3D1E9724-013C-56E2-F56B-E862BDE0A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01" b="334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4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Una señal de alto&#10;&#10;Descripción generada automáticamente con confianza baja">
            <a:extLst>
              <a:ext uri="{FF2B5EF4-FFF2-40B4-BE49-F238E27FC236}">
                <a16:creationId xmlns:a16="http://schemas.microsoft.com/office/drawing/2014/main" id="{EB778B3F-0876-436C-9049-DB84897D5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049" y="4811926"/>
            <a:ext cx="1799568" cy="184277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BC330B4-0402-4CEA-951A-44BF722F8783}"/>
              </a:ext>
            </a:extLst>
          </p:cNvPr>
          <p:cNvSpPr txBox="1"/>
          <p:nvPr/>
        </p:nvSpPr>
        <p:spPr>
          <a:xfrm>
            <a:off x="3863340" y="239185"/>
            <a:ext cx="96367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rPr>
              <a:t>Roadmap</a:t>
            </a:r>
            <a:endParaRPr lang="es-ES" sz="60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16F00AA-DAF7-446B-8084-9A760F602FFA}"/>
              </a:ext>
            </a:extLst>
          </p:cNvPr>
          <p:cNvSpPr txBox="1"/>
          <p:nvPr/>
        </p:nvSpPr>
        <p:spPr>
          <a:xfrm>
            <a:off x="2400300" y="2882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6A1A8D8-065E-47CC-831E-D435CF705C6D}"/>
              </a:ext>
            </a:extLst>
          </p:cNvPr>
          <p:cNvSpPr/>
          <p:nvPr/>
        </p:nvSpPr>
        <p:spPr>
          <a:xfrm>
            <a:off x="422910" y="401244"/>
            <a:ext cx="5250179" cy="991771"/>
          </a:xfrm>
          <a:prstGeom prst="round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0" u="none" strike="noStrike" dirty="0">
                <a:solidFill>
                  <a:schemeClr val="bg1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Stage 1:</a:t>
            </a:r>
            <a:r>
              <a:rPr lang="en-US" sz="2200" b="0" i="0" u="none" strike="noStrike" dirty="0">
                <a:solidFill>
                  <a:schemeClr val="bg1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Platform technical design. Development of prototype NFTs with voice assistant features. Community formation with early supporters.</a:t>
            </a:r>
            <a:endParaRPr lang="es-ES" sz="22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07B1A28-DBE0-473F-A742-C2B5D3868A7B}"/>
              </a:ext>
            </a:extLst>
          </p:cNvPr>
          <p:cNvSpPr/>
          <p:nvPr/>
        </p:nvSpPr>
        <p:spPr>
          <a:xfrm>
            <a:off x="4379596" y="1486362"/>
            <a:ext cx="5327016" cy="132253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US" sz="2200" b="1" i="0" u="none" strike="noStrike" dirty="0">
                <a:solidFill>
                  <a:schemeClr val="bg1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Stage 2:</a:t>
            </a:r>
            <a:r>
              <a:rPr lang="en-US" sz="2200" b="0" i="0" u="none" strike="noStrike" dirty="0">
                <a:solidFill>
                  <a:schemeClr val="bg1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Strategic Partnerships. Integration of voice assistant NFTs within the Level 1 of the LinkedWeb3 platform. Whitelist Assignment. Pre-sale of the Yeti-Apes NFT collection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ED22323-864D-4DD0-9B2A-56168504B9CF}"/>
              </a:ext>
            </a:extLst>
          </p:cNvPr>
          <p:cNvSpPr/>
          <p:nvPr/>
        </p:nvSpPr>
        <p:spPr>
          <a:xfrm>
            <a:off x="5191760" y="2896659"/>
            <a:ext cx="6609080" cy="1322534"/>
          </a:xfrm>
          <a:prstGeom prst="roundRect">
            <a:avLst/>
          </a:prstGeom>
          <a:solidFill>
            <a:srgbClr val="34D11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US" sz="2200" b="1" i="0" u="none" strike="noStrike" dirty="0">
                <a:solidFill>
                  <a:schemeClr val="bg1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Stage 3:</a:t>
            </a:r>
            <a:r>
              <a:rPr lang="en-US" sz="2200" b="0" i="0" u="none" strike="noStrike" dirty="0">
                <a:solidFill>
                  <a:schemeClr val="bg1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Formation of the treasury committee. Staking service development. Private pre-sale of the BNFT token. Launch of the Level 1 of the LinkedWeb3 platform (Beta version). Rewards for early users and launch of staking services.</a:t>
            </a:r>
            <a:endParaRPr lang="es-ES" sz="2200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2C7C0C12-E90D-47A7-875D-A996EE51ECDA}"/>
              </a:ext>
            </a:extLst>
          </p:cNvPr>
          <p:cNvSpPr/>
          <p:nvPr/>
        </p:nvSpPr>
        <p:spPr>
          <a:xfrm>
            <a:off x="3048000" y="4433022"/>
            <a:ext cx="5933440" cy="991772"/>
          </a:xfrm>
          <a:prstGeom prst="roundRect">
            <a:avLst/>
          </a:prstGeom>
          <a:solidFill>
            <a:srgbClr val="00B3F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US" sz="2200" b="1" i="0" u="none" strike="noStrike" dirty="0">
                <a:solidFill>
                  <a:schemeClr val="bg1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Stage 4:</a:t>
            </a:r>
            <a:r>
              <a:rPr lang="en-US" sz="2200" b="0" i="0" u="none" strike="noStrike" dirty="0">
                <a:solidFill>
                  <a:schemeClr val="bg1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Series A fundraising. Development of the Training Room. Launch of the Level 2 of LinkedWeb3. Launch of consulting services within the platform. Treasury committee update.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19A9E7C-C206-4E41-8C36-25909A3186D4}"/>
              </a:ext>
            </a:extLst>
          </p:cNvPr>
          <p:cNvSpPr/>
          <p:nvPr/>
        </p:nvSpPr>
        <p:spPr>
          <a:xfrm>
            <a:off x="955038" y="5638622"/>
            <a:ext cx="6959602" cy="991771"/>
          </a:xfrm>
          <a:prstGeom prst="roundRect">
            <a:avLst/>
          </a:prstGeom>
          <a:solidFill>
            <a:srgbClr val="CD4F91"/>
          </a:solidFill>
          <a:ln>
            <a:solidFill>
              <a:srgbClr val="E6D7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0" u="none" strike="noStrike" dirty="0">
                <a:solidFill>
                  <a:schemeClr val="bg1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Stage 5:</a:t>
            </a:r>
            <a:r>
              <a:rPr lang="en-US" sz="2200" b="0" i="0" u="none" strike="noStrike" dirty="0">
                <a:solidFill>
                  <a:schemeClr val="bg1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Launch of the Level 3 of LinkedWeb3 with premium members, Public Sale of the BNFT token. Upgrade of Levels 1 and 2. Development of Artificial Intelligence services for NFT projects.</a:t>
            </a:r>
            <a:endParaRPr lang="es-ES" sz="22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4863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Una señal de alto&#10;&#10;Descripción generada automáticamente con confianza baja">
            <a:extLst>
              <a:ext uri="{FF2B5EF4-FFF2-40B4-BE49-F238E27FC236}">
                <a16:creationId xmlns:a16="http://schemas.microsoft.com/office/drawing/2014/main" id="{EB778B3F-0876-436C-9049-DB84897D5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049" y="4811926"/>
            <a:ext cx="1799568" cy="184277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BC330B4-0402-4CEA-951A-44BF722F8783}"/>
              </a:ext>
            </a:extLst>
          </p:cNvPr>
          <p:cNvSpPr txBox="1"/>
          <p:nvPr/>
        </p:nvSpPr>
        <p:spPr>
          <a:xfrm>
            <a:off x="1181100" y="414858"/>
            <a:ext cx="963676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rPr>
              <a:t>Web3 Training Journey Through Playing</a:t>
            </a:r>
            <a:endParaRPr lang="es-E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41CBA3-578E-42FC-AB2E-B772386D4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97" y="1778562"/>
            <a:ext cx="4942983" cy="464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7FD37B2F-1DCF-4383-B03A-69533278C2D6}"/>
              </a:ext>
            </a:extLst>
          </p:cNvPr>
          <p:cNvSpPr txBox="1"/>
          <p:nvPr/>
        </p:nvSpPr>
        <p:spPr>
          <a:xfrm>
            <a:off x="6366105" y="1885242"/>
            <a:ext cx="3346855" cy="464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Different levels of training with different layers of earning!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1" dirty="0">
              <a:solidFill>
                <a:prstClr val="white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Each level has a premise to redeem the rewards based on new skills developed.</a:t>
            </a: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5516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Una señal de alto&#10;&#10;Descripción generada automáticamente con confianza baja">
            <a:extLst>
              <a:ext uri="{FF2B5EF4-FFF2-40B4-BE49-F238E27FC236}">
                <a16:creationId xmlns:a16="http://schemas.microsoft.com/office/drawing/2014/main" id="{EB778B3F-0876-436C-9049-DB84897D5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049" y="4811926"/>
            <a:ext cx="1799568" cy="184277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BC330B4-0402-4CEA-951A-44BF722F8783}"/>
              </a:ext>
            </a:extLst>
          </p:cNvPr>
          <p:cNvSpPr txBox="1"/>
          <p:nvPr/>
        </p:nvSpPr>
        <p:spPr>
          <a:xfrm>
            <a:off x="1181100" y="414858"/>
            <a:ext cx="963676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rPr>
              <a:t>The Yeti-Apes are Intelligent Partners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FD37B2F-1DCF-4383-B03A-69533278C2D6}"/>
              </a:ext>
            </a:extLst>
          </p:cNvPr>
          <p:cNvSpPr txBox="1"/>
          <p:nvPr/>
        </p:nvSpPr>
        <p:spPr>
          <a:xfrm>
            <a:off x="5571284" y="1700576"/>
            <a:ext cx="41924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dirty="0">
                <a:solidFill>
                  <a:prstClr val="white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These NFTs have different AI capabilities that can be unlocked as you make progress with the training.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500" b="1" dirty="0">
              <a:solidFill>
                <a:prstClr val="white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dirty="0">
                <a:solidFill>
                  <a:prstClr val="white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With the purchase of the </a:t>
            </a:r>
            <a:r>
              <a:rPr lang="en-US" sz="3500" b="1" dirty="0" err="1">
                <a:solidFill>
                  <a:prstClr val="white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pfp</a:t>
            </a:r>
            <a:r>
              <a:rPr lang="en-US" sz="3500" b="1" dirty="0">
                <a:solidFill>
                  <a:prstClr val="white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NFT you immediately unlock the voice assistant feature!</a:t>
            </a:r>
            <a:endParaRPr kumimoji="0" lang="es-ES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324ADF2-09E4-4C63-BD22-1F164F61E7C8}"/>
              </a:ext>
            </a:extLst>
          </p:cNvPr>
          <p:cNvSpPr txBox="1"/>
          <p:nvPr/>
        </p:nvSpPr>
        <p:spPr>
          <a:xfrm>
            <a:off x="726057" y="60402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4D11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 to have a look at our demo!</a:t>
            </a:r>
            <a:endParaRPr lang="es-ES" b="1" dirty="0">
              <a:solidFill>
                <a:srgbClr val="34D115"/>
              </a:solidFill>
            </a:endParaRPr>
          </a:p>
        </p:txBody>
      </p:sp>
      <p:pic>
        <p:nvPicPr>
          <p:cNvPr id="15" name="Imagen 14" descr="Forma&#10;&#10;Descripción generada automáticamente">
            <a:extLst>
              <a:ext uri="{FF2B5EF4-FFF2-40B4-BE49-F238E27FC236}">
                <a16:creationId xmlns:a16="http://schemas.microsoft.com/office/drawing/2014/main" id="{E7011AEE-5DB3-4A51-A4AA-5096D2EB8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57" y="1612288"/>
            <a:ext cx="4092281" cy="4092281"/>
          </a:xfrm>
          <a:prstGeom prst="rect">
            <a:avLst/>
          </a:prstGeom>
        </p:spPr>
      </p:pic>
      <p:pic>
        <p:nvPicPr>
          <p:cNvPr id="8" name="Gráfico 7" descr="Micrófono de radiocomunicación con relleno sólido">
            <a:extLst>
              <a:ext uri="{FF2B5EF4-FFF2-40B4-BE49-F238E27FC236}">
                <a16:creationId xmlns:a16="http://schemas.microsoft.com/office/drawing/2014/main" id="{BD0AFA9C-FD74-4C4D-B467-066825B436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74057" y="2847952"/>
            <a:ext cx="914400" cy="914400"/>
          </a:xfrm>
          <a:prstGeom prst="rect">
            <a:avLst/>
          </a:prstGeom>
        </p:spPr>
      </p:pic>
      <p:pic>
        <p:nvPicPr>
          <p:cNvPr id="17" name="Gráfico 16" descr="Voz con relleno sólido">
            <a:extLst>
              <a:ext uri="{FF2B5EF4-FFF2-40B4-BE49-F238E27FC236}">
                <a16:creationId xmlns:a16="http://schemas.microsoft.com/office/drawing/2014/main" id="{3ACAD6E2-4899-4662-A22F-245D2841AE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76783" y="28835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1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Una señal de alto&#10;&#10;Descripción generada automáticamente con confianza baja">
            <a:extLst>
              <a:ext uri="{FF2B5EF4-FFF2-40B4-BE49-F238E27FC236}">
                <a16:creationId xmlns:a16="http://schemas.microsoft.com/office/drawing/2014/main" id="{EB778B3F-0876-436C-9049-DB84897D5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049" y="4811926"/>
            <a:ext cx="1799568" cy="184277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BC330B4-0402-4CEA-951A-44BF722F8783}"/>
              </a:ext>
            </a:extLst>
          </p:cNvPr>
          <p:cNvSpPr txBox="1"/>
          <p:nvPr/>
        </p:nvSpPr>
        <p:spPr>
          <a:xfrm>
            <a:off x="1181100" y="414858"/>
            <a:ext cx="96367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rPr>
              <a:t>The 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rowallia New" panose="020B0604020202020204" pitchFamily="34" charset="-34"/>
                <a:cs typeface="Browallia New" panose="020B0604020202020204" pitchFamily="34" charset="-34"/>
              </a:rPr>
              <a:t>BNFT Token</a:t>
            </a:r>
            <a:endParaRPr lang="es-E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FD37B2F-1DCF-4383-B03A-69533278C2D6}"/>
              </a:ext>
            </a:extLst>
          </p:cNvPr>
          <p:cNvSpPr txBox="1"/>
          <p:nvPr/>
        </p:nvSpPr>
        <p:spPr>
          <a:xfrm>
            <a:off x="5429044" y="1700576"/>
            <a:ext cx="431439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i="0" u="none" strike="noStrike" dirty="0">
                <a:solidFill>
                  <a:schemeClr val="bg1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The BNFT token will be used for rewarding users within our platform, either by their participation, progress or by holding NFTs from the Yeti-Apes collection.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i="0" u="none" strike="noStrike" dirty="0">
              <a:solidFill>
                <a:schemeClr val="bg1"/>
              </a:solidFill>
              <a:effectLst/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i="0" u="none" strike="noStrike" dirty="0">
                <a:solidFill>
                  <a:schemeClr val="bg1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It will also act as one of the modes of exchange for purchasing and selling professional services offered by industry experts within the platform.</a:t>
            </a:r>
            <a:endParaRPr kumimoji="0" lang="es-E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pic>
        <p:nvPicPr>
          <p:cNvPr id="3" name="Gráfico 2" descr="Monedas contorno">
            <a:extLst>
              <a:ext uri="{FF2B5EF4-FFF2-40B4-BE49-F238E27FC236}">
                <a16:creationId xmlns:a16="http://schemas.microsoft.com/office/drawing/2014/main" id="{E5A5FDA9-0097-42D9-BC00-C28004012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710" y="1826450"/>
            <a:ext cx="4401205" cy="440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01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Una señal de alto&#10;&#10;Descripción generada automáticamente con confianza baja">
            <a:extLst>
              <a:ext uri="{FF2B5EF4-FFF2-40B4-BE49-F238E27FC236}">
                <a16:creationId xmlns:a16="http://schemas.microsoft.com/office/drawing/2014/main" id="{EB778B3F-0876-436C-9049-DB84897D5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049" y="4811926"/>
            <a:ext cx="1799568" cy="184277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BC330B4-0402-4CEA-951A-44BF722F8783}"/>
              </a:ext>
            </a:extLst>
          </p:cNvPr>
          <p:cNvSpPr txBox="1"/>
          <p:nvPr/>
        </p:nvSpPr>
        <p:spPr>
          <a:xfrm>
            <a:off x="1531620" y="203299"/>
            <a:ext cx="96367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rPr>
              <a:t>Tokenomics</a:t>
            </a:r>
            <a:endParaRPr lang="es-ES" sz="6000" dirty="0"/>
          </a:p>
        </p:txBody>
      </p:sp>
      <p:pic>
        <p:nvPicPr>
          <p:cNvPr id="3" name="Gráfico 2" descr="Monedas contorno">
            <a:extLst>
              <a:ext uri="{FF2B5EF4-FFF2-40B4-BE49-F238E27FC236}">
                <a16:creationId xmlns:a16="http://schemas.microsoft.com/office/drawing/2014/main" id="{E5A5FDA9-0097-42D9-BC00-C28004012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320" y="4430333"/>
            <a:ext cx="2173815" cy="217381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96A4574-B21E-4A3D-8F20-5756A8016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866" y="1276632"/>
            <a:ext cx="7018268" cy="524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817B0A2-BE32-42AB-A8E2-D3D7B2D318FC}"/>
              </a:ext>
            </a:extLst>
          </p:cNvPr>
          <p:cNvSpPr txBox="1"/>
          <p:nvPr/>
        </p:nvSpPr>
        <p:spPr>
          <a:xfrm>
            <a:off x="274320" y="2276780"/>
            <a:ext cx="19047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T</a:t>
            </a:r>
            <a:r>
              <a:rPr lang="en-US" sz="3000" b="1" i="0" u="none" strike="noStrike" dirty="0">
                <a:solidFill>
                  <a:schemeClr val="bg1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otal supply of the token is 1.000.000.000</a:t>
            </a:r>
            <a:endParaRPr lang="es-ES" sz="3000" b="1" dirty="0">
              <a:solidFill>
                <a:schemeClr val="bg1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4973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Una señal de alto&#10;&#10;Descripción generada automáticamente con confianza baja">
            <a:extLst>
              <a:ext uri="{FF2B5EF4-FFF2-40B4-BE49-F238E27FC236}">
                <a16:creationId xmlns:a16="http://schemas.microsoft.com/office/drawing/2014/main" id="{EB778B3F-0876-436C-9049-DB84897D5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049" y="4811926"/>
            <a:ext cx="1799568" cy="184277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BC330B4-0402-4CEA-951A-44BF722F8783}"/>
              </a:ext>
            </a:extLst>
          </p:cNvPr>
          <p:cNvSpPr txBox="1"/>
          <p:nvPr/>
        </p:nvSpPr>
        <p:spPr>
          <a:xfrm>
            <a:off x="853299" y="601027"/>
            <a:ext cx="963676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rPr>
              <a:t>Assets Flow: a healthy economy design</a:t>
            </a:r>
            <a:endParaRPr lang="es-E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31883C1-79EA-43E8-A2EF-C86F77D42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32" y="1871718"/>
            <a:ext cx="4385255" cy="438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DF8FA93-C9FD-4F1E-9BE4-DDEDD5B85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679" y="1871718"/>
            <a:ext cx="4399177" cy="438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7107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315</Words>
  <Application>Microsoft Office PowerPoint</Application>
  <PresentationFormat>Panorámica</PresentationFormat>
  <Paragraphs>23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Browallia New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Muñoz</dc:creator>
  <cp:lastModifiedBy>Víctor Muñoz</cp:lastModifiedBy>
  <cp:revision>7</cp:revision>
  <dcterms:created xsi:type="dcterms:W3CDTF">2022-04-25T12:02:12Z</dcterms:created>
  <dcterms:modified xsi:type="dcterms:W3CDTF">2022-06-16T09:29:47Z</dcterms:modified>
</cp:coreProperties>
</file>